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6" r:id="rId3"/>
    <p:sldId id="256" r:id="rId4"/>
    <p:sldId id="267" r:id="rId5"/>
    <p:sldId id="257" r:id="rId6"/>
    <p:sldId id="259" r:id="rId7"/>
    <p:sldId id="260" r:id="rId8"/>
    <p:sldId id="261" r:id="rId9"/>
    <p:sldId id="262" r:id="rId10"/>
    <p:sldId id="263" r:id="rId11"/>
    <p:sldId id="264" r:id="rId12"/>
    <p:sldId id="265"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72"/>
    <p:restoredTop sz="94586"/>
  </p:normalViewPr>
  <p:slideViewPr>
    <p:cSldViewPr snapToGrid="0" snapToObjects="1">
      <p:cViewPr varScale="1">
        <p:scale>
          <a:sx n="75" d="100"/>
          <a:sy n="75" d="100"/>
        </p:scale>
        <p:origin x="176" y="8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7356E-D232-6A46-80C7-2617F9B42A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4C187C-1B35-A448-92AB-52AAD9A410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366E62-9AAD-A949-BB3C-B211CF2507E3}"/>
              </a:ext>
            </a:extLst>
          </p:cNvPr>
          <p:cNvSpPr>
            <a:spLocks noGrp="1"/>
          </p:cNvSpPr>
          <p:nvPr>
            <p:ph type="dt" sz="half" idx="10"/>
          </p:nvPr>
        </p:nvSpPr>
        <p:spPr/>
        <p:txBody>
          <a:bodyPr/>
          <a:lstStyle/>
          <a:p>
            <a:fld id="{5BE53FD8-F6D6-2349-B1ED-D0C349C7C51C}" type="datetimeFigureOut">
              <a:rPr lang="en-US" smtClean="0"/>
              <a:t>7/20/22</a:t>
            </a:fld>
            <a:endParaRPr lang="en-US"/>
          </a:p>
        </p:txBody>
      </p:sp>
      <p:sp>
        <p:nvSpPr>
          <p:cNvPr id="5" name="Footer Placeholder 4">
            <a:extLst>
              <a:ext uri="{FF2B5EF4-FFF2-40B4-BE49-F238E27FC236}">
                <a16:creationId xmlns:a16="http://schemas.microsoft.com/office/drawing/2014/main" id="{F53CC801-BA21-A449-A084-24BCC562CF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F9A021-6E57-5F4E-A053-57947ED17D50}"/>
              </a:ext>
            </a:extLst>
          </p:cNvPr>
          <p:cNvSpPr>
            <a:spLocks noGrp="1"/>
          </p:cNvSpPr>
          <p:nvPr>
            <p:ph type="sldNum" sz="quarter" idx="12"/>
          </p:nvPr>
        </p:nvSpPr>
        <p:spPr/>
        <p:txBody>
          <a:bodyPr/>
          <a:lstStyle/>
          <a:p>
            <a:fld id="{0411E217-97E2-B545-A8D2-5F0874B2F5D9}" type="slidenum">
              <a:rPr lang="en-US" smtClean="0"/>
              <a:t>‹#›</a:t>
            </a:fld>
            <a:endParaRPr lang="en-US"/>
          </a:p>
        </p:txBody>
      </p:sp>
    </p:spTree>
    <p:extLst>
      <p:ext uri="{BB962C8B-B14F-4D97-AF65-F5344CB8AC3E}">
        <p14:creationId xmlns:p14="http://schemas.microsoft.com/office/powerpoint/2010/main" val="1963671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15447-261A-3642-9E52-F84B054FE4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CFE797-87C2-0746-8AC2-4CE4B3A16B0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86D4A8-3292-3B4B-B6B0-BEF7DA9C0524}"/>
              </a:ext>
            </a:extLst>
          </p:cNvPr>
          <p:cNvSpPr>
            <a:spLocks noGrp="1"/>
          </p:cNvSpPr>
          <p:nvPr>
            <p:ph type="dt" sz="half" idx="10"/>
          </p:nvPr>
        </p:nvSpPr>
        <p:spPr/>
        <p:txBody>
          <a:bodyPr/>
          <a:lstStyle/>
          <a:p>
            <a:fld id="{5BE53FD8-F6D6-2349-B1ED-D0C349C7C51C}" type="datetimeFigureOut">
              <a:rPr lang="en-US" smtClean="0"/>
              <a:t>7/20/22</a:t>
            </a:fld>
            <a:endParaRPr lang="en-US"/>
          </a:p>
        </p:txBody>
      </p:sp>
      <p:sp>
        <p:nvSpPr>
          <p:cNvPr id="5" name="Footer Placeholder 4">
            <a:extLst>
              <a:ext uri="{FF2B5EF4-FFF2-40B4-BE49-F238E27FC236}">
                <a16:creationId xmlns:a16="http://schemas.microsoft.com/office/drawing/2014/main" id="{C70DC88F-F450-554C-87D4-73D4606BB3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581502-62F9-A049-A16C-FD7D6327CD55}"/>
              </a:ext>
            </a:extLst>
          </p:cNvPr>
          <p:cNvSpPr>
            <a:spLocks noGrp="1"/>
          </p:cNvSpPr>
          <p:nvPr>
            <p:ph type="sldNum" sz="quarter" idx="12"/>
          </p:nvPr>
        </p:nvSpPr>
        <p:spPr/>
        <p:txBody>
          <a:bodyPr/>
          <a:lstStyle/>
          <a:p>
            <a:fld id="{0411E217-97E2-B545-A8D2-5F0874B2F5D9}" type="slidenum">
              <a:rPr lang="en-US" smtClean="0"/>
              <a:t>‹#›</a:t>
            </a:fld>
            <a:endParaRPr lang="en-US"/>
          </a:p>
        </p:txBody>
      </p:sp>
    </p:spTree>
    <p:extLst>
      <p:ext uri="{BB962C8B-B14F-4D97-AF65-F5344CB8AC3E}">
        <p14:creationId xmlns:p14="http://schemas.microsoft.com/office/powerpoint/2010/main" val="3323945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B09E47-1CF1-D348-AD50-385DD38306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48B04F-0DBD-BD46-8364-45F343AD7F7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C97DD0-5E49-9E43-93D2-AA3146D966A9}"/>
              </a:ext>
            </a:extLst>
          </p:cNvPr>
          <p:cNvSpPr>
            <a:spLocks noGrp="1"/>
          </p:cNvSpPr>
          <p:nvPr>
            <p:ph type="dt" sz="half" idx="10"/>
          </p:nvPr>
        </p:nvSpPr>
        <p:spPr/>
        <p:txBody>
          <a:bodyPr/>
          <a:lstStyle/>
          <a:p>
            <a:fld id="{5BE53FD8-F6D6-2349-B1ED-D0C349C7C51C}" type="datetimeFigureOut">
              <a:rPr lang="en-US" smtClean="0"/>
              <a:t>7/20/22</a:t>
            </a:fld>
            <a:endParaRPr lang="en-US"/>
          </a:p>
        </p:txBody>
      </p:sp>
      <p:sp>
        <p:nvSpPr>
          <p:cNvPr id="5" name="Footer Placeholder 4">
            <a:extLst>
              <a:ext uri="{FF2B5EF4-FFF2-40B4-BE49-F238E27FC236}">
                <a16:creationId xmlns:a16="http://schemas.microsoft.com/office/drawing/2014/main" id="{5B8C1923-C878-9949-864F-96B31B4481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4BDDA4-CBAE-B049-A007-D0076C7C860A}"/>
              </a:ext>
            </a:extLst>
          </p:cNvPr>
          <p:cNvSpPr>
            <a:spLocks noGrp="1"/>
          </p:cNvSpPr>
          <p:nvPr>
            <p:ph type="sldNum" sz="quarter" idx="12"/>
          </p:nvPr>
        </p:nvSpPr>
        <p:spPr/>
        <p:txBody>
          <a:bodyPr/>
          <a:lstStyle/>
          <a:p>
            <a:fld id="{0411E217-97E2-B545-A8D2-5F0874B2F5D9}" type="slidenum">
              <a:rPr lang="en-US" smtClean="0"/>
              <a:t>‹#›</a:t>
            </a:fld>
            <a:endParaRPr lang="en-US"/>
          </a:p>
        </p:txBody>
      </p:sp>
    </p:spTree>
    <p:extLst>
      <p:ext uri="{BB962C8B-B14F-4D97-AF65-F5344CB8AC3E}">
        <p14:creationId xmlns:p14="http://schemas.microsoft.com/office/powerpoint/2010/main" val="3887318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90894-2A5E-584D-BDBE-27ECB40559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46433-0253-5F4A-9874-0E30C8A4397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033FEB-C4B9-3B47-9CE3-73B6D64D29DA}"/>
              </a:ext>
            </a:extLst>
          </p:cNvPr>
          <p:cNvSpPr>
            <a:spLocks noGrp="1"/>
          </p:cNvSpPr>
          <p:nvPr>
            <p:ph type="dt" sz="half" idx="10"/>
          </p:nvPr>
        </p:nvSpPr>
        <p:spPr/>
        <p:txBody>
          <a:bodyPr/>
          <a:lstStyle/>
          <a:p>
            <a:fld id="{5BE53FD8-F6D6-2349-B1ED-D0C349C7C51C}" type="datetimeFigureOut">
              <a:rPr lang="en-US" smtClean="0"/>
              <a:t>7/20/22</a:t>
            </a:fld>
            <a:endParaRPr lang="en-US"/>
          </a:p>
        </p:txBody>
      </p:sp>
      <p:sp>
        <p:nvSpPr>
          <p:cNvPr id="5" name="Footer Placeholder 4">
            <a:extLst>
              <a:ext uri="{FF2B5EF4-FFF2-40B4-BE49-F238E27FC236}">
                <a16:creationId xmlns:a16="http://schemas.microsoft.com/office/drawing/2014/main" id="{0311944B-BCD7-4548-B70A-368ACA4E3F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5A7338-D051-7B4B-B29C-8BA9D6521DCE}"/>
              </a:ext>
            </a:extLst>
          </p:cNvPr>
          <p:cNvSpPr>
            <a:spLocks noGrp="1"/>
          </p:cNvSpPr>
          <p:nvPr>
            <p:ph type="sldNum" sz="quarter" idx="12"/>
          </p:nvPr>
        </p:nvSpPr>
        <p:spPr/>
        <p:txBody>
          <a:bodyPr/>
          <a:lstStyle/>
          <a:p>
            <a:fld id="{0411E217-97E2-B545-A8D2-5F0874B2F5D9}" type="slidenum">
              <a:rPr lang="en-US" smtClean="0"/>
              <a:t>‹#›</a:t>
            </a:fld>
            <a:endParaRPr lang="en-US"/>
          </a:p>
        </p:txBody>
      </p:sp>
    </p:spTree>
    <p:extLst>
      <p:ext uri="{BB962C8B-B14F-4D97-AF65-F5344CB8AC3E}">
        <p14:creationId xmlns:p14="http://schemas.microsoft.com/office/powerpoint/2010/main" val="875226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A617F-B91C-D345-932D-8FA10BAFE1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8874B5-AA7A-834B-A6D1-1ADC6F0B2D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623F5B5-7554-C845-B944-7A8DCFA8121D}"/>
              </a:ext>
            </a:extLst>
          </p:cNvPr>
          <p:cNvSpPr>
            <a:spLocks noGrp="1"/>
          </p:cNvSpPr>
          <p:nvPr>
            <p:ph type="dt" sz="half" idx="10"/>
          </p:nvPr>
        </p:nvSpPr>
        <p:spPr/>
        <p:txBody>
          <a:bodyPr/>
          <a:lstStyle/>
          <a:p>
            <a:fld id="{5BE53FD8-F6D6-2349-B1ED-D0C349C7C51C}" type="datetimeFigureOut">
              <a:rPr lang="en-US" smtClean="0"/>
              <a:t>7/20/22</a:t>
            </a:fld>
            <a:endParaRPr lang="en-US"/>
          </a:p>
        </p:txBody>
      </p:sp>
      <p:sp>
        <p:nvSpPr>
          <p:cNvPr id="5" name="Footer Placeholder 4">
            <a:extLst>
              <a:ext uri="{FF2B5EF4-FFF2-40B4-BE49-F238E27FC236}">
                <a16:creationId xmlns:a16="http://schemas.microsoft.com/office/drawing/2014/main" id="{850F46C8-5CFC-2943-83F1-B18C3528DC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DE10B2-E06D-2344-96BF-D9DBD53ACEEF}"/>
              </a:ext>
            </a:extLst>
          </p:cNvPr>
          <p:cNvSpPr>
            <a:spLocks noGrp="1"/>
          </p:cNvSpPr>
          <p:nvPr>
            <p:ph type="sldNum" sz="quarter" idx="12"/>
          </p:nvPr>
        </p:nvSpPr>
        <p:spPr/>
        <p:txBody>
          <a:bodyPr/>
          <a:lstStyle/>
          <a:p>
            <a:fld id="{0411E217-97E2-B545-A8D2-5F0874B2F5D9}" type="slidenum">
              <a:rPr lang="en-US" smtClean="0"/>
              <a:t>‹#›</a:t>
            </a:fld>
            <a:endParaRPr lang="en-US"/>
          </a:p>
        </p:txBody>
      </p:sp>
    </p:spTree>
    <p:extLst>
      <p:ext uri="{BB962C8B-B14F-4D97-AF65-F5344CB8AC3E}">
        <p14:creationId xmlns:p14="http://schemas.microsoft.com/office/powerpoint/2010/main" val="1748921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A6D54-7463-E34D-AA08-CEF8E60C6F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896E48-409E-0840-8E61-885809F8060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F06D1F-4ABA-4A40-98E3-6FDB36FBB3D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F47CB7-BDE5-4545-B830-4734A015A485}"/>
              </a:ext>
            </a:extLst>
          </p:cNvPr>
          <p:cNvSpPr>
            <a:spLocks noGrp="1"/>
          </p:cNvSpPr>
          <p:nvPr>
            <p:ph type="dt" sz="half" idx="10"/>
          </p:nvPr>
        </p:nvSpPr>
        <p:spPr/>
        <p:txBody>
          <a:bodyPr/>
          <a:lstStyle/>
          <a:p>
            <a:fld id="{5BE53FD8-F6D6-2349-B1ED-D0C349C7C51C}" type="datetimeFigureOut">
              <a:rPr lang="en-US" smtClean="0"/>
              <a:t>7/20/22</a:t>
            </a:fld>
            <a:endParaRPr lang="en-US"/>
          </a:p>
        </p:txBody>
      </p:sp>
      <p:sp>
        <p:nvSpPr>
          <p:cNvPr id="6" name="Footer Placeholder 5">
            <a:extLst>
              <a:ext uri="{FF2B5EF4-FFF2-40B4-BE49-F238E27FC236}">
                <a16:creationId xmlns:a16="http://schemas.microsoft.com/office/drawing/2014/main" id="{087152D2-169F-994A-8879-3326407E66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62BDB4-A0E3-C148-B8BB-15D9EE81F153}"/>
              </a:ext>
            </a:extLst>
          </p:cNvPr>
          <p:cNvSpPr>
            <a:spLocks noGrp="1"/>
          </p:cNvSpPr>
          <p:nvPr>
            <p:ph type="sldNum" sz="quarter" idx="12"/>
          </p:nvPr>
        </p:nvSpPr>
        <p:spPr/>
        <p:txBody>
          <a:bodyPr/>
          <a:lstStyle/>
          <a:p>
            <a:fld id="{0411E217-97E2-B545-A8D2-5F0874B2F5D9}" type="slidenum">
              <a:rPr lang="en-US" smtClean="0"/>
              <a:t>‹#›</a:t>
            </a:fld>
            <a:endParaRPr lang="en-US"/>
          </a:p>
        </p:txBody>
      </p:sp>
    </p:spTree>
    <p:extLst>
      <p:ext uri="{BB962C8B-B14F-4D97-AF65-F5344CB8AC3E}">
        <p14:creationId xmlns:p14="http://schemas.microsoft.com/office/powerpoint/2010/main" val="1559860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B8619-DD14-5849-9344-B34DABFBB6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EB88DF-2C9C-204E-BEB2-5E38C66D03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80E51E2-C4D0-3247-8B7A-A7950BA230D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9878ED-3D36-2E44-8347-33B66C6E93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A2684C8-1C6F-DE45-92F3-B777855D8A3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4144A1-D429-D64B-A318-E21194E291C2}"/>
              </a:ext>
            </a:extLst>
          </p:cNvPr>
          <p:cNvSpPr>
            <a:spLocks noGrp="1"/>
          </p:cNvSpPr>
          <p:nvPr>
            <p:ph type="dt" sz="half" idx="10"/>
          </p:nvPr>
        </p:nvSpPr>
        <p:spPr/>
        <p:txBody>
          <a:bodyPr/>
          <a:lstStyle/>
          <a:p>
            <a:fld id="{5BE53FD8-F6D6-2349-B1ED-D0C349C7C51C}" type="datetimeFigureOut">
              <a:rPr lang="en-US" smtClean="0"/>
              <a:t>7/20/22</a:t>
            </a:fld>
            <a:endParaRPr lang="en-US"/>
          </a:p>
        </p:txBody>
      </p:sp>
      <p:sp>
        <p:nvSpPr>
          <p:cNvPr id="8" name="Footer Placeholder 7">
            <a:extLst>
              <a:ext uri="{FF2B5EF4-FFF2-40B4-BE49-F238E27FC236}">
                <a16:creationId xmlns:a16="http://schemas.microsoft.com/office/drawing/2014/main" id="{55C89ECB-B414-D740-86F2-5DAF04FEC0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3572EE-4919-2D46-AAE3-ECFC94E3BBBB}"/>
              </a:ext>
            </a:extLst>
          </p:cNvPr>
          <p:cNvSpPr>
            <a:spLocks noGrp="1"/>
          </p:cNvSpPr>
          <p:nvPr>
            <p:ph type="sldNum" sz="quarter" idx="12"/>
          </p:nvPr>
        </p:nvSpPr>
        <p:spPr/>
        <p:txBody>
          <a:bodyPr/>
          <a:lstStyle/>
          <a:p>
            <a:fld id="{0411E217-97E2-B545-A8D2-5F0874B2F5D9}" type="slidenum">
              <a:rPr lang="en-US" smtClean="0"/>
              <a:t>‹#›</a:t>
            </a:fld>
            <a:endParaRPr lang="en-US"/>
          </a:p>
        </p:txBody>
      </p:sp>
    </p:spTree>
    <p:extLst>
      <p:ext uri="{BB962C8B-B14F-4D97-AF65-F5344CB8AC3E}">
        <p14:creationId xmlns:p14="http://schemas.microsoft.com/office/powerpoint/2010/main" val="654977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451FB-3C5F-7E42-9AF2-B26B7A54AF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74291B-614E-B84A-A129-0D7ED021BA43}"/>
              </a:ext>
            </a:extLst>
          </p:cNvPr>
          <p:cNvSpPr>
            <a:spLocks noGrp="1"/>
          </p:cNvSpPr>
          <p:nvPr>
            <p:ph type="dt" sz="half" idx="10"/>
          </p:nvPr>
        </p:nvSpPr>
        <p:spPr/>
        <p:txBody>
          <a:bodyPr/>
          <a:lstStyle/>
          <a:p>
            <a:fld id="{5BE53FD8-F6D6-2349-B1ED-D0C349C7C51C}" type="datetimeFigureOut">
              <a:rPr lang="en-US" smtClean="0"/>
              <a:t>7/20/22</a:t>
            </a:fld>
            <a:endParaRPr lang="en-US"/>
          </a:p>
        </p:txBody>
      </p:sp>
      <p:sp>
        <p:nvSpPr>
          <p:cNvPr id="4" name="Footer Placeholder 3">
            <a:extLst>
              <a:ext uri="{FF2B5EF4-FFF2-40B4-BE49-F238E27FC236}">
                <a16:creationId xmlns:a16="http://schemas.microsoft.com/office/drawing/2014/main" id="{96C749F4-41C9-0042-8587-D8AA4567E9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B2E7B9-BF3D-9C4F-B435-FAA58949469E}"/>
              </a:ext>
            </a:extLst>
          </p:cNvPr>
          <p:cNvSpPr>
            <a:spLocks noGrp="1"/>
          </p:cNvSpPr>
          <p:nvPr>
            <p:ph type="sldNum" sz="quarter" idx="12"/>
          </p:nvPr>
        </p:nvSpPr>
        <p:spPr/>
        <p:txBody>
          <a:bodyPr/>
          <a:lstStyle/>
          <a:p>
            <a:fld id="{0411E217-97E2-B545-A8D2-5F0874B2F5D9}" type="slidenum">
              <a:rPr lang="en-US" smtClean="0"/>
              <a:t>‹#›</a:t>
            </a:fld>
            <a:endParaRPr lang="en-US"/>
          </a:p>
        </p:txBody>
      </p:sp>
    </p:spTree>
    <p:extLst>
      <p:ext uri="{BB962C8B-B14F-4D97-AF65-F5344CB8AC3E}">
        <p14:creationId xmlns:p14="http://schemas.microsoft.com/office/powerpoint/2010/main" val="1730472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822A3E-34F1-164D-865E-74D8FEEB8696}"/>
              </a:ext>
            </a:extLst>
          </p:cNvPr>
          <p:cNvSpPr>
            <a:spLocks noGrp="1"/>
          </p:cNvSpPr>
          <p:nvPr>
            <p:ph type="dt" sz="half" idx="10"/>
          </p:nvPr>
        </p:nvSpPr>
        <p:spPr/>
        <p:txBody>
          <a:bodyPr/>
          <a:lstStyle/>
          <a:p>
            <a:fld id="{5BE53FD8-F6D6-2349-B1ED-D0C349C7C51C}" type="datetimeFigureOut">
              <a:rPr lang="en-US" smtClean="0"/>
              <a:t>7/20/22</a:t>
            </a:fld>
            <a:endParaRPr lang="en-US"/>
          </a:p>
        </p:txBody>
      </p:sp>
      <p:sp>
        <p:nvSpPr>
          <p:cNvPr id="3" name="Footer Placeholder 2">
            <a:extLst>
              <a:ext uri="{FF2B5EF4-FFF2-40B4-BE49-F238E27FC236}">
                <a16:creationId xmlns:a16="http://schemas.microsoft.com/office/drawing/2014/main" id="{EF26B7B2-3F1D-854B-84AE-6FC1F5E495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994B52-2ED6-F840-AE7E-DF0B7139BC8D}"/>
              </a:ext>
            </a:extLst>
          </p:cNvPr>
          <p:cNvSpPr>
            <a:spLocks noGrp="1"/>
          </p:cNvSpPr>
          <p:nvPr>
            <p:ph type="sldNum" sz="quarter" idx="12"/>
          </p:nvPr>
        </p:nvSpPr>
        <p:spPr/>
        <p:txBody>
          <a:bodyPr/>
          <a:lstStyle/>
          <a:p>
            <a:fld id="{0411E217-97E2-B545-A8D2-5F0874B2F5D9}" type="slidenum">
              <a:rPr lang="en-US" smtClean="0"/>
              <a:t>‹#›</a:t>
            </a:fld>
            <a:endParaRPr lang="en-US"/>
          </a:p>
        </p:txBody>
      </p:sp>
    </p:spTree>
    <p:extLst>
      <p:ext uri="{BB962C8B-B14F-4D97-AF65-F5344CB8AC3E}">
        <p14:creationId xmlns:p14="http://schemas.microsoft.com/office/powerpoint/2010/main" val="2465898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83385-2412-4047-B156-9D99271228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91FFA7-A2E0-C644-8B32-12580596F5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1CA4B8-674C-0048-AE35-803AE576BE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7A89D2-DA59-684E-BD91-D19B3B56D83C}"/>
              </a:ext>
            </a:extLst>
          </p:cNvPr>
          <p:cNvSpPr>
            <a:spLocks noGrp="1"/>
          </p:cNvSpPr>
          <p:nvPr>
            <p:ph type="dt" sz="half" idx="10"/>
          </p:nvPr>
        </p:nvSpPr>
        <p:spPr/>
        <p:txBody>
          <a:bodyPr/>
          <a:lstStyle/>
          <a:p>
            <a:fld id="{5BE53FD8-F6D6-2349-B1ED-D0C349C7C51C}" type="datetimeFigureOut">
              <a:rPr lang="en-US" smtClean="0"/>
              <a:t>7/20/22</a:t>
            </a:fld>
            <a:endParaRPr lang="en-US"/>
          </a:p>
        </p:txBody>
      </p:sp>
      <p:sp>
        <p:nvSpPr>
          <p:cNvPr id="6" name="Footer Placeholder 5">
            <a:extLst>
              <a:ext uri="{FF2B5EF4-FFF2-40B4-BE49-F238E27FC236}">
                <a16:creationId xmlns:a16="http://schemas.microsoft.com/office/drawing/2014/main" id="{A001FA1E-5A6B-D343-8F0E-147698EE01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B90CA6-661F-A043-B68B-5ED13E814D22}"/>
              </a:ext>
            </a:extLst>
          </p:cNvPr>
          <p:cNvSpPr>
            <a:spLocks noGrp="1"/>
          </p:cNvSpPr>
          <p:nvPr>
            <p:ph type="sldNum" sz="quarter" idx="12"/>
          </p:nvPr>
        </p:nvSpPr>
        <p:spPr/>
        <p:txBody>
          <a:bodyPr/>
          <a:lstStyle/>
          <a:p>
            <a:fld id="{0411E217-97E2-B545-A8D2-5F0874B2F5D9}" type="slidenum">
              <a:rPr lang="en-US" smtClean="0"/>
              <a:t>‹#›</a:t>
            </a:fld>
            <a:endParaRPr lang="en-US"/>
          </a:p>
        </p:txBody>
      </p:sp>
    </p:spTree>
    <p:extLst>
      <p:ext uri="{BB962C8B-B14F-4D97-AF65-F5344CB8AC3E}">
        <p14:creationId xmlns:p14="http://schemas.microsoft.com/office/powerpoint/2010/main" val="2606439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AE67-CAB9-7A40-A955-1E5790F99E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46463B-CD50-C242-9A23-77F46FB037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845403-5D3F-D945-9F9B-63D011E5EB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3442497-C8B0-0346-93EA-27A41A115463}"/>
              </a:ext>
            </a:extLst>
          </p:cNvPr>
          <p:cNvSpPr>
            <a:spLocks noGrp="1"/>
          </p:cNvSpPr>
          <p:nvPr>
            <p:ph type="dt" sz="half" idx="10"/>
          </p:nvPr>
        </p:nvSpPr>
        <p:spPr/>
        <p:txBody>
          <a:bodyPr/>
          <a:lstStyle/>
          <a:p>
            <a:fld id="{5BE53FD8-F6D6-2349-B1ED-D0C349C7C51C}" type="datetimeFigureOut">
              <a:rPr lang="en-US" smtClean="0"/>
              <a:t>7/20/22</a:t>
            </a:fld>
            <a:endParaRPr lang="en-US"/>
          </a:p>
        </p:txBody>
      </p:sp>
      <p:sp>
        <p:nvSpPr>
          <p:cNvPr id="6" name="Footer Placeholder 5">
            <a:extLst>
              <a:ext uri="{FF2B5EF4-FFF2-40B4-BE49-F238E27FC236}">
                <a16:creationId xmlns:a16="http://schemas.microsoft.com/office/drawing/2014/main" id="{497AF872-11B9-3449-8FCF-7F84799CEC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B106D5-6356-D54A-8D3C-A84C5144D8D0}"/>
              </a:ext>
            </a:extLst>
          </p:cNvPr>
          <p:cNvSpPr>
            <a:spLocks noGrp="1"/>
          </p:cNvSpPr>
          <p:nvPr>
            <p:ph type="sldNum" sz="quarter" idx="12"/>
          </p:nvPr>
        </p:nvSpPr>
        <p:spPr/>
        <p:txBody>
          <a:bodyPr/>
          <a:lstStyle/>
          <a:p>
            <a:fld id="{0411E217-97E2-B545-A8D2-5F0874B2F5D9}" type="slidenum">
              <a:rPr lang="en-US" smtClean="0"/>
              <a:t>‹#›</a:t>
            </a:fld>
            <a:endParaRPr lang="en-US"/>
          </a:p>
        </p:txBody>
      </p:sp>
    </p:spTree>
    <p:extLst>
      <p:ext uri="{BB962C8B-B14F-4D97-AF65-F5344CB8AC3E}">
        <p14:creationId xmlns:p14="http://schemas.microsoft.com/office/powerpoint/2010/main" val="333451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5B6132-6657-014F-BADB-04E07B5929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68E604-2CF3-8144-AF55-CF967CC1D3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429BC9-AB84-C440-9ACD-8790343AD4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53FD8-F6D6-2349-B1ED-D0C349C7C51C}" type="datetimeFigureOut">
              <a:rPr lang="en-US" smtClean="0"/>
              <a:t>7/20/22</a:t>
            </a:fld>
            <a:endParaRPr lang="en-US"/>
          </a:p>
        </p:txBody>
      </p:sp>
      <p:sp>
        <p:nvSpPr>
          <p:cNvPr id="5" name="Footer Placeholder 4">
            <a:extLst>
              <a:ext uri="{FF2B5EF4-FFF2-40B4-BE49-F238E27FC236}">
                <a16:creationId xmlns:a16="http://schemas.microsoft.com/office/drawing/2014/main" id="{66222616-7B65-FE4D-85A0-F4F68F9225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7D649F-B566-CD4A-B476-9A85EE6A8E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11E217-97E2-B545-A8D2-5F0874B2F5D9}" type="slidenum">
              <a:rPr lang="en-US" smtClean="0"/>
              <a:t>‹#›</a:t>
            </a:fld>
            <a:endParaRPr lang="en-US"/>
          </a:p>
        </p:txBody>
      </p:sp>
    </p:spTree>
    <p:extLst>
      <p:ext uri="{BB962C8B-B14F-4D97-AF65-F5344CB8AC3E}">
        <p14:creationId xmlns:p14="http://schemas.microsoft.com/office/powerpoint/2010/main" val="1900816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uwal@iium.edu.my"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AFC70-A5CF-064C-9B97-A048A450C375}"/>
              </a:ext>
            </a:extLst>
          </p:cNvPr>
          <p:cNvSpPr>
            <a:spLocks noGrp="1"/>
          </p:cNvSpPr>
          <p:nvPr>
            <p:ph type="title"/>
          </p:nvPr>
        </p:nvSpPr>
        <p:spPr>
          <a:xfrm>
            <a:off x="838200" y="365125"/>
            <a:ext cx="10515600" cy="4257675"/>
          </a:xfrm>
        </p:spPr>
        <p:txBody>
          <a:bodyPr>
            <a:normAutofit fontScale="90000"/>
          </a:bodyPr>
          <a:lstStyle/>
          <a:p>
            <a:pPr algn="ctr" rtl="1"/>
            <a:br>
              <a:rPr lang="ar-SA" dirty="0"/>
            </a:br>
            <a:r>
              <a:rPr lang="ar-SA" dirty="0"/>
              <a:t>"تصفية الشركات وإفلاسها في ماليزيا: دراسة قانونية”</a:t>
            </a:r>
            <a:br>
              <a:rPr lang="en-US" dirty="0"/>
            </a:br>
            <a:br>
              <a:rPr lang="en-US" dirty="0"/>
            </a:br>
            <a:r>
              <a:rPr lang="en-US" dirty="0"/>
              <a:t>Symposium on companies winding up and Bankruptcy </a:t>
            </a:r>
            <a:br>
              <a:rPr lang="en-US" dirty="0"/>
            </a:br>
            <a:r>
              <a:rPr lang="en-US" dirty="0"/>
              <a:t>Qatar 06/06/2022</a:t>
            </a:r>
            <a:br>
              <a:rPr lang="en-US" dirty="0"/>
            </a:br>
            <a:r>
              <a:rPr lang="en-US" dirty="0"/>
              <a:t> </a:t>
            </a:r>
          </a:p>
        </p:txBody>
      </p:sp>
      <p:sp>
        <p:nvSpPr>
          <p:cNvPr id="3" name="Content Placeholder 2">
            <a:extLst>
              <a:ext uri="{FF2B5EF4-FFF2-40B4-BE49-F238E27FC236}">
                <a16:creationId xmlns:a16="http://schemas.microsoft.com/office/drawing/2014/main" id="{7C42EA96-90D8-FF4B-B414-4E2048FDC0E5}"/>
              </a:ext>
            </a:extLst>
          </p:cNvPr>
          <p:cNvSpPr>
            <a:spLocks noGrp="1"/>
          </p:cNvSpPr>
          <p:nvPr>
            <p:ph idx="1"/>
          </p:nvPr>
        </p:nvSpPr>
        <p:spPr>
          <a:xfrm>
            <a:off x="332509" y="4351866"/>
            <a:ext cx="11249891" cy="2286001"/>
          </a:xfrm>
        </p:spPr>
        <p:txBody>
          <a:bodyPr/>
          <a:lstStyle/>
          <a:p>
            <a:pPr marL="0" indent="0" algn="r" defTabSz="914400" rtl="1" eaLnBrk="1" latinLnBrk="0" hangingPunct="1">
              <a:lnSpc>
                <a:spcPct val="90000"/>
              </a:lnSpc>
              <a:spcBef>
                <a:spcPts val="1000"/>
              </a:spcBef>
              <a:buNone/>
            </a:pPr>
            <a:endParaRPr lang="ar-SA" dirty="0"/>
          </a:p>
          <a:p>
            <a:pPr marL="0" indent="0" algn="ctr" defTabSz="914400" rtl="1" eaLnBrk="1" latinLnBrk="0" hangingPunct="1">
              <a:lnSpc>
                <a:spcPct val="90000"/>
              </a:lnSpc>
              <a:spcBef>
                <a:spcPts val="1000"/>
              </a:spcBef>
              <a:buNone/>
            </a:pPr>
            <a:r>
              <a:rPr lang="ar-SA" dirty="0"/>
              <a:t>الدكتور: أول آدم سعد </a:t>
            </a:r>
          </a:p>
          <a:p>
            <a:pPr marL="0" indent="0" algn="ctr" defTabSz="914400" rtl="1" eaLnBrk="1" latinLnBrk="0" hangingPunct="1">
              <a:lnSpc>
                <a:spcPct val="90000"/>
              </a:lnSpc>
              <a:spcBef>
                <a:spcPts val="1000"/>
              </a:spcBef>
              <a:buNone/>
            </a:pPr>
            <a:r>
              <a:rPr lang="ar-SA" dirty="0"/>
              <a:t>محاضر بجامعة الإسلامية العالمية بماليزيا</a:t>
            </a:r>
          </a:p>
          <a:p>
            <a:pPr marL="0" indent="0" algn="ctr" defTabSz="914400" rtl="1" eaLnBrk="1" latinLnBrk="0" hangingPunct="1">
              <a:lnSpc>
                <a:spcPct val="90000"/>
              </a:lnSpc>
              <a:spcBef>
                <a:spcPts val="1000"/>
              </a:spcBef>
              <a:buNone/>
            </a:pPr>
            <a:r>
              <a:rPr lang="en-US" dirty="0">
                <a:hlinkClick r:id="rId2"/>
              </a:rPr>
              <a:t>auwal@iium.edu.my</a:t>
            </a:r>
            <a:r>
              <a:rPr lang="en-US" dirty="0"/>
              <a:t> </a:t>
            </a:r>
            <a:r>
              <a:rPr lang="ar-SA" dirty="0"/>
              <a:t> </a:t>
            </a:r>
            <a:endParaRPr lang="en-US" dirty="0"/>
          </a:p>
        </p:txBody>
      </p:sp>
    </p:spTree>
    <p:extLst>
      <p:ext uri="{BB962C8B-B14F-4D97-AF65-F5344CB8AC3E}">
        <p14:creationId xmlns:p14="http://schemas.microsoft.com/office/powerpoint/2010/main" val="1424425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B45A2-621F-9146-9F06-A47F5E9538CD}"/>
              </a:ext>
            </a:extLst>
          </p:cNvPr>
          <p:cNvSpPr>
            <a:spLocks noGrp="1"/>
          </p:cNvSpPr>
          <p:nvPr>
            <p:ph type="title"/>
          </p:nvPr>
        </p:nvSpPr>
        <p:spPr/>
        <p:txBody>
          <a:bodyPr/>
          <a:lstStyle/>
          <a:p>
            <a:pPr algn="ctr" defTabSz="914400" rtl="1" eaLnBrk="1" latinLnBrk="0" hangingPunct="1">
              <a:lnSpc>
                <a:spcPct val="90000"/>
              </a:lnSpc>
              <a:spcBef>
                <a:spcPct val="0"/>
              </a:spcBef>
              <a:buNone/>
            </a:pPr>
            <a:r>
              <a:rPr lang="ar-SA" dirty="0"/>
              <a:t>التصفية الطوعية</a:t>
            </a:r>
            <a:endParaRPr lang="en-US" dirty="0"/>
          </a:p>
        </p:txBody>
      </p:sp>
      <p:sp>
        <p:nvSpPr>
          <p:cNvPr id="3" name="Content Placeholder 2">
            <a:extLst>
              <a:ext uri="{FF2B5EF4-FFF2-40B4-BE49-F238E27FC236}">
                <a16:creationId xmlns:a16="http://schemas.microsoft.com/office/drawing/2014/main" id="{5ED7D23C-1225-E144-8650-755660F7C772}"/>
              </a:ext>
            </a:extLst>
          </p:cNvPr>
          <p:cNvSpPr>
            <a:spLocks noGrp="1"/>
          </p:cNvSpPr>
          <p:nvPr>
            <p:ph idx="1"/>
          </p:nvPr>
        </p:nvSpPr>
        <p:spPr>
          <a:xfrm>
            <a:off x="287867" y="1253067"/>
            <a:ext cx="11514666" cy="4923896"/>
          </a:xfrm>
        </p:spPr>
        <p:txBody>
          <a:bodyPr/>
          <a:lstStyle/>
          <a:p>
            <a:pPr marL="0" indent="0" algn="r" rtl="1">
              <a:buNone/>
            </a:pPr>
            <a:endParaRPr lang="ar-SA" dirty="0"/>
          </a:p>
          <a:p>
            <a:pPr marL="0" indent="0" algn="r" rtl="1">
              <a:buNone/>
            </a:pPr>
            <a:r>
              <a:rPr lang="ar-SA" dirty="0"/>
              <a:t>٤- إذا رأى المصفي أن الشركة ليست قادرة على سداد ديونها بالكامل أو توفير سداد ديونها بالكامل في غضون 12 شهرًا ، فيجب على المصفي الدعوة على الفور لاجتماع الدائنين. ويجب على المصفي أن يقدم قبل الاجتماع بياناً بأصول الشركة وخصومها.</a:t>
            </a:r>
          </a:p>
          <a:p>
            <a:pPr marL="0" indent="0" algn="r" rtl="1">
              <a:buNone/>
            </a:pPr>
            <a:endParaRPr lang="ar-SA" dirty="0"/>
          </a:p>
          <a:p>
            <a:pPr marL="0" indent="0" algn="r" rtl="1">
              <a:buNone/>
            </a:pPr>
            <a:r>
              <a:rPr lang="ar-SA" dirty="0"/>
              <a:t>٥- يجوز للدائنين بعد ذلك تعيين المصفي الذي عينته الشركة أو أي شخص آخر ليكون المصفي. اعتبارًا من تاريخ اجتماع الدائنين، تصبح التصفية</a:t>
            </a:r>
            <a:endParaRPr lang="en-US" dirty="0"/>
          </a:p>
        </p:txBody>
      </p:sp>
    </p:spTree>
    <p:extLst>
      <p:ext uri="{BB962C8B-B14F-4D97-AF65-F5344CB8AC3E}">
        <p14:creationId xmlns:p14="http://schemas.microsoft.com/office/powerpoint/2010/main" val="463162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D8E4D-C5E9-4B42-B398-EFF726672D95}"/>
              </a:ext>
            </a:extLst>
          </p:cNvPr>
          <p:cNvSpPr>
            <a:spLocks noGrp="1"/>
          </p:cNvSpPr>
          <p:nvPr>
            <p:ph type="title"/>
          </p:nvPr>
        </p:nvSpPr>
        <p:spPr/>
        <p:txBody>
          <a:bodyPr/>
          <a:lstStyle/>
          <a:p>
            <a:pPr algn="ctr" defTabSz="914400" rtl="1" eaLnBrk="1" latinLnBrk="0" hangingPunct="1">
              <a:lnSpc>
                <a:spcPct val="90000"/>
              </a:lnSpc>
              <a:spcBef>
                <a:spcPct val="0"/>
              </a:spcBef>
              <a:buNone/>
            </a:pPr>
            <a:r>
              <a:rPr lang="ar-SA" dirty="0"/>
              <a:t>الإجراءات </a:t>
            </a:r>
            <a:endParaRPr lang="en-US" dirty="0"/>
          </a:p>
        </p:txBody>
      </p:sp>
      <p:sp>
        <p:nvSpPr>
          <p:cNvPr id="3" name="Content Placeholder 2">
            <a:extLst>
              <a:ext uri="{FF2B5EF4-FFF2-40B4-BE49-F238E27FC236}">
                <a16:creationId xmlns:a16="http://schemas.microsoft.com/office/drawing/2014/main" id="{3A3D076E-61C2-F248-9F06-4C233418F405}"/>
              </a:ext>
            </a:extLst>
          </p:cNvPr>
          <p:cNvSpPr>
            <a:spLocks noGrp="1"/>
          </p:cNvSpPr>
          <p:nvPr>
            <p:ph idx="1"/>
          </p:nvPr>
        </p:nvSpPr>
        <p:spPr/>
        <p:txBody>
          <a:bodyPr/>
          <a:lstStyle/>
          <a:p>
            <a:pPr algn="r" rtl="1"/>
            <a:r>
              <a:rPr lang="ar-SA" dirty="0"/>
              <a:t>بدأ الإجراء مع دعوة الشركة لاجتماع الدائنين. يجب أن ترسل الشركة إشعارًا بقائمة الدائنين ومبلغ مطالباتهم في غضون 7 أيام قبل تاريخ اجتماع الدائنين.</a:t>
            </a:r>
          </a:p>
          <a:p>
            <a:pPr algn="r" rtl="1"/>
            <a:endParaRPr lang="ar-SA" dirty="0"/>
          </a:p>
          <a:p>
            <a:pPr algn="r" rtl="1"/>
            <a:r>
              <a:rPr lang="ar-SA" dirty="0"/>
              <a:t>في حالة ترشيح أشخاص مختلفين كمصفين،  يكون الشخص الذي يرشحه الدائنون هو المصفي ، وإذا لم يتم ترشيح شخص كمصفٍ ، يكون الشخص الذي رشحته الشركة هو المصفي.</a:t>
            </a:r>
            <a:endParaRPr lang="en-US" dirty="0"/>
          </a:p>
        </p:txBody>
      </p:sp>
    </p:spTree>
    <p:extLst>
      <p:ext uri="{BB962C8B-B14F-4D97-AF65-F5344CB8AC3E}">
        <p14:creationId xmlns:p14="http://schemas.microsoft.com/office/powerpoint/2010/main" val="2135597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5BE97-045F-554C-973D-D5BDB48D227B}"/>
              </a:ext>
            </a:extLst>
          </p:cNvPr>
          <p:cNvSpPr>
            <a:spLocks noGrp="1"/>
          </p:cNvSpPr>
          <p:nvPr>
            <p:ph type="title"/>
          </p:nvPr>
        </p:nvSpPr>
        <p:spPr/>
        <p:txBody>
          <a:bodyPr/>
          <a:lstStyle/>
          <a:p>
            <a:pPr algn="ctr" rtl="1"/>
            <a:r>
              <a:rPr lang="ar-SA" dirty="0"/>
              <a:t>التصفية الإجبارية</a:t>
            </a:r>
            <a:br>
              <a:rPr lang="en-US" dirty="0"/>
            </a:br>
            <a:endParaRPr lang="en-US" dirty="0"/>
          </a:p>
        </p:txBody>
      </p:sp>
      <p:sp>
        <p:nvSpPr>
          <p:cNvPr id="3" name="Content Placeholder 2">
            <a:extLst>
              <a:ext uri="{FF2B5EF4-FFF2-40B4-BE49-F238E27FC236}">
                <a16:creationId xmlns:a16="http://schemas.microsoft.com/office/drawing/2014/main" id="{222BD58C-B0E1-7641-98CA-8D140601ACEA}"/>
              </a:ext>
            </a:extLst>
          </p:cNvPr>
          <p:cNvSpPr>
            <a:spLocks noGrp="1"/>
          </p:cNvSpPr>
          <p:nvPr>
            <p:ph idx="1"/>
          </p:nvPr>
        </p:nvSpPr>
        <p:spPr>
          <a:xfrm>
            <a:off x="838200" y="1557867"/>
            <a:ext cx="10515600" cy="4619096"/>
          </a:xfrm>
        </p:spPr>
        <p:txBody>
          <a:bodyPr/>
          <a:lstStyle/>
          <a:p>
            <a:pPr marL="0" indent="0" algn="r" rtl="1">
              <a:buNone/>
            </a:pPr>
            <a:r>
              <a:rPr lang="ar-SA" dirty="0"/>
              <a:t>لتصفية "إجبارية" إذا أمرت المحكمة بذلك. يبدأ من خلال تقديم التماس إلى المحكمة من قبل الطرف الذي يحق له القيام بذلك ، بناءً على أحد الأسباب المنصوص عليها في </a:t>
            </a:r>
            <a:r>
              <a:rPr lang="en-MY" dirty="0"/>
              <a:t>CA 2016.</a:t>
            </a:r>
            <a:endParaRPr lang="ar-SA" dirty="0"/>
          </a:p>
          <a:p>
            <a:pPr marL="0" indent="0" algn="r" rtl="1">
              <a:buNone/>
            </a:pPr>
            <a:endParaRPr lang="ar-SA" dirty="0"/>
          </a:p>
          <a:p>
            <a:pPr marL="0" indent="0" algn="r" rtl="1">
              <a:buNone/>
            </a:pPr>
            <a:r>
              <a:rPr lang="ar-SA" dirty="0"/>
              <a:t>صدر المحكمة أمر تصفية فقط إذا تم استيفاء حالتين: (1) يحق لمقدم الالتماس تقديم الالتماس ؛ و (2) الالتماس يفي بأحد الأسباب المنصوص عليها في القسم 465 من قانون الأحوال المدنية 2016 ، والذي يبرر التصفية.</a:t>
            </a:r>
          </a:p>
          <a:p>
            <a:pPr marL="0" indent="0" algn="r" rtl="1">
              <a:buNone/>
            </a:pPr>
            <a:endParaRPr lang="ar-SA" dirty="0"/>
          </a:p>
          <a:p>
            <a:pPr marL="0" indent="0" algn="r" rtl="1">
              <a:buNone/>
            </a:pPr>
            <a:endParaRPr lang="en-US" dirty="0"/>
          </a:p>
        </p:txBody>
      </p:sp>
    </p:spTree>
    <p:extLst>
      <p:ext uri="{BB962C8B-B14F-4D97-AF65-F5344CB8AC3E}">
        <p14:creationId xmlns:p14="http://schemas.microsoft.com/office/powerpoint/2010/main" val="362238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DD30A-A743-7C4E-BCC6-C59EBDA048B4}"/>
              </a:ext>
            </a:extLst>
          </p:cNvPr>
          <p:cNvSpPr>
            <a:spLocks noGrp="1"/>
          </p:cNvSpPr>
          <p:nvPr>
            <p:ph type="title"/>
          </p:nvPr>
        </p:nvSpPr>
        <p:spPr/>
        <p:txBody>
          <a:bodyPr/>
          <a:lstStyle/>
          <a:p>
            <a:pPr algn="l" defTabSz="914400" rtl="1" eaLnBrk="1" latinLnBrk="0" hangingPunct="1">
              <a:lnSpc>
                <a:spcPct val="90000"/>
              </a:lnSpc>
              <a:spcBef>
                <a:spcPct val="0"/>
              </a:spcBef>
              <a:buNone/>
            </a:pPr>
            <a:endParaRPr lang="en-US" dirty="0"/>
          </a:p>
        </p:txBody>
      </p:sp>
      <p:sp>
        <p:nvSpPr>
          <p:cNvPr id="3" name="Content Placeholder 2">
            <a:extLst>
              <a:ext uri="{FF2B5EF4-FFF2-40B4-BE49-F238E27FC236}">
                <a16:creationId xmlns:a16="http://schemas.microsoft.com/office/drawing/2014/main" id="{C3440A71-EB98-DB48-9F95-FB13A46EFE16}"/>
              </a:ext>
            </a:extLst>
          </p:cNvPr>
          <p:cNvSpPr>
            <a:spLocks noGrp="1"/>
          </p:cNvSpPr>
          <p:nvPr>
            <p:ph idx="1"/>
          </p:nvPr>
        </p:nvSpPr>
        <p:spPr/>
        <p:txBody>
          <a:bodyPr/>
          <a:lstStyle/>
          <a:p>
            <a:pPr marL="0" indent="0" algn="r" rtl="1">
              <a:buNone/>
            </a:pPr>
            <a:r>
              <a:rPr lang="ar-SA" dirty="0"/>
              <a:t>وضح القسم 465 من قانون </a:t>
            </a:r>
            <a:r>
              <a:rPr lang="en-MY" dirty="0"/>
              <a:t>CA 2016 12 </a:t>
            </a:r>
            <a:r>
              <a:rPr lang="ar-SA" dirty="0"/>
              <a:t>ظروفًا يمكن بموجبها إنهاء الشركة من قبل المحكمة. تتعلق الظروف بشكل أساسي بشؤون الشركة وسلوكها والتي قد تشمل عدم وجود أعضاء للشركة أو عدم قدرتها على سداد ديونها.</a:t>
            </a:r>
          </a:p>
          <a:p>
            <a:pPr marL="0" indent="0" algn="r" rtl="1">
              <a:buNone/>
            </a:pPr>
            <a:endParaRPr lang="ar-SA" dirty="0"/>
          </a:p>
          <a:p>
            <a:pPr marL="0" indent="0" algn="r" rtl="1">
              <a:buNone/>
            </a:pPr>
            <a:r>
              <a:rPr lang="ar-SA" dirty="0"/>
              <a:t>بناءً على أمر المحكمة بالتصفية ، يتم فصل جميع المديرين والمسؤولين والموظفين في الشركة فعليًا. يرقى أمر المحكمة أيضًا إلى وقف تنفيذ أي حكم ضد الشركة وأي إجراءات قانونية تكون فيها إما مدعياً ​​أو مدعى عليه. يعتبر باطلاً أي تصرف تتخذه الشركة في أموال الشركة بعد تقديم عريضة التصفية ، إلا بموافقة المحكمة.</a:t>
            </a:r>
            <a:endParaRPr lang="en-US" dirty="0"/>
          </a:p>
        </p:txBody>
      </p:sp>
    </p:spTree>
    <p:extLst>
      <p:ext uri="{BB962C8B-B14F-4D97-AF65-F5344CB8AC3E}">
        <p14:creationId xmlns:p14="http://schemas.microsoft.com/office/powerpoint/2010/main" val="496880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5B9ED-518D-064B-B531-EADB8C3D53E9}"/>
              </a:ext>
            </a:extLst>
          </p:cNvPr>
          <p:cNvSpPr>
            <a:spLocks noGrp="1"/>
          </p:cNvSpPr>
          <p:nvPr>
            <p:ph type="title"/>
          </p:nvPr>
        </p:nvSpPr>
        <p:spPr/>
        <p:txBody>
          <a:bodyPr/>
          <a:lstStyle/>
          <a:p>
            <a:pPr algn="ctr" defTabSz="914400" rtl="1" eaLnBrk="1" latinLnBrk="0" hangingPunct="1">
              <a:lnSpc>
                <a:spcPct val="90000"/>
              </a:lnSpc>
              <a:spcBef>
                <a:spcPct val="0"/>
              </a:spcBef>
              <a:buNone/>
            </a:pPr>
            <a:r>
              <a:rPr lang="ar-SA" dirty="0"/>
              <a:t>الخاتمة</a:t>
            </a:r>
            <a:endParaRPr lang="en-US" dirty="0"/>
          </a:p>
        </p:txBody>
      </p:sp>
      <p:sp>
        <p:nvSpPr>
          <p:cNvPr id="3" name="Content Placeholder 2">
            <a:extLst>
              <a:ext uri="{FF2B5EF4-FFF2-40B4-BE49-F238E27FC236}">
                <a16:creationId xmlns:a16="http://schemas.microsoft.com/office/drawing/2014/main" id="{5C15ECD4-0258-EB4F-8CA4-06CD41766119}"/>
              </a:ext>
            </a:extLst>
          </p:cNvPr>
          <p:cNvSpPr>
            <a:spLocks noGrp="1"/>
          </p:cNvSpPr>
          <p:nvPr>
            <p:ph idx="1"/>
          </p:nvPr>
        </p:nvSpPr>
        <p:spPr/>
        <p:txBody>
          <a:bodyPr/>
          <a:lstStyle/>
          <a:p>
            <a:pPr algn="r" rtl="1"/>
            <a:r>
              <a:rPr lang="ar-SA" dirty="0"/>
              <a:t>هناك مسألة أخرى ذات صلة بتصفية الشركة يجب وضعها في الاعتبار وهي مسألة "التفضيل غير المبرر" الممنوح للدائن. يشير إلى نقل الأصول أو سداد الديون من قبل شركة إلى دائن غير مضمون مما يؤدي إلى تفضيل هذا الدائن بشكل غير عادل في التسلسل الهرمي للتوزيع.</a:t>
            </a:r>
          </a:p>
          <a:p>
            <a:pPr algn="r" rtl="1"/>
            <a:endParaRPr lang="ar-SA" dirty="0"/>
          </a:p>
          <a:p>
            <a:pPr algn="r" rtl="1"/>
            <a:endParaRPr lang="en-US" dirty="0"/>
          </a:p>
        </p:txBody>
      </p:sp>
    </p:spTree>
    <p:extLst>
      <p:ext uri="{BB962C8B-B14F-4D97-AF65-F5344CB8AC3E}">
        <p14:creationId xmlns:p14="http://schemas.microsoft.com/office/powerpoint/2010/main" val="879154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453C9-3DBB-5C41-A21D-4F259FF542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E40C15-BE24-744B-AFE8-57C52024E2E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2100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E6071-8F07-6641-A5EA-F1D9FE35C849}"/>
              </a:ext>
            </a:extLst>
          </p:cNvPr>
          <p:cNvSpPr>
            <a:spLocks noGrp="1"/>
          </p:cNvSpPr>
          <p:nvPr>
            <p:ph type="title"/>
          </p:nvPr>
        </p:nvSpPr>
        <p:spPr>
          <a:xfrm>
            <a:off x="838200" y="365125"/>
            <a:ext cx="10515600" cy="5730875"/>
          </a:xfrm>
        </p:spPr>
        <p:txBody>
          <a:bodyPr/>
          <a:lstStyle/>
          <a:p>
            <a:pPr algn="ctr" defTabSz="914400" rtl="1" eaLnBrk="1" latinLnBrk="0" hangingPunct="1">
              <a:lnSpc>
                <a:spcPct val="90000"/>
              </a:lnSpc>
              <a:spcBef>
                <a:spcPct val="0"/>
              </a:spcBef>
              <a:buNone/>
            </a:pPr>
            <a:r>
              <a:rPr lang="ar-SA" dirty="0"/>
              <a:t>مقدمة</a:t>
            </a:r>
            <a:br>
              <a:rPr lang="ar-SA" dirty="0"/>
            </a:br>
            <a:r>
              <a:rPr lang="ar-SA" dirty="0"/>
              <a:t> عن مفهوم الشركة في ماليزيا </a:t>
            </a:r>
            <a:endParaRPr lang="en-US" dirty="0"/>
          </a:p>
        </p:txBody>
      </p:sp>
    </p:spTree>
    <p:extLst>
      <p:ext uri="{BB962C8B-B14F-4D97-AF65-F5344CB8AC3E}">
        <p14:creationId xmlns:p14="http://schemas.microsoft.com/office/powerpoint/2010/main" val="305869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DEB8C-E72B-264C-A210-A9EA718041D3}"/>
              </a:ext>
            </a:extLst>
          </p:cNvPr>
          <p:cNvSpPr>
            <a:spLocks noGrp="1"/>
          </p:cNvSpPr>
          <p:nvPr>
            <p:ph type="ctrTitle"/>
          </p:nvPr>
        </p:nvSpPr>
        <p:spPr>
          <a:xfrm>
            <a:off x="575733" y="401783"/>
            <a:ext cx="11362266" cy="748144"/>
          </a:xfrm>
        </p:spPr>
        <p:txBody>
          <a:bodyPr>
            <a:normAutofit fontScale="90000"/>
          </a:bodyPr>
          <a:lstStyle/>
          <a:p>
            <a:r>
              <a:rPr lang="ar-SA" dirty="0"/>
              <a:t>قانون الشركات في ماليزيا </a:t>
            </a:r>
            <a:endParaRPr lang="en-US" dirty="0"/>
          </a:p>
        </p:txBody>
      </p:sp>
      <p:sp>
        <p:nvSpPr>
          <p:cNvPr id="3" name="Subtitle 2">
            <a:extLst>
              <a:ext uri="{FF2B5EF4-FFF2-40B4-BE49-F238E27FC236}">
                <a16:creationId xmlns:a16="http://schemas.microsoft.com/office/drawing/2014/main" id="{EB2E65FF-16F5-434C-8504-EDE777513D4F}"/>
              </a:ext>
            </a:extLst>
          </p:cNvPr>
          <p:cNvSpPr>
            <a:spLocks noGrp="1"/>
          </p:cNvSpPr>
          <p:nvPr>
            <p:ph type="subTitle" idx="1"/>
          </p:nvPr>
        </p:nvSpPr>
        <p:spPr>
          <a:xfrm>
            <a:off x="118533" y="1149927"/>
            <a:ext cx="11616268" cy="5306291"/>
          </a:xfrm>
        </p:spPr>
        <p:txBody>
          <a:bodyPr>
            <a:normAutofit lnSpcReduction="10000"/>
          </a:bodyPr>
          <a:lstStyle/>
          <a:p>
            <a:pPr marL="0" indent="0" algn="r" defTabSz="914400" rtl="1" eaLnBrk="1" latinLnBrk="0" hangingPunct="1">
              <a:lnSpc>
                <a:spcPct val="90000"/>
              </a:lnSpc>
              <a:spcBef>
                <a:spcPts val="1000"/>
              </a:spcBef>
              <a:buFont typeface="Arial" panose="020B0604020202020204" pitchFamily="34" charset="0"/>
              <a:buNone/>
            </a:pPr>
            <a:r>
              <a:rPr lang="ar-SA" dirty="0"/>
              <a:t>التعريف بالشركة </a:t>
            </a:r>
          </a:p>
          <a:p>
            <a:pPr algn="r" defTabSz="914400" rtl="1" eaLnBrk="1" latinLnBrk="0" hangingPunct="1">
              <a:lnSpc>
                <a:spcPct val="90000"/>
              </a:lnSpc>
              <a:spcBef>
                <a:spcPts val="1000"/>
              </a:spcBef>
            </a:pPr>
            <a:r>
              <a:rPr lang="ar-SA" dirty="0"/>
              <a:t>الشركة كما عرفها القانون الماليزي: </a:t>
            </a:r>
            <a:r>
              <a:rPr lang="ar-SA" b="1" dirty="0"/>
              <a:t>"هي منظمة تستخدم كوسيلة لممارسة الأعمال التجارية"</a:t>
            </a:r>
            <a:r>
              <a:rPr lang="ar-SA" dirty="0"/>
              <a:t>. </a:t>
            </a:r>
          </a:p>
          <a:p>
            <a:pPr algn="r" rtl="1"/>
            <a:r>
              <a:rPr lang="ar-SA" dirty="0"/>
              <a:t>نقاط مهمة لهذا التعريف:</a:t>
            </a:r>
          </a:p>
          <a:p>
            <a:pPr marL="342900" indent="-342900" algn="r" rtl="1">
              <a:buFont typeface="Wingdings" pitchFamily="2" charset="2"/>
              <a:buChar char="q"/>
            </a:pPr>
            <a:r>
              <a:rPr lang="ar-SA" dirty="0"/>
              <a:t>الشركة شكل من أشكال تنظيم الأعمال يتم إنشاؤها من خلال عملية التسجيل</a:t>
            </a:r>
          </a:p>
          <a:p>
            <a:pPr marL="342900" indent="-342900" algn="r" rtl="1">
              <a:buFont typeface="Wingdings" pitchFamily="2" charset="2"/>
              <a:buChar char="q"/>
            </a:pPr>
            <a:r>
              <a:rPr lang="ar-SA" dirty="0"/>
              <a:t>وغالبًا ما تبدأ عملية التسجيل من قبل الأشخاص الذين وافقوا على تجميع مواردهم المالية والذين يرغبون في استخدام الشركة كوسيلة تجارية يُعرفون باسم "مروجي الشركة".</a:t>
            </a:r>
          </a:p>
          <a:p>
            <a:pPr marL="342900" indent="-342900" algn="r" rtl="1">
              <a:buFont typeface="Wingdings" pitchFamily="2" charset="2"/>
              <a:buChar char="q"/>
            </a:pPr>
            <a:r>
              <a:rPr lang="ar-SA" dirty="0"/>
              <a:t>بمجرد اكمال عملية تسجيل الشركة، تظهر الشركة كشخص اعتباري مصطنع. </a:t>
            </a:r>
          </a:p>
          <a:p>
            <a:pPr marL="342900" indent="-342900" algn="r" rtl="1">
              <a:buFont typeface="Wingdings" pitchFamily="2" charset="2"/>
              <a:buChar char="q"/>
            </a:pPr>
            <a:r>
              <a:rPr lang="ar-SA" dirty="0"/>
              <a:t>عندما تسجل الشركة رسميا فإن لها حقوقها والتزاماتها ككيان قانوني أو شخصية اعتبارية منفصلة تماما عن أفرادها.</a:t>
            </a:r>
          </a:p>
          <a:p>
            <a:pPr marL="342900" indent="-342900" algn="r" rtl="1">
              <a:buFont typeface="Wingdings" pitchFamily="2" charset="2"/>
              <a:buChar char="q"/>
            </a:pPr>
            <a:r>
              <a:rPr lang="ar-SA" dirty="0"/>
              <a:t>الأشخاص الذين سجلوا الشركة اصبحوا أفراد في الشركة </a:t>
            </a:r>
          </a:p>
          <a:p>
            <a:pPr marL="342900" indent="-342900" algn="r" rtl="1">
              <a:buFont typeface="Wingdings" pitchFamily="2" charset="2"/>
              <a:buChar char="q"/>
            </a:pPr>
            <a:r>
              <a:rPr lang="ar-SA" dirty="0"/>
              <a:t>لا يؤثر على وجود الشركة  تغيير افرادها</a:t>
            </a:r>
          </a:p>
          <a:p>
            <a:pPr marL="342900" indent="-342900" algn="r" rtl="1">
              <a:buFont typeface="Wingdings" pitchFamily="2" charset="2"/>
              <a:buChar char="q"/>
            </a:pPr>
            <a:r>
              <a:rPr lang="ar-SA" dirty="0"/>
              <a:t>قد يخرج فرد او حتى جميع افراد الشركة ويدخل فيها افراد آخرون، وممكن تظل الشركة موجودة بدون افراد.   </a:t>
            </a:r>
          </a:p>
          <a:p>
            <a:pPr marL="342900" indent="-342900" algn="r" rtl="1">
              <a:buFont typeface="Wingdings" pitchFamily="2" charset="2"/>
              <a:buChar char="q"/>
            </a:pPr>
            <a:r>
              <a:rPr lang="ar-SA" dirty="0"/>
              <a:t>فالشركة لا تزال قائمة حتى يتم تصفيتها قانونيا</a:t>
            </a:r>
            <a:r>
              <a:rPr lang="en-US" dirty="0"/>
              <a:t>(Winding up or Liquidation) </a:t>
            </a:r>
            <a:r>
              <a:rPr lang="ar-SA" dirty="0"/>
              <a:t> </a:t>
            </a:r>
          </a:p>
          <a:p>
            <a:pPr marL="342900" indent="-342900" algn="r" rtl="1">
              <a:buFont typeface="Wingdings" pitchFamily="2" charset="2"/>
              <a:buChar char="q"/>
            </a:pPr>
            <a:endParaRPr lang="ar-SA" dirty="0"/>
          </a:p>
          <a:p>
            <a:pPr marL="342900" indent="-342900" algn="r" rtl="1">
              <a:buFont typeface="Wingdings" pitchFamily="2" charset="2"/>
              <a:buChar char="q"/>
            </a:pPr>
            <a:endParaRPr lang="ar-SA" dirty="0"/>
          </a:p>
          <a:p>
            <a:pPr marL="342900" indent="-342900" algn="r" rtl="1">
              <a:buFont typeface="Arial" panose="020B0604020202020204" pitchFamily="34" charset="0"/>
              <a:buChar char="•"/>
            </a:pPr>
            <a:endParaRPr lang="en-US" dirty="0"/>
          </a:p>
        </p:txBody>
      </p:sp>
    </p:spTree>
    <p:extLst>
      <p:ext uri="{BB962C8B-B14F-4D97-AF65-F5344CB8AC3E}">
        <p14:creationId xmlns:p14="http://schemas.microsoft.com/office/powerpoint/2010/main" val="1129224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C8E6F-ECF6-F446-AF32-9D19CFD346EE}"/>
              </a:ext>
            </a:extLst>
          </p:cNvPr>
          <p:cNvSpPr>
            <a:spLocks noGrp="1"/>
          </p:cNvSpPr>
          <p:nvPr>
            <p:ph type="title"/>
          </p:nvPr>
        </p:nvSpPr>
        <p:spPr>
          <a:xfrm>
            <a:off x="838200" y="643466"/>
            <a:ext cx="10515600" cy="643467"/>
          </a:xfrm>
        </p:spPr>
        <p:txBody>
          <a:bodyPr>
            <a:normAutofit fontScale="90000"/>
          </a:bodyPr>
          <a:lstStyle/>
          <a:p>
            <a:pPr algn="ctr" rtl="1"/>
            <a:r>
              <a:rPr lang="ar-SA" dirty="0"/>
              <a:t> من أشكال الهياكل التجارية في ماليزيا</a:t>
            </a:r>
            <a:br>
              <a:rPr lang="ar-SA" dirty="0"/>
            </a:br>
            <a:endParaRPr lang="en-US" dirty="0"/>
          </a:p>
        </p:txBody>
      </p:sp>
      <p:sp>
        <p:nvSpPr>
          <p:cNvPr id="3" name="Content Placeholder 2">
            <a:extLst>
              <a:ext uri="{FF2B5EF4-FFF2-40B4-BE49-F238E27FC236}">
                <a16:creationId xmlns:a16="http://schemas.microsoft.com/office/drawing/2014/main" id="{451322B7-BFF0-1A4F-970D-ED883C9E5B25}"/>
              </a:ext>
            </a:extLst>
          </p:cNvPr>
          <p:cNvSpPr>
            <a:spLocks noGrp="1"/>
          </p:cNvSpPr>
          <p:nvPr>
            <p:ph idx="1"/>
          </p:nvPr>
        </p:nvSpPr>
        <p:spPr>
          <a:xfrm>
            <a:off x="355600" y="1565275"/>
            <a:ext cx="11429999" cy="5157258"/>
          </a:xfrm>
        </p:spPr>
        <p:txBody>
          <a:bodyPr/>
          <a:lstStyle/>
          <a:p>
            <a:pPr marL="0" indent="0" algn="r" rtl="1">
              <a:buNone/>
            </a:pPr>
            <a:r>
              <a:rPr lang="ar-SA" b="1" dirty="0"/>
              <a:t>المسؤولية المحدودة للشركات</a:t>
            </a:r>
          </a:p>
          <a:p>
            <a:pPr marL="0" indent="0" algn="r" rtl="1">
              <a:buNone/>
            </a:pPr>
            <a:r>
              <a:rPr lang="ar-SA" dirty="0"/>
              <a:t>معنى شركة ذات مسئولية محدودة</a:t>
            </a:r>
          </a:p>
          <a:p>
            <a:pPr marL="0" indent="0" algn="r" rtl="1">
              <a:buNone/>
            </a:pPr>
            <a:r>
              <a:rPr lang="ar-SA" dirty="0"/>
              <a:t>يمكن تأسيس شركة في ماليزيا كشركة محدودة بالأسهم أو شركة محدودة بضمان</a:t>
            </a:r>
          </a:p>
          <a:p>
            <a:pPr marL="0" indent="0" algn="r" rtl="1">
              <a:buNone/>
            </a:pPr>
            <a:r>
              <a:rPr lang="ar-SA" dirty="0"/>
              <a:t>خصائص الشركة المحدودة بالأسهم:  </a:t>
            </a:r>
          </a:p>
          <a:p>
            <a:pPr algn="r" rtl="1">
              <a:buFont typeface="Wingdings" pitchFamily="2" charset="2"/>
              <a:buChar char="q"/>
            </a:pPr>
            <a:r>
              <a:rPr lang="ar-SA" dirty="0"/>
              <a:t> الشخصية القانونية </a:t>
            </a:r>
          </a:p>
          <a:p>
            <a:pPr marL="0" indent="0" algn="r" rtl="1">
              <a:buNone/>
            </a:pPr>
            <a:r>
              <a:rPr lang="ar-SA" dirty="0"/>
              <a:t>يعني ان الشركة شخصية اعتبارية ولديها القدرة على التعاقد وتحمل الالتزامات القانونية.</a:t>
            </a:r>
          </a:p>
          <a:p>
            <a:pPr algn="r" rtl="1">
              <a:buFont typeface="Wingdings" pitchFamily="2" charset="2"/>
              <a:buChar char="q"/>
            </a:pPr>
            <a:r>
              <a:rPr lang="ar-SA" dirty="0"/>
              <a:t> مسؤولية محدودة</a:t>
            </a:r>
          </a:p>
          <a:p>
            <a:pPr marL="0" indent="0" algn="r" rtl="1">
              <a:buNone/>
            </a:pPr>
            <a:r>
              <a:rPr lang="ar-SA" dirty="0"/>
              <a:t>هذا يعني في حالة تحمل الشركة لأي ديون او الالتزامات، فإن أموال الشركة هي التي يجب استخدامها للوفاء بأي التزام مالي للشركة، وتقتصر مسؤولية الأعضاء على مقدار الأسهم التي أخذوها فقط. </a:t>
            </a:r>
            <a:endParaRPr lang="en-US" dirty="0"/>
          </a:p>
        </p:txBody>
      </p:sp>
    </p:spTree>
    <p:extLst>
      <p:ext uri="{BB962C8B-B14F-4D97-AF65-F5344CB8AC3E}">
        <p14:creationId xmlns:p14="http://schemas.microsoft.com/office/powerpoint/2010/main" val="618541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CD3A0-0B85-954B-BF1F-A42C14A7C8B6}"/>
              </a:ext>
            </a:extLst>
          </p:cNvPr>
          <p:cNvSpPr>
            <a:spLocks noGrp="1"/>
          </p:cNvSpPr>
          <p:nvPr>
            <p:ph type="title"/>
          </p:nvPr>
        </p:nvSpPr>
        <p:spPr>
          <a:xfrm>
            <a:off x="838200" y="365126"/>
            <a:ext cx="10515600" cy="1040342"/>
          </a:xfrm>
        </p:spPr>
        <p:txBody>
          <a:bodyPr/>
          <a:lstStyle/>
          <a:p>
            <a:pPr algn="ctr" defTabSz="914400" rtl="1" eaLnBrk="1" latinLnBrk="0" hangingPunct="1">
              <a:lnSpc>
                <a:spcPct val="90000"/>
              </a:lnSpc>
              <a:spcBef>
                <a:spcPct val="0"/>
              </a:spcBef>
              <a:buNone/>
            </a:pPr>
            <a:r>
              <a:rPr lang="ar-SA" dirty="0"/>
              <a:t>خصائص الشركات المحدودة</a:t>
            </a:r>
            <a:endParaRPr lang="en-US" dirty="0"/>
          </a:p>
        </p:txBody>
      </p:sp>
      <p:sp>
        <p:nvSpPr>
          <p:cNvPr id="3" name="Content Placeholder 2">
            <a:extLst>
              <a:ext uri="{FF2B5EF4-FFF2-40B4-BE49-F238E27FC236}">
                <a16:creationId xmlns:a16="http://schemas.microsoft.com/office/drawing/2014/main" id="{EF442013-46A9-6449-9047-6216F3FD2B80}"/>
              </a:ext>
            </a:extLst>
          </p:cNvPr>
          <p:cNvSpPr>
            <a:spLocks noGrp="1"/>
          </p:cNvSpPr>
          <p:nvPr>
            <p:ph idx="1"/>
          </p:nvPr>
        </p:nvSpPr>
        <p:spPr>
          <a:xfrm>
            <a:off x="372533" y="1405468"/>
            <a:ext cx="11176000" cy="5198532"/>
          </a:xfrm>
        </p:spPr>
        <p:txBody>
          <a:bodyPr>
            <a:normAutofit fontScale="85000" lnSpcReduction="20000"/>
          </a:bodyPr>
          <a:lstStyle/>
          <a:p>
            <a:pPr algn="r" rtl="1">
              <a:buFont typeface="Wingdings" pitchFamily="2" charset="2"/>
              <a:buChar char="q"/>
            </a:pPr>
            <a:r>
              <a:rPr lang="ar-SA" dirty="0"/>
              <a:t> قابلية نقل الأسهم</a:t>
            </a:r>
          </a:p>
          <a:p>
            <a:pPr marL="0" indent="0" algn="r" rtl="1">
              <a:buNone/>
            </a:pPr>
            <a:r>
              <a:rPr lang="ar-SA" dirty="0"/>
              <a:t>يعني يمكن نقل الأسهم التي يمتلكها أحد الأعضاء إلى شخص آخر</a:t>
            </a:r>
          </a:p>
          <a:p>
            <a:pPr marL="0" indent="0" algn="r" rtl="1">
              <a:buNone/>
            </a:pPr>
            <a:endParaRPr lang="ar-SA" dirty="0"/>
          </a:p>
          <a:p>
            <a:pPr algn="r" rtl="1">
              <a:buFont typeface="Wingdings" pitchFamily="2" charset="2"/>
              <a:buChar char="q"/>
            </a:pPr>
            <a:r>
              <a:rPr lang="ar-SA" dirty="0"/>
              <a:t> جهازان أو هيئات صنع القرار </a:t>
            </a:r>
          </a:p>
          <a:p>
            <a:pPr marL="0" indent="0" algn="r" rtl="1">
              <a:buNone/>
            </a:pPr>
            <a:r>
              <a:rPr lang="ar-SA" dirty="0"/>
              <a:t>١- مجلس الإدارة</a:t>
            </a:r>
          </a:p>
          <a:p>
            <a:pPr marL="0" indent="0" algn="r" rtl="1">
              <a:buNone/>
            </a:pPr>
            <a:r>
              <a:rPr lang="ar-SA" dirty="0"/>
              <a:t>٢- الاجتماع العام هيئة الإدارة</a:t>
            </a:r>
          </a:p>
          <a:p>
            <a:pPr marL="0" indent="0" algn="r" rtl="1">
              <a:buNone/>
            </a:pPr>
            <a:endParaRPr lang="ar-SA" dirty="0"/>
          </a:p>
          <a:p>
            <a:pPr algn="r" rtl="1">
              <a:buFont typeface="Wingdings" pitchFamily="2" charset="2"/>
              <a:buChar char="q"/>
            </a:pPr>
            <a:r>
              <a:rPr lang="ar-SA" dirty="0"/>
              <a:t>خلافة دائمة</a:t>
            </a:r>
          </a:p>
          <a:p>
            <a:pPr marL="0" indent="0" algn="r" rtl="1">
              <a:buNone/>
            </a:pPr>
            <a:r>
              <a:rPr lang="ar-SA" dirty="0"/>
              <a:t>ستستمر الشركة في الوجود كشخص قانوني حتى تخرج عن حيز الوجود من خلال التصفية وإلغاء تسجيلها أو إزالتها من السجل. </a:t>
            </a:r>
          </a:p>
          <a:p>
            <a:pPr marL="0" indent="0" algn="r" rtl="1">
              <a:buNone/>
            </a:pPr>
            <a:endParaRPr lang="ar-SA" dirty="0"/>
          </a:p>
          <a:p>
            <a:pPr algn="r" rtl="1">
              <a:buFont typeface="Wingdings" pitchFamily="2" charset="2"/>
              <a:buChar char="q"/>
            </a:pPr>
            <a:r>
              <a:rPr lang="ar-SA" dirty="0"/>
              <a:t>ويمكن ان يتم تأسيس الشركة كشركة محدودة بضمان، مثل المؤسسات في الأعمال الخيرية، التعليم، لأن هذه المؤسسات لم يتم إنشاءها لأغراض تحقيق الأرباح.  </a:t>
            </a:r>
          </a:p>
          <a:p>
            <a:pPr marL="0" indent="0" algn="r" rtl="1">
              <a:buNone/>
            </a:pPr>
            <a:r>
              <a:rPr lang="ar-SA" dirty="0"/>
              <a:t> </a:t>
            </a:r>
            <a:endParaRPr lang="en-US" dirty="0"/>
          </a:p>
        </p:txBody>
      </p:sp>
    </p:spTree>
    <p:extLst>
      <p:ext uri="{BB962C8B-B14F-4D97-AF65-F5344CB8AC3E}">
        <p14:creationId xmlns:p14="http://schemas.microsoft.com/office/powerpoint/2010/main" val="1326067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1DA65-00F7-694B-8E74-AF56B56B59D5}"/>
              </a:ext>
            </a:extLst>
          </p:cNvPr>
          <p:cNvSpPr>
            <a:spLocks noGrp="1"/>
          </p:cNvSpPr>
          <p:nvPr>
            <p:ph type="title"/>
          </p:nvPr>
        </p:nvSpPr>
        <p:spPr/>
        <p:txBody>
          <a:bodyPr/>
          <a:lstStyle/>
          <a:p>
            <a:pPr algn="ctr" rtl="1"/>
            <a:r>
              <a:rPr lang="ar-SA" dirty="0"/>
              <a:t>تصفية الشركات في ماليزيا </a:t>
            </a:r>
            <a:endParaRPr lang="en-US" dirty="0"/>
          </a:p>
        </p:txBody>
      </p:sp>
      <p:sp>
        <p:nvSpPr>
          <p:cNvPr id="3" name="Content Placeholder 2">
            <a:extLst>
              <a:ext uri="{FF2B5EF4-FFF2-40B4-BE49-F238E27FC236}">
                <a16:creationId xmlns:a16="http://schemas.microsoft.com/office/drawing/2014/main" id="{6BDEBD64-C0D3-9544-A78F-F8C83A71B70C}"/>
              </a:ext>
            </a:extLst>
          </p:cNvPr>
          <p:cNvSpPr>
            <a:spLocks noGrp="1"/>
          </p:cNvSpPr>
          <p:nvPr>
            <p:ph idx="1"/>
          </p:nvPr>
        </p:nvSpPr>
        <p:spPr>
          <a:xfrm>
            <a:off x="389467" y="1490134"/>
            <a:ext cx="10964333" cy="5012266"/>
          </a:xfrm>
        </p:spPr>
        <p:txBody>
          <a:bodyPr/>
          <a:lstStyle/>
          <a:p>
            <a:pPr marL="0" indent="0" algn="r" defTabSz="914400" rtl="1" eaLnBrk="1" latinLnBrk="0" hangingPunct="1">
              <a:lnSpc>
                <a:spcPct val="90000"/>
              </a:lnSpc>
              <a:spcBef>
                <a:spcPts val="1000"/>
              </a:spcBef>
              <a:buNone/>
            </a:pPr>
            <a:r>
              <a:rPr lang="ar-SA" dirty="0"/>
              <a:t>تعريف تصفية الشركات </a:t>
            </a:r>
            <a:r>
              <a:rPr lang="en-US" dirty="0"/>
              <a:t>(Winding up)</a:t>
            </a:r>
          </a:p>
          <a:p>
            <a:pPr marL="0" indent="0" algn="r" rtl="1">
              <a:buNone/>
            </a:pPr>
            <a:r>
              <a:rPr lang="ar-SA" dirty="0"/>
              <a:t>التصفية هي الإجراءات النهائية لإنهاء الوجود القانوني للشركات. </a:t>
            </a:r>
          </a:p>
          <a:p>
            <a:pPr marL="0" indent="0" algn="r" rtl="1">
              <a:buNone/>
            </a:pPr>
            <a:endParaRPr lang="ar-SA" dirty="0"/>
          </a:p>
          <a:p>
            <a:pPr marL="0" indent="0" algn="r" rtl="1">
              <a:buNone/>
            </a:pPr>
            <a:r>
              <a:rPr lang="ar-SA" dirty="0"/>
              <a:t>القانون الجديد لازال يحتفظ بالجزء الأكبر من قانون الشركات الماليزي لعام</a:t>
            </a:r>
            <a:r>
              <a:rPr lang="en-US" dirty="0"/>
              <a:t>) </a:t>
            </a:r>
            <a:r>
              <a:rPr lang="ar-SA" dirty="0"/>
              <a:t> 2016</a:t>
            </a:r>
            <a:r>
              <a:rPr lang="en-US" dirty="0"/>
              <a:t>(CA, </a:t>
            </a:r>
            <a:r>
              <a:rPr lang="ar-SA" dirty="0"/>
              <a:t> بالإطار القانوني الذي نظم تصفية الشركات بموجب قانون السابق </a:t>
            </a:r>
            <a:r>
              <a:rPr lang="en-US" dirty="0"/>
              <a:t>(</a:t>
            </a:r>
            <a:r>
              <a:rPr lang="en-MY" dirty="0"/>
              <a:t>CA, 1965)</a:t>
            </a:r>
            <a:r>
              <a:rPr lang="ar-SA" dirty="0"/>
              <a:t>. </a:t>
            </a:r>
          </a:p>
          <a:p>
            <a:pPr marL="0" indent="0" algn="r" rtl="1">
              <a:buNone/>
            </a:pPr>
            <a:endParaRPr lang="ar-SA" dirty="0"/>
          </a:p>
          <a:p>
            <a:pPr marL="0" indent="0" algn="r" rtl="1">
              <a:buNone/>
            </a:pPr>
            <a:r>
              <a:rPr lang="ar-SA" dirty="0"/>
              <a:t>ومع ذلك، فقد أدخل عددًا من التغييرات الجوهرية والهيكلية على هذا النظام القانوني المعدل. </a:t>
            </a:r>
          </a:p>
          <a:p>
            <a:pPr marL="0" indent="0" algn="r" rtl="1">
              <a:buNone/>
            </a:pPr>
            <a:endParaRPr lang="ar-SA" dirty="0"/>
          </a:p>
        </p:txBody>
      </p:sp>
    </p:spTree>
    <p:extLst>
      <p:ext uri="{BB962C8B-B14F-4D97-AF65-F5344CB8AC3E}">
        <p14:creationId xmlns:p14="http://schemas.microsoft.com/office/powerpoint/2010/main" val="654015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C680F-5510-9E40-87F6-02755070F3AE}"/>
              </a:ext>
            </a:extLst>
          </p:cNvPr>
          <p:cNvSpPr>
            <a:spLocks noGrp="1"/>
          </p:cNvSpPr>
          <p:nvPr>
            <p:ph type="title"/>
          </p:nvPr>
        </p:nvSpPr>
        <p:spPr>
          <a:xfrm>
            <a:off x="939799" y="0"/>
            <a:ext cx="11929533" cy="1345142"/>
          </a:xfrm>
        </p:spPr>
        <p:txBody>
          <a:bodyPr/>
          <a:lstStyle/>
          <a:p>
            <a:pPr algn="ctr" defTabSz="914400" rtl="1" eaLnBrk="1" latinLnBrk="0" hangingPunct="1">
              <a:lnSpc>
                <a:spcPct val="90000"/>
              </a:lnSpc>
              <a:spcBef>
                <a:spcPct val="0"/>
              </a:spcBef>
              <a:buNone/>
            </a:pPr>
            <a:r>
              <a:rPr lang="ar-SA" dirty="0"/>
              <a:t>أنواع تصفية الشركات تحت ظل قانون ماليزيا </a:t>
            </a:r>
            <a:endParaRPr lang="en-US" dirty="0"/>
          </a:p>
        </p:txBody>
      </p:sp>
      <p:sp>
        <p:nvSpPr>
          <p:cNvPr id="3" name="Content Placeholder 2">
            <a:extLst>
              <a:ext uri="{FF2B5EF4-FFF2-40B4-BE49-F238E27FC236}">
                <a16:creationId xmlns:a16="http://schemas.microsoft.com/office/drawing/2014/main" id="{A13F10D9-A52E-174E-9900-E23EED7E0639}"/>
              </a:ext>
            </a:extLst>
          </p:cNvPr>
          <p:cNvSpPr>
            <a:spLocks noGrp="1"/>
          </p:cNvSpPr>
          <p:nvPr>
            <p:ph idx="1"/>
          </p:nvPr>
        </p:nvSpPr>
        <p:spPr>
          <a:xfrm>
            <a:off x="304799" y="1998133"/>
            <a:ext cx="11396134" cy="4504266"/>
          </a:xfrm>
        </p:spPr>
        <p:txBody>
          <a:bodyPr>
            <a:normAutofit fontScale="85000" lnSpcReduction="20000"/>
          </a:bodyPr>
          <a:lstStyle/>
          <a:p>
            <a:pPr marL="0" indent="0" algn="r" rtl="1">
              <a:buNone/>
            </a:pPr>
            <a:r>
              <a:rPr lang="ar-SA" dirty="0"/>
              <a:t>بموجب قانون الشركات الماليزي </a:t>
            </a:r>
            <a:r>
              <a:rPr lang="en-US" dirty="0"/>
              <a:t>CA, 2016</a:t>
            </a:r>
            <a:r>
              <a:rPr lang="ar-SA" dirty="0"/>
              <a:t> يوجد هناك نوعان من تصفية الشركات في ماليزيا. </a:t>
            </a:r>
          </a:p>
          <a:p>
            <a:pPr marL="0" indent="0" algn="r" rtl="1">
              <a:buNone/>
            </a:pPr>
            <a:r>
              <a:rPr lang="ar-SA" b="1" dirty="0"/>
              <a:t>النوع الأول</a:t>
            </a:r>
            <a:r>
              <a:rPr lang="ar-SA" dirty="0"/>
              <a:t>: التصفية الطوعية</a:t>
            </a:r>
          </a:p>
          <a:p>
            <a:pPr marL="0" indent="0" algn="r" rtl="1">
              <a:buNone/>
            </a:pPr>
            <a:r>
              <a:rPr lang="ar-SA" dirty="0"/>
              <a:t>وهي على ثلاثة اقسام:</a:t>
            </a:r>
          </a:p>
          <a:p>
            <a:pPr marL="0" indent="0" algn="r" rtl="1">
              <a:buNone/>
            </a:pPr>
            <a:r>
              <a:rPr lang="ar-SA" dirty="0"/>
              <a:t>١- التصفية الطوعية من أعضاء الشركة أنفسهم </a:t>
            </a:r>
          </a:p>
          <a:p>
            <a:pPr marL="0" indent="0" algn="r" rtl="1">
              <a:buNone/>
            </a:pPr>
            <a:r>
              <a:rPr lang="ar-SA" dirty="0"/>
              <a:t>٢- التصفية الطوعية بطلب من الدائنين </a:t>
            </a:r>
          </a:p>
          <a:p>
            <a:pPr marL="0" indent="0" algn="r" rtl="1">
              <a:buNone/>
            </a:pPr>
            <a:r>
              <a:rPr lang="ar-SA" dirty="0"/>
              <a:t>٣- التصفية الطوعية وفقًا لدستور الشركة</a:t>
            </a:r>
          </a:p>
          <a:p>
            <a:pPr marL="0" indent="0" algn="r" rtl="1">
              <a:buNone/>
            </a:pPr>
            <a:endParaRPr lang="ar-SA" dirty="0"/>
          </a:p>
          <a:p>
            <a:pPr marL="0" indent="0" algn="r" rtl="1">
              <a:buNone/>
            </a:pPr>
            <a:r>
              <a:rPr lang="ar-SA" b="1" dirty="0"/>
              <a:t>النوع الثاني: </a:t>
            </a:r>
            <a:r>
              <a:rPr lang="ar-SA" dirty="0"/>
              <a:t>التصفية الإجبارية او التصفية بأمر المحكمة </a:t>
            </a:r>
          </a:p>
          <a:p>
            <a:pPr marL="0" indent="0" algn="r" rtl="1">
              <a:buNone/>
            </a:pPr>
            <a:r>
              <a:rPr lang="ar-SA" dirty="0"/>
              <a:t>تبدأ التصفية الإجبارية عندما تصدر المحكمة أمرًا بإنهاء الشركة </a:t>
            </a:r>
            <a:endParaRPr lang="en-US" dirty="0"/>
          </a:p>
          <a:p>
            <a:pPr marL="0" indent="0" algn="r" rtl="1">
              <a:buNone/>
            </a:pPr>
            <a:endParaRPr lang="ar-SA" dirty="0"/>
          </a:p>
          <a:p>
            <a:br>
              <a:rPr lang="ar-SA" dirty="0"/>
            </a:br>
            <a:endParaRPr lang="ar-SA" dirty="0"/>
          </a:p>
          <a:p>
            <a:pPr marL="228600" indent="-228600" algn="r" defTabSz="914400" rtl="1" eaLnBrk="1" latinLnBrk="0" hangingPunct="1">
              <a:lnSpc>
                <a:spcPct val="9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531393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C409C-A81A-D945-84F7-5B35940E8A86}"/>
              </a:ext>
            </a:extLst>
          </p:cNvPr>
          <p:cNvSpPr>
            <a:spLocks noGrp="1"/>
          </p:cNvSpPr>
          <p:nvPr>
            <p:ph type="title"/>
          </p:nvPr>
        </p:nvSpPr>
        <p:spPr>
          <a:xfrm>
            <a:off x="838200" y="270933"/>
            <a:ext cx="10515600" cy="880535"/>
          </a:xfrm>
        </p:spPr>
        <p:txBody>
          <a:bodyPr/>
          <a:lstStyle/>
          <a:p>
            <a:pPr algn="ctr" defTabSz="914400" rtl="1" eaLnBrk="1" latinLnBrk="0" hangingPunct="1">
              <a:lnSpc>
                <a:spcPct val="90000"/>
              </a:lnSpc>
              <a:spcBef>
                <a:spcPct val="0"/>
              </a:spcBef>
              <a:buNone/>
            </a:pPr>
            <a:r>
              <a:rPr lang="ar-SA" dirty="0"/>
              <a:t>التصفية الطوعية </a:t>
            </a:r>
            <a:endParaRPr lang="en-US" dirty="0"/>
          </a:p>
        </p:txBody>
      </p:sp>
      <p:sp>
        <p:nvSpPr>
          <p:cNvPr id="3" name="Content Placeholder 2">
            <a:extLst>
              <a:ext uri="{FF2B5EF4-FFF2-40B4-BE49-F238E27FC236}">
                <a16:creationId xmlns:a16="http://schemas.microsoft.com/office/drawing/2014/main" id="{AB742256-057A-B74E-BEA8-C8C7698A9669}"/>
              </a:ext>
            </a:extLst>
          </p:cNvPr>
          <p:cNvSpPr>
            <a:spLocks noGrp="1"/>
          </p:cNvSpPr>
          <p:nvPr>
            <p:ph idx="1"/>
          </p:nvPr>
        </p:nvSpPr>
        <p:spPr>
          <a:xfrm>
            <a:off x="338666" y="1151468"/>
            <a:ext cx="11497734" cy="5300132"/>
          </a:xfrm>
        </p:spPr>
        <p:txBody>
          <a:bodyPr>
            <a:normAutofit/>
          </a:bodyPr>
          <a:lstStyle/>
          <a:p>
            <a:pPr marL="0" indent="0" algn="r" rtl="1">
              <a:buNone/>
            </a:pPr>
            <a:r>
              <a:rPr lang="ar-SA" dirty="0"/>
              <a:t>مفهوم التصفية الطوعية هي عملية يبدأ فيها الأعضاء طواعية بعملية إغلاق الشركة بمساعدة المصفي.</a:t>
            </a:r>
            <a:endParaRPr lang="en-US" dirty="0"/>
          </a:p>
          <a:p>
            <a:pPr marL="0" indent="0" algn="r" rtl="1">
              <a:buNone/>
            </a:pPr>
            <a:endParaRPr lang="ar-SA" b="1" dirty="0"/>
          </a:p>
          <a:p>
            <a:pPr marL="0" indent="0" algn="r" rtl="1">
              <a:buNone/>
            </a:pPr>
            <a:r>
              <a:rPr lang="ar-SA" b="1" dirty="0"/>
              <a:t>من هو المصفى</a:t>
            </a:r>
            <a:r>
              <a:rPr lang="ar-SA" dirty="0"/>
              <a:t>: هو المحترف الذي يتولى الشركة تحت التصفية.</a:t>
            </a:r>
          </a:p>
          <a:p>
            <a:pPr marL="0" indent="0" algn="r" rtl="1">
              <a:buNone/>
            </a:pPr>
            <a:endParaRPr lang="ar-SA" b="1" dirty="0"/>
          </a:p>
          <a:p>
            <a:pPr marL="0" indent="0" algn="r" rtl="1">
              <a:buNone/>
            </a:pPr>
            <a:r>
              <a:rPr lang="ar-SA" b="1" dirty="0"/>
              <a:t>أعمال المصفي</a:t>
            </a:r>
            <a:r>
              <a:rPr lang="ar-SA" dirty="0"/>
              <a:t>: يبدأ المصفي عملية التصفية من خلال </a:t>
            </a:r>
            <a:r>
              <a:rPr lang="ar-SA" b="1" dirty="0"/>
              <a:t>حيازة أصول الشركة</a:t>
            </a:r>
            <a:r>
              <a:rPr lang="ar-SA" dirty="0"/>
              <a:t>. بعد ذلك ، يتعين على المصفي تحقيق أو </a:t>
            </a:r>
            <a:r>
              <a:rPr lang="ar-SA" b="1" dirty="0"/>
              <a:t>تصفية الأصول المعنية</a:t>
            </a:r>
            <a:r>
              <a:rPr lang="ar-SA" dirty="0"/>
              <a:t>، ثم يقوم</a:t>
            </a:r>
            <a:r>
              <a:rPr lang="ar-SA" b="1" dirty="0"/>
              <a:t> </a:t>
            </a:r>
            <a:r>
              <a:rPr lang="ar-SA" dirty="0"/>
              <a:t>المصفي</a:t>
            </a:r>
            <a:r>
              <a:rPr lang="ar-SA" b="1" dirty="0"/>
              <a:t> بجمع الأموال لدفع أي مطالبات صحيحة</a:t>
            </a:r>
            <a:r>
              <a:rPr lang="ar-SA" dirty="0"/>
              <a:t> ضد الشركة.</a:t>
            </a:r>
          </a:p>
          <a:p>
            <a:pPr marL="0" indent="0" algn="r" rtl="1">
              <a:buNone/>
            </a:pPr>
            <a:endParaRPr lang="ar-SA" dirty="0"/>
          </a:p>
          <a:p>
            <a:pPr marL="0" indent="0" algn="r" rtl="1">
              <a:buNone/>
            </a:pPr>
            <a:r>
              <a:rPr lang="ar-SA" dirty="0"/>
              <a:t>ثم يقوم المصفي بعد ذلك </a:t>
            </a:r>
            <a:r>
              <a:rPr lang="ar-SA" b="1" dirty="0"/>
              <a:t>بتوزيع عائدات البيع بين دائني الشركة </a:t>
            </a:r>
            <a:r>
              <a:rPr lang="ar-SA" dirty="0"/>
              <a:t>وإذا كان هناك أي فائض ، على كل عضو. سيتعين على المصفي بعد ذلك الشروع في عملية إلغاء تسجيل الشركة لدى مسجل الشركات في ماليزيا. </a:t>
            </a:r>
            <a:endParaRPr lang="en-US" dirty="0"/>
          </a:p>
          <a:p>
            <a:pPr marL="0" indent="0" algn="r" rtl="1">
              <a:buNone/>
            </a:pPr>
            <a:endParaRPr lang="en-US" dirty="0"/>
          </a:p>
        </p:txBody>
      </p:sp>
    </p:spTree>
    <p:extLst>
      <p:ext uri="{BB962C8B-B14F-4D97-AF65-F5344CB8AC3E}">
        <p14:creationId xmlns:p14="http://schemas.microsoft.com/office/powerpoint/2010/main" val="3433628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9A09D-C575-3142-B5C1-BC06EB7105E4}"/>
              </a:ext>
            </a:extLst>
          </p:cNvPr>
          <p:cNvSpPr>
            <a:spLocks noGrp="1"/>
          </p:cNvSpPr>
          <p:nvPr>
            <p:ph type="title"/>
          </p:nvPr>
        </p:nvSpPr>
        <p:spPr>
          <a:xfrm>
            <a:off x="838200" y="365126"/>
            <a:ext cx="10515600" cy="125941"/>
          </a:xfrm>
        </p:spPr>
        <p:txBody>
          <a:bodyPr>
            <a:normAutofit fontScale="90000"/>
          </a:bodyPr>
          <a:lstStyle/>
          <a:p>
            <a:pPr algn="ctr" defTabSz="914400" rtl="1" eaLnBrk="1" latinLnBrk="0" hangingPunct="1">
              <a:lnSpc>
                <a:spcPct val="90000"/>
              </a:lnSpc>
              <a:spcBef>
                <a:spcPct val="0"/>
              </a:spcBef>
              <a:buNone/>
            </a:pPr>
            <a:r>
              <a:rPr lang="ar-SA" dirty="0"/>
              <a:t>إجراءات التصفية الطوعية</a:t>
            </a:r>
            <a:endParaRPr lang="en-US" dirty="0"/>
          </a:p>
        </p:txBody>
      </p:sp>
      <p:sp>
        <p:nvSpPr>
          <p:cNvPr id="3" name="Content Placeholder 2">
            <a:extLst>
              <a:ext uri="{FF2B5EF4-FFF2-40B4-BE49-F238E27FC236}">
                <a16:creationId xmlns:a16="http://schemas.microsoft.com/office/drawing/2014/main" id="{87553D4E-A073-AB49-A2AB-EAC56CD11695}"/>
              </a:ext>
            </a:extLst>
          </p:cNvPr>
          <p:cNvSpPr>
            <a:spLocks noGrp="1"/>
          </p:cNvSpPr>
          <p:nvPr>
            <p:ph idx="1"/>
          </p:nvPr>
        </p:nvSpPr>
        <p:spPr>
          <a:xfrm>
            <a:off x="270934" y="711200"/>
            <a:ext cx="11429999" cy="6146799"/>
          </a:xfrm>
        </p:spPr>
        <p:txBody>
          <a:bodyPr/>
          <a:lstStyle/>
          <a:p>
            <a:pPr marL="0" indent="0" algn="r" rtl="1">
              <a:buNone/>
            </a:pPr>
            <a:r>
              <a:rPr lang="ar-SA" dirty="0"/>
              <a:t>لكي تبدء عملية</a:t>
            </a:r>
            <a:r>
              <a:rPr lang="en-MY" dirty="0"/>
              <a:t> </a:t>
            </a:r>
            <a:r>
              <a:rPr lang="ar-SA" dirty="0"/>
              <a:t> التصفية الطوعية يجب على غالبية المديرين التالي: </a:t>
            </a:r>
          </a:p>
          <a:p>
            <a:pPr marL="0" indent="0" algn="r" rtl="1">
              <a:buNone/>
            </a:pPr>
            <a:r>
              <a:rPr lang="ar-SA" dirty="0"/>
              <a:t>١-  تقديم إعلان مكتوب بالملاءة المالية ينص على قدرة الشركة على تسوية ديونها في غضون فترة 12 شهرًا بعد بدء عملية التصفية.</a:t>
            </a:r>
          </a:p>
          <a:p>
            <a:pPr marL="0" indent="0" algn="r" rtl="1">
              <a:buNone/>
            </a:pPr>
            <a:endParaRPr lang="ar-SA" dirty="0"/>
          </a:p>
          <a:p>
            <a:pPr marL="0" indent="0" algn="r" rtl="1">
              <a:buNone/>
            </a:pPr>
            <a:r>
              <a:rPr lang="ar-SA" dirty="0"/>
              <a:t>٢-  بعد إجراء هذا الإعلان ، يجب على الشركة تقديم الإعلان المذكور إلى مسجل الشركات قبل إرسال إشعار الاجتماع العام إلى الأعضاء لإبلاغهم بنية تصفية الشركة.</a:t>
            </a:r>
          </a:p>
          <a:p>
            <a:pPr marL="0" indent="0" algn="r" rtl="1">
              <a:buNone/>
            </a:pPr>
            <a:endParaRPr lang="ar-SA" dirty="0"/>
          </a:p>
          <a:p>
            <a:pPr marL="0" indent="0" algn="r" rtl="1">
              <a:buNone/>
            </a:pPr>
            <a:r>
              <a:rPr lang="ar-SA" dirty="0"/>
              <a:t>٣- يجب أن يكون تاريخ بدء التصفية هو نفسه تاريخ تمرير قرار أعضاء الشركة بالتصفية، ويجب أن يتم تمرير قرار الأعضاء في غضون 5 أسابيع بعد إجراء إعلان الملاءة المالية من قبل المديرين. سيتم تعيين المصفي من قبل الأعضاء في اجتماع الأعضاء.</a:t>
            </a:r>
          </a:p>
          <a:p>
            <a:pPr marL="0" indent="0" algn="r" rtl="1">
              <a:buNone/>
            </a:pPr>
            <a:endParaRPr lang="en-US" dirty="0"/>
          </a:p>
        </p:txBody>
      </p:sp>
    </p:spTree>
    <p:extLst>
      <p:ext uri="{BB962C8B-B14F-4D97-AF65-F5344CB8AC3E}">
        <p14:creationId xmlns:p14="http://schemas.microsoft.com/office/powerpoint/2010/main" val="379358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1373</TotalTime>
  <Words>1008</Words>
  <Application>Microsoft Macintosh PowerPoint</Application>
  <PresentationFormat>Widescreen</PresentationFormat>
  <Paragraphs>93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 "تصفية الشركات وإفلاسها في ماليزيا: دراسة قانونية”  Symposium on companies winding up and Bankruptcy  Qatar 06/06/2022  </vt:lpstr>
      <vt:lpstr>مقدمة  عن مفهوم الشركة في ماليزيا </vt:lpstr>
      <vt:lpstr>قانون الشركات في ماليزيا </vt:lpstr>
      <vt:lpstr> من أشكال الهياكل التجارية في ماليزيا </vt:lpstr>
      <vt:lpstr>خصائص الشركات المحدودة</vt:lpstr>
      <vt:lpstr>تصفية الشركات في ماليزيا </vt:lpstr>
      <vt:lpstr>أنواع تصفية الشركات تحت ظل قانون ماليزيا </vt:lpstr>
      <vt:lpstr>التصفية الطوعية </vt:lpstr>
      <vt:lpstr>إجراءات التصفية الطوعية</vt:lpstr>
      <vt:lpstr>التصفية الطوعية</vt:lpstr>
      <vt:lpstr>الإجراءات </vt:lpstr>
      <vt:lpstr>التصفية الإجبارية </vt:lpstr>
      <vt:lpstr>PowerPoint Presentation</vt:lpstr>
      <vt:lpstr>الخاتمة</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قوانين تصفية الشركات وإفلاسها في ماليزيا  "تصفية الشركات وإفلاسها في ماليزيا: دراسة قانونية"</dc:title>
  <dc:creator>Microsoft Office User</dc:creator>
  <cp:lastModifiedBy>Auwal  Tilde</cp:lastModifiedBy>
  <cp:revision>20</cp:revision>
  <dcterms:created xsi:type="dcterms:W3CDTF">2022-06-05T01:00:27Z</dcterms:created>
  <dcterms:modified xsi:type="dcterms:W3CDTF">2022-07-20T06:09:16Z</dcterms:modified>
</cp:coreProperties>
</file>