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5" r:id="rId4"/>
    <p:sldId id="259" r:id="rId5"/>
    <p:sldId id="262" r:id="rId6"/>
    <p:sldId id="260" r:id="rId7"/>
    <p:sldId id="263" r:id="rId8"/>
    <p:sldId id="257" r:id="rId9"/>
    <p:sldId id="266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3E3BA-139E-42CE-B0D4-2DF52312447A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0CE53-B752-4DBB-AD2C-D2DC15E8D0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211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MY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1116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9492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505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405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2500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5682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644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3035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2597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861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CE53-B752-4DBB-AD2C-D2DC15E8D03F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323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1460090"/>
            <a:ext cx="8144134" cy="2933949"/>
          </a:xfrm>
        </p:spPr>
        <p:txBody>
          <a:bodyPr/>
          <a:lstStyle/>
          <a:p>
            <a:r>
              <a:rPr lang="en-MY" sz="2800" b="1" dirty="0"/>
              <a:t>SENTIMENT ANALYSIS OF CHINA’S “ONE-BELT ONE-ROAD” INITIATIVE AND ITS EFFECTS ON CHINA’S SOFT POWER</a:t>
            </a:r>
            <a:br>
              <a:rPr lang="en-MY" dirty="0"/>
            </a:b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Lee Pei May</a:t>
            </a:r>
          </a:p>
          <a:p>
            <a:r>
              <a:rPr lang="en-MY" dirty="0"/>
              <a:t>Goh Hong Lip </a:t>
            </a:r>
          </a:p>
        </p:txBody>
      </p:sp>
    </p:spTree>
    <p:extLst>
      <p:ext uri="{BB962C8B-B14F-4D97-AF65-F5344CB8AC3E}">
        <p14:creationId xmlns:p14="http://schemas.microsoft.com/office/powerpoint/2010/main" val="2923594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general, Chinese-led BRI was well-received by Malaysian as majority of the Tweets were positive (49.89%).</a:t>
            </a:r>
          </a:p>
          <a:p>
            <a:r>
              <a:rPr lang="en-US" dirty="0"/>
              <a:t>From the sentiment analysis, we can see that Malaysian viewed BRI purely as an economic initiative.</a:t>
            </a:r>
          </a:p>
          <a:p>
            <a:r>
              <a:rPr lang="en-US" dirty="0"/>
              <a:t>President Xi opined that BRI can be used to promote China’s soft power. </a:t>
            </a:r>
          </a:p>
          <a:p>
            <a:r>
              <a:rPr lang="en-US" dirty="0"/>
              <a:t>However, we don’t find tweets that touch on the cultural aspect of BRI in Malaysia. </a:t>
            </a:r>
          </a:p>
          <a:p>
            <a:r>
              <a:rPr lang="en-US" dirty="0"/>
              <a:t>Acknowledged that promotion of Chinese values and culture are undertaken separately.</a:t>
            </a:r>
          </a:p>
          <a:p>
            <a:endParaRPr lang="en-US" dirty="0"/>
          </a:p>
          <a:p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0777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Malaysian viewed BRI positively but there were pushback. </a:t>
            </a:r>
          </a:p>
          <a:p>
            <a:r>
              <a:rPr lang="en-US" dirty="0"/>
              <a:t>Massive attention on BRI and the scale of the initiative </a:t>
            </a:r>
          </a:p>
          <a:p>
            <a:r>
              <a:rPr lang="en-US" dirty="0"/>
              <a:t>Showcase the attractiveness of Chinese culture and values, which could increase the legitimacy of its foreign policy and in turn enhance China’s soft power. </a:t>
            </a:r>
          </a:p>
          <a:p>
            <a:r>
              <a:rPr lang="en-US" dirty="0"/>
              <a:t>Integrated approach to introduce cultural elements in future BRI projects in Malaysia and possibly in existing BRI projects. </a:t>
            </a:r>
          </a:p>
          <a:p>
            <a:r>
              <a:rPr lang="en-US" dirty="0"/>
              <a:t>To increase positive view of China and acceptance of BRI. </a:t>
            </a:r>
          </a:p>
        </p:txBody>
      </p:sp>
    </p:spTree>
    <p:extLst>
      <p:ext uri="{BB962C8B-B14F-4D97-AF65-F5344CB8AC3E}">
        <p14:creationId xmlns:p14="http://schemas.microsoft.com/office/powerpoint/2010/main" val="28484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97510"/>
            <a:ext cx="9613861" cy="4321277"/>
          </a:xfrm>
        </p:spPr>
        <p:txBody>
          <a:bodyPr>
            <a:normAutofit/>
          </a:bodyPr>
          <a:lstStyle/>
          <a:p>
            <a:r>
              <a:rPr lang="en-MY" dirty="0"/>
              <a:t>The project intends to:</a:t>
            </a:r>
          </a:p>
          <a:p>
            <a:pPr marL="0" indent="0">
              <a:buNone/>
            </a:pPr>
            <a:r>
              <a:rPr lang="en-MY" dirty="0"/>
              <a:t>   </a:t>
            </a:r>
            <a:r>
              <a:rPr lang="en-MY" dirty="0" err="1"/>
              <a:t>i</a:t>
            </a:r>
            <a:r>
              <a:rPr lang="en-MY" dirty="0"/>
              <a:t>) gauge Malaysian public perception about BRI  </a:t>
            </a:r>
          </a:p>
          <a:p>
            <a:pPr marL="0" indent="0">
              <a:buNone/>
            </a:pPr>
            <a:r>
              <a:rPr lang="en-MY" dirty="0"/>
              <a:t>  ii) to interpret the findings using soft power concept</a:t>
            </a:r>
          </a:p>
          <a:p>
            <a:r>
              <a:rPr lang="en-MY" dirty="0"/>
              <a:t>Sentiment analysis is important to understand how people feel about BRI.</a:t>
            </a:r>
          </a:p>
          <a:p>
            <a:pPr marL="0" indent="0">
              <a:buNone/>
            </a:pPr>
            <a:endParaRPr lang="en-MY" dirty="0"/>
          </a:p>
          <a:p>
            <a:endParaRPr lang="en-MY" dirty="0"/>
          </a:p>
          <a:p>
            <a:endParaRPr lang="en-MY" dirty="0"/>
          </a:p>
          <a:p>
            <a:pPr marL="0" indent="0">
              <a:buNone/>
            </a:pPr>
            <a:r>
              <a:rPr lang="en-MY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344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86946"/>
          </a:xfrm>
        </p:spPr>
        <p:txBody>
          <a:bodyPr>
            <a:normAutofit fontScale="92500" lnSpcReduction="10000"/>
          </a:bodyPr>
          <a:lstStyle/>
          <a:p>
            <a:r>
              <a:rPr lang="en-MY" dirty="0"/>
              <a:t>"One-Belt One Road" Initiative (OBOR), also known as the "Belt and Road Initiative" (BRI) is a trending topic among Malaysians. </a:t>
            </a:r>
          </a:p>
          <a:p>
            <a:r>
              <a:rPr lang="en-US" dirty="0"/>
              <a:t>Malaysian government supported the BRI initiative and welcomed Chinese investment. </a:t>
            </a:r>
          </a:p>
          <a:p>
            <a:r>
              <a:rPr lang="en-US" dirty="0"/>
              <a:t>East Coast Rail Link and Malaysia-China Kuantan Industrial Park were among the BRI projects implemented in Malaysia.</a:t>
            </a:r>
          </a:p>
          <a:p>
            <a:r>
              <a:rPr lang="en-US" dirty="0"/>
              <a:t>The initial focus of the BRI is to promote economic development but the initiative has been extended to include cultural exchanges. </a:t>
            </a:r>
          </a:p>
          <a:p>
            <a:r>
              <a:rPr lang="en-US" dirty="0"/>
              <a:t>In a speech during the BRI forum, President Xi </a:t>
            </a:r>
            <a:r>
              <a:rPr lang="en-US" dirty="0" err="1"/>
              <a:t>emphasised</a:t>
            </a:r>
            <a:r>
              <a:rPr lang="en-US" dirty="0"/>
              <a:t> that ‘the economic investments and cultural exchanges as the core of the BRI projects’(</a:t>
            </a:r>
            <a:r>
              <a:rPr lang="en-US" dirty="0" err="1"/>
              <a:t>Jakimow</a:t>
            </a:r>
            <a:r>
              <a:rPr lang="en-US" dirty="0"/>
              <a:t>, 2019, p. 374). </a:t>
            </a:r>
          </a:p>
          <a:p>
            <a:endParaRPr lang="en-US" b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1442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Qualitative research - Twitter</a:t>
            </a:r>
          </a:p>
          <a:p>
            <a:r>
              <a:rPr lang="en-MY" dirty="0"/>
              <a:t>Tweets between 1</a:t>
            </a:r>
            <a:r>
              <a:rPr lang="en-MY" baseline="30000" dirty="0"/>
              <a:t>st</a:t>
            </a:r>
            <a:r>
              <a:rPr lang="en-MY" dirty="0"/>
              <a:t> January 2018 to 1</a:t>
            </a:r>
            <a:r>
              <a:rPr lang="en-MY" baseline="30000" dirty="0"/>
              <a:t>st</a:t>
            </a:r>
            <a:r>
              <a:rPr lang="en-MY" dirty="0"/>
              <a:t> January 2020 </a:t>
            </a:r>
          </a:p>
          <a:p>
            <a:r>
              <a:rPr lang="en-US" dirty="0"/>
              <a:t>Collected 1860 tweets related to OBOR/BRI</a:t>
            </a:r>
          </a:p>
          <a:p>
            <a:r>
              <a:rPr lang="en-US" dirty="0"/>
              <a:t>After data cleaning, only 874 tweets remained</a:t>
            </a:r>
          </a:p>
          <a:p>
            <a:r>
              <a:rPr lang="en-US" dirty="0"/>
              <a:t>The visual presentation of this research analysis result is shown in three methods: </a:t>
            </a:r>
            <a:r>
              <a:rPr lang="en-US" dirty="0" err="1"/>
              <a:t>wordcloud</a:t>
            </a:r>
            <a:r>
              <a:rPr lang="en-US" dirty="0"/>
              <a:t>, a pie chart, time-series graphs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1207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/>
              <a:t>Wordcloud</a:t>
            </a:r>
            <a:endParaRPr lang="en-MY" dirty="0"/>
          </a:p>
        </p:txBody>
      </p:sp>
      <p:pic>
        <p:nvPicPr>
          <p:cNvPr id="2050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88" y="2138034"/>
            <a:ext cx="7528201" cy="42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21329" y="3192905"/>
            <a:ext cx="247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China BRI </a:t>
            </a:r>
          </a:p>
          <a:p>
            <a:r>
              <a:rPr lang="en-US" dirty="0"/>
              <a:t>Forest City</a:t>
            </a:r>
            <a:r>
              <a:rPr lang="en-MY" dirty="0"/>
              <a:t> Johor</a:t>
            </a:r>
          </a:p>
          <a:p>
            <a:r>
              <a:rPr lang="en-US" dirty="0"/>
              <a:t>Malaysia ECRL Project</a:t>
            </a:r>
          </a:p>
        </p:txBody>
      </p:sp>
    </p:spTree>
    <p:extLst>
      <p:ext uri="{BB962C8B-B14F-4D97-AF65-F5344CB8AC3E}">
        <p14:creationId xmlns:p14="http://schemas.microsoft.com/office/powerpoint/2010/main" val="251616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Pie Chart</a:t>
            </a:r>
          </a:p>
        </p:txBody>
      </p:sp>
      <p:pic>
        <p:nvPicPr>
          <p:cNvPr id="1027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34" y="2271252"/>
            <a:ext cx="6356555" cy="420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31538" y="3218735"/>
            <a:ext cx="2038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436 positive </a:t>
            </a:r>
          </a:p>
          <a:p>
            <a:endParaRPr lang="en-US" dirty="0"/>
          </a:p>
          <a:p>
            <a:r>
              <a:rPr lang="en-US" dirty="0"/>
              <a:t>323 Neutral</a:t>
            </a:r>
          </a:p>
          <a:p>
            <a:endParaRPr lang="en-US" dirty="0"/>
          </a:p>
          <a:p>
            <a:r>
              <a:rPr lang="en-US" dirty="0"/>
              <a:t>115 Negative</a:t>
            </a:r>
          </a:p>
          <a:p>
            <a:endParaRPr lang="en-US" dirty="0"/>
          </a:p>
          <a:p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4860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Time series Graph</a:t>
            </a:r>
          </a:p>
        </p:txBody>
      </p:sp>
      <p:pic>
        <p:nvPicPr>
          <p:cNvPr id="3075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t="6750" r="6888" b="6282"/>
          <a:stretch>
            <a:fillRect/>
          </a:stretch>
        </p:blipFill>
        <p:spPr bwMode="auto">
          <a:xfrm>
            <a:off x="2364505" y="2227006"/>
            <a:ext cx="7354682" cy="44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79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Soft Power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by Joseph Nye</a:t>
            </a:r>
          </a:p>
          <a:p>
            <a:r>
              <a:rPr lang="en-US" dirty="0"/>
              <a:t>Soft power as ‘second face of power’</a:t>
            </a:r>
          </a:p>
          <a:p>
            <a:r>
              <a:rPr lang="en-US" dirty="0"/>
              <a:t>The ability to persuade and attract others</a:t>
            </a:r>
          </a:p>
          <a:p>
            <a:r>
              <a:rPr lang="en-US" dirty="0"/>
              <a:t>Resources of soft power: foreign policy, culture, political values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8923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 and China’s Soft Power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Jakimow</a:t>
            </a:r>
            <a:r>
              <a:rPr lang="en-US" dirty="0"/>
              <a:t> (2019) study found that </a:t>
            </a:r>
            <a:r>
              <a:rPr lang="en-US" dirty="0" err="1"/>
              <a:t>desecuritisation</a:t>
            </a:r>
            <a:r>
              <a:rPr lang="en-US" dirty="0"/>
              <a:t> narratives produced by China in Central-Eastern European countries have successfully enhanced China’s soft power.</a:t>
            </a:r>
          </a:p>
          <a:p>
            <a:r>
              <a:rPr lang="en-US" dirty="0" err="1"/>
              <a:t>Voon</a:t>
            </a:r>
            <a:r>
              <a:rPr lang="en-US" dirty="0"/>
              <a:t> &amp; Xu (2020) study argued otherwise. BRI did not significantly enhance Chinese soft power in BRI countries because it was offset by other concerns.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132325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950</TotalTime>
  <Words>508</Words>
  <Application>Microsoft Office PowerPoint</Application>
  <PresentationFormat>Widescreen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Berlin</vt:lpstr>
      <vt:lpstr>SENTIMENT ANALYSIS OF CHINA’S “ONE-BELT ONE-ROAD” INITIATIVE AND ITS EFFECTS ON CHINA’S SOFT POWER </vt:lpstr>
      <vt:lpstr>Aims</vt:lpstr>
      <vt:lpstr>Background </vt:lpstr>
      <vt:lpstr>Methodology </vt:lpstr>
      <vt:lpstr>Wordcloud</vt:lpstr>
      <vt:lpstr>Pie Chart</vt:lpstr>
      <vt:lpstr>Time series Graph</vt:lpstr>
      <vt:lpstr>Concept of Soft Power </vt:lpstr>
      <vt:lpstr>BRI and China’s Soft Power</vt:lpstr>
      <vt:lpstr>Discussions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61</cp:revision>
  <dcterms:created xsi:type="dcterms:W3CDTF">2022-04-20T00:20:35Z</dcterms:created>
  <dcterms:modified xsi:type="dcterms:W3CDTF">2022-05-11T03:46:07Z</dcterms:modified>
</cp:coreProperties>
</file>