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8"/>
  </p:notesMasterIdLst>
  <p:sldIdLst>
    <p:sldId id="256" r:id="rId2"/>
    <p:sldId id="258" r:id="rId3"/>
    <p:sldId id="257" r:id="rId4"/>
    <p:sldId id="260" r:id="rId5"/>
    <p:sldId id="263"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291" autoAdjust="0"/>
  </p:normalViewPr>
  <p:slideViewPr>
    <p:cSldViewPr snapToGrid="0">
      <p:cViewPr varScale="1">
        <p:scale>
          <a:sx n="72" d="100"/>
          <a:sy n="72" d="100"/>
        </p:scale>
        <p:origin x="660" y="7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37DFD-7E58-47F1-8BC6-F49CF9FFA349}" type="datetimeFigureOut">
              <a:rPr lang="id-ID" smtClean="0"/>
              <a:t>06/12/2021</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92550-8411-44D3-A3FB-5254CC4A0C58}" type="slidenum">
              <a:rPr lang="id-ID" smtClean="0"/>
              <a:t>‹#›</a:t>
            </a:fld>
            <a:endParaRPr lang="id-ID"/>
          </a:p>
        </p:txBody>
      </p:sp>
    </p:spTree>
    <p:extLst>
      <p:ext uri="{BB962C8B-B14F-4D97-AF65-F5344CB8AC3E}">
        <p14:creationId xmlns:p14="http://schemas.microsoft.com/office/powerpoint/2010/main" val="12257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Assalamualaikum, Good afternoon every one... </a:t>
            </a:r>
          </a:p>
          <a:p>
            <a:endParaRPr lang="id-ID" dirty="0"/>
          </a:p>
          <a:p>
            <a:r>
              <a:rPr lang="id-ID" dirty="0"/>
              <a:t>First of all, I would like say thank you to the committee for giving me an opportunity to present my draft research paper. My apologize for not finishing the paper in due time. Hopefully, I will have many feedback in this forum to enrich the paper. </a:t>
            </a:r>
          </a:p>
          <a:p>
            <a:endParaRPr lang="id-ID" dirty="0"/>
          </a:p>
          <a:p>
            <a:r>
              <a:rPr lang="id-ID" dirty="0"/>
              <a:t>Our research is about the </a:t>
            </a:r>
            <a:r>
              <a:rPr lang="en-US" sz="12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Integration Policy for Rohingya Asylum Seekers to Guaranteed the Rohingya</a:t>
            </a:r>
            <a:r>
              <a:rPr lang="id-ID" sz="12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2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Freedom of Religion in Indonesia as a Non-Immigrant States</a:t>
            </a:r>
            <a:endParaRPr lang="id-ID" sz="12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endParaRPr>
          </a:p>
          <a:p>
            <a:endParaRPr lang="id-ID" sz="1200" b="0" i="0" dirty="0">
              <a:solidFill>
                <a:srgbClr val="0E101A"/>
              </a:solidFill>
              <a:effectLst/>
              <a:latin typeface="Times New Roman" panose="02020603050405020304" pitchFamily="18" charset="0"/>
              <a:cs typeface="Arial" panose="020B0604020202020204" pitchFamily="34" charset="0"/>
            </a:endParaRPr>
          </a:p>
          <a:p>
            <a:r>
              <a:rPr lang="id-ID" sz="1200" b="0" i="0" dirty="0">
                <a:solidFill>
                  <a:srgbClr val="0E101A"/>
                </a:solidFill>
                <a:effectLst/>
                <a:latin typeface="Times New Roman" panose="02020603050405020304" pitchFamily="18" charset="0"/>
                <a:cs typeface="Arial" panose="020B0604020202020204" pitchFamily="34" charset="0"/>
              </a:rPr>
              <a:t>I know that research on Rohingya issues are quite massive, but research on Rohingya intergration policy from religion’s freedom lenses are a bit rare. </a:t>
            </a:r>
            <a:r>
              <a:rPr lang="id-ID" sz="1200" b="1" i="0" dirty="0">
                <a:solidFill>
                  <a:srgbClr val="0E101A"/>
                </a:solidFill>
                <a:effectLst/>
                <a:latin typeface="Times New Roman" panose="02020603050405020304" pitchFamily="18" charset="0"/>
                <a:cs typeface="Arial" panose="020B0604020202020204" pitchFamily="34" charset="0"/>
              </a:rPr>
              <a:t>So, the outcome of the research is not only will provide alternative solution but also will enrich the academic discourses on the issue. </a:t>
            </a:r>
          </a:p>
          <a:p>
            <a:endParaRPr lang="id-ID" sz="1200" b="1" i="0" dirty="0">
              <a:solidFill>
                <a:srgbClr val="0E101A"/>
              </a:solidFill>
              <a:effectLst/>
              <a:latin typeface="Times New Roman" panose="02020603050405020304" pitchFamily="18" charset="0"/>
              <a:cs typeface="Arial" panose="020B0604020202020204" pitchFamily="34" charset="0"/>
            </a:endParaRPr>
          </a:p>
          <a:p>
            <a:r>
              <a:rPr lang="id-ID" sz="1200" b="1" i="0" dirty="0">
                <a:solidFill>
                  <a:srgbClr val="0E101A"/>
                </a:solidFill>
                <a:effectLst/>
                <a:latin typeface="Times New Roman" panose="02020603050405020304" pitchFamily="18" charset="0"/>
                <a:cs typeface="Arial" panose="020B0604020202020204" pitchFamily="34" charset="0"/>
              </a:rPr>
              <a:t>SLIDE 2</a:t>
            </a:r>
          </a:p>
        </p:txBody>
      </p:sp>
      <p:sp>
        <p:nvSpPr>
          <p:cNvPr id="4" name="Slide Number Placeholder 3"/>
          <p:cNvSpPr>
            <a:spLocks noGrp="1"/>
          </p:cNvSpPr>
          <p:nvPr>
            <p:ph type="sldNum" sz="quarter" idx="5"/>
          </p:nvPr>
        </p:nvSpPr>
        <p:spPr/>
        <p:txBody>
          <a:bodyPr/>
          <a:lstStyle/>
          <a:p>
            <a:fld id="{16992550-8411-44D3-A3FB-5254CC4A0C58}" type="slidenum">
              <a:rPr lang="id-ID" smtClean="0"/>
              <a:t>1</a:t>
            </a:fld>
            <a:endParaRPr lang="id-ID"/>
          </a:p>
        </p:txBody>
      </p:sp>
    </p:spTree>
    <p:extLst>
      <p:ext uri="{BB962C8B-B14F-4D97-AF65-F5344CB8AC3E}">
        <p14:creationId xmlns:p14="http://schemas.microsoft.com/office/powerpoint/2010/main" val="3506642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As the UN Independent International Fact-Finding Mission on Myanmar (IIFMM) has found, </a:t>
            </a:r>
            <a:r>
              <a:rPr lang="id-ID" b="1" dirty="0"/>
              <a:t>Rohingya is</a:t>
            </a:r>
            <a:r>
              <a:rPr lang="en-US" b="1" dirty="0"/>
              <a:t> an ethnic and religious minority group in Myanmar since the vast majority of Rohingya are Muslims in a majority Buddhist country</a:t>
            </a:r>
            <a:r>
              <a:rPr lang="id-ID" b="1"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1" dirty="0"/>
          </a:p>
          <a:p>
            <a:pPr marL="0" marR="0" lvl="0" indent="0" algn="l" defTabSz="914400" rtl="0" eaLnBrk="1" fontAlgn="auto" latinLnBrk="0" hangingPunct="1">
              <a:lnSpc>
                <a:spcPct val="100000"/>
              </a:lnSpc>
              <a:spcBef>
                <a:spcPts val="0"/>
              </a:spcBef>
              <a:spcAft>
                <a:spcPts val="0"/>
              </a:spcAft>
              <a:buClrTx/>
              <a:buSzTx/>
              <a:buFontTx/>
              <a:buNone/>
              <a:tabLst/>
              <a:defRPr/>
            </a:pPr>
            <a:r>
              <a:rPr lang="id-ID" b="1" dirty="0"/>
              <a:t>As minority, </a:t>
            </a:r>
            <a:r>
              <a:rPr lang="en-US" b="1" dirty="0"/>
              <a:t>Amnesty International (AI) found that</a:t>
            </a:r>
            <a:r>
              <a:rPr lang="id-ID" b="1" dirty="0"/>
              <a:t> the Rohingya freedom of religion and belief has been violated in many forms such as of</a:t>
            </a:r>
            <a:r>
              <a:rPr lang="en-US" b="1" dirty="0"/>
              <a:t>: (</a:t>
            </a:r>
            <a:r>
              <a:rPr lang="en-US" b="1" dirty="0" err="1"/>
              <a:t>i</a:t>
            </a:r>
            <a:r>
              <a:rPr lang="en-US" b="1" dirty="0"/>
              <a:t>) religious teaching in mosques and madrasas is restricted; (vii) there have been restrictions on Muslim communities from praying and observing their religious practices, including bans on Eid celebrations.</a:t>
            </a:r>
            <a:r>
              <a:rPr lang="id-ID" b="1"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1" i="0"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b="1" i="0" dirty="0">
                <a:solidFill>
                  <a:srgbClr val="202124"/>
                </a:solidFill>
                <a:effectLst/>
                <a:latin typeface="arial" panose="020B0604020202020204" pitchFamily="34" charset="0"/>
              </a:rPr>
              <a:t>And in 2017, </a:t>
            </a:r>
            <a:r>
              <a:rPr lang="en-US" b="1" i="0" dirty="0">
                <a:solidFill>
                  <a:srgbClr val="202124"/>
                </a:solidFill>
                <a:effectLst/>
                <a:latin typeface="arial" panose="020B0604020202020204" pitchFamily="34" charset="0"/>
              </a:rPr>
              <a:t>They estimated that 116,000 Rohingya were beaten, and 36,000 were thrown into fires. The military operations displaced a large number of people, and created a refugee crisis.</a:t>
            </a:r>
            <a:r>
              <a:rPr lang="id-ID" b="1" i="0" dirty="0">
                <a:solidFill>
                  <a:srgbClr val="202124"/>
                </a:solidFill>
                <a:effectLst/>
                <a:latin typeface="arial" panose="020B0604020202020204" pitchFamily="34" charset="0"/>
              </a:rPr>
              <a:t> What has happened to Rohingya can be considered religious based genocide, although Myanmar resistantly to deny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1" i="0"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b="1" i="0" dirty="0">
                <a:solidFill>
                  <a:srgbClr val="202124"/>
                </a:solidFill>
                <a:effectLst/>
                <a:latin typeface="arial" panose="020B0604020202020204" pitchFamily="34" charset="0"/>
              </a:rPr>
              <a:t>The Fact that Rohingya are Muslim is very important for their future solution where ever they are now reside. </a:t>
            </a:r>
          </a:p>
          <a:p>
            <a:r>
              <a:rPr lang="id-ID" dirty="0"/>
              <a:t> </a:t>
            </a:r>
          </a:p>
          <a:p>
            <a:endParaRPr lang="id-ID" dirty="0"/>
          </a:p>
          <a:p>
            <a:r>
              <a:rPr lang="en-US" b="1" dirty="0"/>
              <a:t>Indeed, the ICJ’s Order </a:t>
            </a:r>
            <a:r>
              <a:rPr lang="id-ID" b="1" dirty="0"/>
              <a:t>on Gambia vs. Myanmar case </a:t>
            </a:r>
            <a:r>
              <a:rPr lang="en-US" b="1" dirty="0"/>
              <a:t>contains no explicit or direct reference to serious violations of the</a:t>
            </a:r>
            <a:r>
              <a:rPr lang="id-ID" b="1" dirty="0"/>
              <a:t> </a:t>
            </a:r>
            <a:r>
              <a:rPr lang="en-US" b="1" dirty="0"/>
              <a:t>Rohingya’s freedom of religion or belief</a:t>
            </a:r>
            <a:r>
              <a:rPr lang="id-ID" b="1" dirty="0"/>
              <a:t>, however,</a:t>
            </a:r>
            <a:r>
              <a:rPr lang="en-US" b="1" dirty="0"/>
              <a:t> </a:t>
            </a:r>
            <a:r>
              <a:rPr lang="id-ID" b="1" dirty="0"/>
              <a:t>academicians,</a:t>
            </a:r>
            <a:r>
              <a:rPr lang="en-US" b="1" dirty="0"/>
              <a:t> NGOs,</a:t>
            </a:r>
            <a:r>
              <a:rPr lang="id-ID" b="1" dirty="0"/>
              <a:t> </a:t>
            </a:r>
            <a:r>
              <a:rPr lang="en-US" b="1" dirty="0"/>
              <a:t>international bodies,</a:t>
            </a:r>
            <a:r>
              <a:rPr lang="id-ID" b="1" dirty="0"/>
              <a:t> </a:t>
            </a:r>
            <a:r>
              <a:rPr lang="en-US" b="1" dirty="0"/>
              <a:t>and the ICC</a:t>
            </a:r>
            <a:r>
              <a:rPr lang="id-ID" b="1" dirty="0"/>
              <a:t>PR committee</a:t>
            </a:r>
            <a:r>
              <a:rPr lang="en-US" b="1" dirty="0"/>
              <a:t> have documented such abuses.</a:t>
            </a:r>
            <a:endParaRPr lang="id-ID" b="1" dirty="0"/>
          </a:p>
          <a:p>
            <a:endParaRPr lang="id-ID" dirty="0"/>
          </a:p>
          <a:p>
            <a:endParaRPr lang="id-ID" dirty="0"/>
          </a:p>
          <a:p>
            <a:r>
              <a:rPr lang="en-US" b="1" dirty="0"/>
              <a:t>By acknowledging that the Rohingya can be a protected group under the Genocide Convention, the ICJ has supported Rohingya’s self-identification. Moreover, there is potential for judicial recognition of the Rohingya as a religious/ ethno-religious group at the merits stage. </a:t>
            </a:r>
            <a:endParaRPr lang="id-ID"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d-ID" b="1" dirty="0"/>
          </a:p>
          <a:p>
            <a:pPr marL="0" marR="0" lvl="0" indent="0" algn="l" defTabSz="914400" rtl="0" eaLnBrk="1" fontAlgn="auto" latinLnBrk="0" hangingPunct="1">
              <a:lnSpc>
                <a:spcPct val="100000"/>
              </a:lnSpc>
              <a:spcBef>
                <a:spcPts val="0"/>
              </a:spcBef>
              <a:spcAft>
                <a:spcPts val="0"/>
              </a:spcAft>
              <a:buClrTx/>
              <a:buSzTx/>
              <a:buFontTx/>
              <a:buNone/>
              <a:tabLst/>
              <a:defRPr/>
            </a:pPr>
            <a:r>
              <a:rPr lang="id-ID" b="1" dirty="0"/>
              <a:t>Their identification as a Muslim is important and must take into account in any kind of solution that will be made for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1" dirty="0"/>
          </a:p>
          <a:p>
            <a:pPr marL="0" marR="0" lvl="0" indent="0" algn="l" defTabSz="914400" rtl="0" eaLnBrk="1" fontAlgn="auto" latinLnBrk="0" hangingPunct="1">
              <a:lnSpc>
                <a:spcPct val="100000"/>
              </a:lnSpc>
              <a:spcBef>
                <a:spcPts val="0"/>
              </a:spcBef>
              <a:spcAft>
                <a:spcPts val="0"/>
              </a:spcAft>
              <a:buClrTx/>
              <a:buSzTx/>
              <a:buFontTx/>
              <a:buNone/>
              <a:tabLst/>
              <a:defRPr/>
            </a:pPr>
            <a:r>
              <a:rPr lang="id-ID" b="1" dirty="0"/>
              <a:t>For example, </a:t>
            </a:r>
            <a:r>
              <a:rPr lang="en-US" b="1" dirty="0"/>
              <a:t>The Rohingya have also sought refuge in Indonesia, although the number of refugees remains relatively small because they are treated as illegal immigrants. </a:t>
            </a:r>
            <a:r>
              <a:rPr lang="id-ID" b="1" dirty="0"/>
              <a:t>Clearly that Indonesian policy is returning back Rohingya to their land, a repatriation policy has been made. Does this policy protect them? Does this policy protect their FORB?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1" dirty="0"/>
          </a:p>
          <a:p>
            <a:pPr marL="0" marR="0" lvl="0" indent="0" algn="l" defTabSz="914400" rtl="0" eaLnBrk="1" fontAlgn="auto" latinLnBrk="0" hangingPunct="1">
              <a:lnSpc>
                <a:spcPct val="100000"/>
              </a:lnSpc>
              <a:spcBef>
                <a:spcPts val="0"/>
              </a:spcBef>
              <a:spcAft>
                <a:spcPts val="0"/>
              </a:spcAft>
              <a:buClrTx/>
              <a:buSzTx/>
              <a:buFontTx/>
              <a:buNone/>
              <a:tabLst/>
              <a:defRPr/>
            </a:pPr>
            <a:r>
              <a:rPr lang="id-ID" b="1" dirty="0"/>
              <a:t>Today presentation will try to seek </a:t>
            </a:r>
            <a:r>
              <a:rPr lang="en-US" sz="1800" b="1" dirty="0">
                <a:solidFill>
                  <a:srgbClr val="0E101A"/>
                </a:solidFill>
                <a:effectLst/>
                <a:latin typeface="Times New Roman" panose="02020603050405020304" pitchFamily="18" charset="0"/>
                <a:ea typeface="Times New Roman" panose="02020603050405020304" pitchFamily="18" charset="0"/>
              </a:rPr>
              <a:t>to what extent</a:t>
            </a:r>
            <a:r>
              <a:rPr lang="id-ID" sz="1800" b="1" dirty="0">
                <a:solidFill>
                  <a:srgbClr val="0E101A"/>
                </a:solidFill>
                <a:effectLst/>
                <a:latin typeface="Times New Roman" panose="02020603050405020304" pitchFamily="18" charset="0"/>
                <a:ea typeface="Times New Roman" panose="02020603050405020304" pitchFamily="18" charset="0"/>
              </a:rPr>
              <a:t> the constitution of Indonesia grants the Rohingya refugees the right to integrate with locals </a:t>
            </a:r>
            <a:r>
              <a:rPr lang="en-US" sz="1800" b="1" dirty="0">
                <a:solidFill>
                  <a:srgbClr val="0E101A"/>
                </a:solidFill>
                <a:effectLst/>
                <a:latin typeface="Times New Roman" panose="02020603050405020304" pitchFamily="18" charset="0"/>
                <a:ea typeface="Times New Roman" panose="02020603050405020304" pitchFamily="18" charset="0"/>
              </a:rPr>
              <a:t>in order to allow </a:t>
            </a:r>
            <a:r>
              <a:rPr lang="id-ID" sz="1800" b="1" dirty="0">
                <a:solidFill>
                  <a:srgbClr val="0E101A"/>
                </a:solidFill>
                <a:effectLst/>
                <a:latin typeface="Times New Roman" panose="02020603050405020304" pitchFamily="18" charset="0"/>
                <a:ea typeface="Times New Roman" panose="02020603050405020304" pitchFamily="18" charset="0"/>
              </a:rPr>
              <a:t>the</a:t>
            </a:r>
            <a:r>
              <a:rPr lang="en-US" sz="1800" b="1" dirty="0">
                <a:solidFill>
                  <a:srgbClr val="0E101A"/>
                </a:solidFill>
                <a:effectLst/>
                <a:latin typeface="Times New Roman" panose="02020603050405020304" pitchFamily="18" charset="0"/>
                <a:ea typeface="Times New Roman" panose="02020603050405020304" pitchFamily="18" charset="0"/>
              </a:rPr>
              <a:t>m to exercise</a:t>
            </a:r>
            <a:r>
              <a:rPr lang="id-ID" sz="1800" b="1" dirty="0">
                <a:solidFill>
                  <a:srgbClr val="0E101A"/>
                </a:solidFill>
                <a:effectLst/>
                <a:latin typeface="Times New Roman" panose="02020603050405020304" pitchFamily="18" charset="0"/>
                <a:ea typeface="Times New Roman" panose="02020603050405020304" pitchFamily="18" charset="0"/>
              </a:rPr>
              <a:t> freedom of religion. It will also assess the existing law and/or policy relating to asylum seekers especially in handling Rohingya refugees</a:t>
            </a:r>
            <a:r>
              <a:rPr lang="en-US" sz="1800" b="1" dirty="0">
                <a:solidFill>
                  <a:srgbClr val="0E101A"/>
                </a:solidFill>
                <a:effectLst/>
                <a:latin typeface="Times New Roman" panose="02020603050405020304" pitchFamily="18" charset="0"/>
                <a:ea typeface="Times New Roman" panose="02020603050405020304" pitchFamily="18" charset="0"/>
              </a:rPr>
              <a:t> by focusing on matters pertaining to </a:t>
            </a:r>
            <a:r>
              <a:rPr lang="id-ID" sz="1800" b="1" dirty="0">
                <a:solidFill>
                  <a:srgbClr val="0E101A"/>
                </a:solidFill>
                <a:effectLst/>
                <a:latin typeface="Times New Roman" panose="02020603050405020304" pitchFamily="18" charset="0"/>
                <a:ea typeface="Times New Roman" panose="02020603050405020304" pitchFamily="18" charset="0"/>
              </a:rPr>
              <a:t>religious freedom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b="1" dirty="0">
              <a:solidFill>
                <a:srgbClr val="0E101A"/>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b="1" dirty="0">
                <a:solidFill>
                  <a:srgbClr val="0E101A"/>
                </a:solidFill>
                <a:effectLst/>
                <a:latin typeface="Times New Roman" panose="02020603050405020304" pitchFamily="18" charset="0"/>
              </a:rPr>
              <a:t>SLIDE 3</a:t>
            </a:r>
            <a:endParaRPr lang="id-ID"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d-ID" b="1" dirty="0"/>
          </a:p>
          <a:p>
            <a:endParaRPr lang="id-ID" b="1" dirty="0"/>
          </a:p>
          <a:p>
            <a:endParaRPr lang="id-ID" dirty="0"/>
          </a:p>
        </p:txBody>
      </p:sp>
      <p:sp>
        <p:nvSpPr>
          <p:cNvPr id="4" name="Slide Number Placeholder 3"/>
          <p:cNvSpPr>
            <a:spLocks noGrp="1"/>
          </p:cNvSpPr>
          <p:nvPr>
            <p:ph type="sldNum" sz="quarter" idx="5"/>
          </p:nvPr>
        </p:nvSpPr>
        <p:spPr/>
        <p:txBody>
          <a:bodyPr/>
          <a:lstStyle/>
          <a:p>
            <a:fld id="{16992550-8411-44D3-A3FB-5254CC4A0C58}" type="slidenum">
              <a:rPr lang="id-ID" smtClean="0"/>
              <a:t>2</a:t>
            </a:fld>
            <a:endParaRPr lang="id-ID"/>
          </a:p>
        </p:txBody>
      </p:sp>
    </p:spTree>
    <p:extLst>
      <p:ext uri="{BB962C8B-B14F-4D97-AF65-F5344CB8AC3E}">
        <p14:creationId xmlns:p14="http://schemas.microsoft.com/office/powerpoint/2010/main" val="185525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Times New Roman" panose="02020603050405020304" pitchFamily="18" charset="0"/>
              </a:rPr>
              <a:t>NOW, the Question is: </a:t>
            </a:r>
          </a:p>
          <a:p>
            <a:pPr marL="0" marR="0" lvl="0" indent="0" algn="l" defTabSz="914400" rtl="0" eaLnBrk="1" fontAlgn="auto" latinLnBrk="0" hangingPunct="1">
              <a:lnSpc>
                <a:spcPct val="100000"/>
              </a:lnSpc>
              <a:spcBef>
                <a:spcPts val="0"/>
              </a:spcBef>
              <a:spcAft>
                <a:spcPts val="0"/>
              </a:spcAft>
              <a:buClrTx/>
              <a:buSzTx/>
              <a:buFontTx/>
              <a:buNone/>
              <a:tabLst/>
              <a:defRPr/>
            </a:pPr>
            <a:r>
              <a:rPr lang="id-ID" sz="6000" b="1" dirty="0">
                <a:solidFill>
                  <a:srgbClr val="0E101A"/>
                </a:solidFill>
                <a:latin typeface="Times New Roman" panose="02020603050405020304" pitchFamily="18" charset="0"/>
                <a:ea typeface="Times New Roman" panose="02020603050405020304" pitchFamily="18" charset="0"/>
                <a:cs typeface="Arial" panose="020B0604020202020204" pitchFamily="34" charset="0"/>
              </a:rPr>
              <a:t>Why does </a:t>
            </a:r>
            <a:r>
              <a:rPr lang="id-ID" sz="1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Integration a better option for Rohingya who already reside in Indonesia? </a:t>
            </a: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Times New Roman" panose="02020603050405020304" pitchFamily="18" charset="0"/>
              </a:rPr>
              <a:t>Rohingya crisis is getting </a:t>
            </a:r>
            <a:r>
              <a:rPr lang="en-US" sz="1800" dirty="0">
                <a:solidFill>
                  <a:srgbClr val="0E101A"/>
                </a:solidFill>
                <a:effectLst/>
                <a:latin typeface="Times New Roman" panose="02020603050405020304" pitchFamily="18" charset="0"/>
                <a:ea typeface="Times New Roman" panose="02020603050405020304" pitchFamily="18" charset="0"/>
              </a:rPr>
              <a:t>from bad to </a:t>
            </a:r>
            <a:r>
              <a:rPr lang="id-ID" sz="1800" dirty="0">
                <a:solidFill>
                  <a:srgbClr val="0E101A"/>
                </a:solidFill>
                <a:effectLst/>
                <a:latin typeface="Times New Roman" panose="02020603050405020304" pitchFamily="18" charset="0"/>
                <a:ea typeface="Times New Roman" panose="02020603050405020304" pitchFamily="18" charset="0"/>
              </a:rPr>
              <a:t>wors</a:t>
            </a:r>
            <a:r>
              <a:rPr lang="en-US" sz="1800" dirty="0">
                <a:solidFill>
                  <a:srgbClr val="0E101A"/>
                </a:solidFill>
                <a:effectLst/>
                <a:latin typeface="Times New Roman" panose="02020603050405020304" pitchFamily="18" charset="0"/>
                <a:ea typeface="Times New Roman" panose="02020603050405020304" pitchFamily="18" charset="0"/>
              </a:rPr>
              <a:t>e</a:t>
            </a:r>
            <a:r>
              <a:rPr lang="id-ID" sz="1800" dirty="0">
                <a:solidFill>
                  <a:srgbClr val="0E101A"/>
                </a:solidFill>
                <a:effectLst/>
                <a:latin typeface="Times New Roman" panose="02020603050405020304" pitchFamily="18" charset="0"/>
                <a:ea typeface="Times New Roman" panose="02020603050405020304" pitchFamily="18" charset="0"/>
              </a:rPr>
              <a:t> due to covid-19 pandemic and the coup d’etat in Myanmar. The decision of the ICJ on the Gambia vs. Myanmar case did not contribute effectively to solve the crisis, especially on the idea of their repatriation to the Rakhine States.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Times New Roman" panose="02020603050405020304" pitchFamily="18" charset="0"/>
              </a:rPr>
              <a:t>There are at least three options for Rohingya refugee crisis:</a:t>
            </a:r>
          </a:p>
          <a:p>
            <a:r>
              <a:rPr lang="id-ID" sz="4000" dirty="0">
                <a:solidFill>
                  <a:srgbClr val="0E101A"/>
                </a:solidFill>
                <a:effectLst/>
                <a:latin typeface="Times New Roman" panose="02020603050405020304" pitchFamily="18" charset="0"/>
                <a:ea typeface="Times New Roman" panose="02020603050405020304" pitchFamily="18" charset="0"/>
              </a:rPr>
              <a:t>Repatriation to Myanmar</a:t>
            </a:r>
          </a:p>
          <a:p>
            <a:r>
              <a:rPr lang="id-ID" sz="4000" dirty="0">
                <a:solidFill>
                  <a:srgbClr val="0E101A"/>
                </a:solidFill>
                <a:latin typeface="Times New Roman" panose="02020603050405020304" pitchFamily="18" charset="0"/>
                <a:ea typeface="Times New Roman" panose="02020603050405020304" pitchFamily="18" charset="0"/>
              </a:rPr>
              <a:t>Resettlement to third countries</a:t>
            </a:r>
          </a:p>
          <a:p>
            <a:r>
              <a:rPr lang="id-ID" sz="4000" dirty="0">
                <a:solidFill>
                  <a:srgbClr val="0E101A"/>
                </a:solidFill>
                <a:latin typeface="Times New Roman" panose="02020603050405020304" pitchFamily="18" charset="0"/>
                <a:ea typeface="Times New Roman" panose="02020603050405020304" pitchFamily="18" charset="0"/>
              </a:rPr>
              <a:t>Reintegration in the current temporary shelter (Indonesia, Malaysia, Bangladesh)? </a:t>
            </a:r>
            <a:endParaRPr lang="id-ID" sz="40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Times New Roman" panose="02020603050405020304" pitchFamily="18" charset="0"/>
              </a:rPr>
              <a:t>Now, we focus on the Rohingya who reside in Indonesia.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Times New Roman" panose="02020603050405020304" pitchFamily="18" charset="0"/>
              </a:rPr>
              <a:t>In Indonesia, Rohingya remain in their temporary shelter supported by Indonesian govt and IOM. It seems </a:t>
            </a:r>
            <a:r>
              <a:rPr lang="en-US" sz="1800" dirty="0">
                <a:solidFill>
                  <a:srgbClr val="0E101A"/>
                </a:solidFill>
                <a:effectLst/>
                <a:latin typeface="Times New Roman" panose="02020603050405020304" pitchFamily="18" charset="0"/>
                <a:ea typeface="Times New Roman" panose="02020603050405020304" pitchFamily="18" charset="0"/>
              </a:rPr>
              <a:t>there is</a:t>
            </a:r>
            <a:r>
              <a:rPr lang="id-ID" sz="1800" dirty="0">
                <a:solidFill>
                  <a:srgbClr val="0E101A"/>
                </a:solidFill>
                <a:effectLst/>
                <a:latin typeface="Times New Roman" panose="02020603050405020304" pitchFamily="18" charset="0"/>
                <a:ea typeface="Times New Roman" panose="02020603050405020304" pitchFamily="18" charset="0"/>
              </a:rPr>
              <a:t> no</a:t>
            </a:r>
            <a:r>
              <a:rPr lang="en-US" sz="1800" dirty="0">
                <a:solidFill>
                  <a:srgbClr val="0E101A"/>
                </a:solidFill>
                <a:effectLst/>
                <a:latin typeface="Times New Roman" panose="02020603050405020304" pitchFamily="18" charset="0"/>
                <a:ea typeface="Times New Roman" panose="02020603050405020304" pitchFamily="18" charset="0"/>
              </a:rPr>
              <a:t> </a:t>
            </a:r>
            <a:r>
              <a:rPr lang="id-ID" sz="1800" dirty="0">
                <a:solidFill>
                  <a:srgbClr val="0E101A"/>
                </a:solidFill>
                <a:effectLst/>
                <a:latin typeface="Times New Roman" panose="02020603050405020304" pitchFamily="18" charset="0"/>
                <a:ea typeface="Times New Roman" panose="02020603050405020304" pitchFamily="18" charset="0"/>
              </a:rPr>
              <a:t>foreseeable </a:t>
            </a:r>
            <a:r>
              <a:rPr lang="en-US" sz="1800" dirty="0">
                <a:solidFill>
                  <a:srgbClr val="0E101A"/>
                </a:solidFill>
                <a:effectLst/>
                <a:latin typeface="Times New Roman" panose="02020603050405020304" pitchFamily="18" charset="0"/>
                <a:ea typeface="Times New Roman" panose="02020603050405020304" pitchFamily="18" charset="0"/>
              </a:rPr>
              <a:t>comprehensive </a:t>
            </a:r>
            <a:r>
              <a:rPr lang="id-ID" sz="1800" dirty="0">
                <a:solidFill>
                  <a:srgbClr val="0E101A"/>
                </a:solidFill>
                <a:effectLst/>
                <a:latin typeface="Times New Roman" panose="02020603050405020304" pitchFamily="18" charset="0"/>
                <a:ea typeface="Times New Roman" panose="02020603050405020304" pitchFamily="18" charset="0"/>
              </a:rPr>
              <a:t>solution</a:t>
            </a:r>
            <a:r>
              <a:rPr lang="en-US" sz="1800" dirty="0">
                <a:solidFill>
                  <a:srgbClr val="0E101A"/>
                </a:solidFill>
                <a:effectLst/>
                <a:latin typeface="Times New Roman" panose="02020603050405020304" pitchFamily="18" charset="0"/>
                <a:ea typeface="Times New Roman" panose="02020603050405020304" pitchFamily="18" charset="0"/>
              </a:rPr>
              <a:t> to this issue</a:t>
            </a:r>
            <a:r>
              <a:rPr lang="id-ID" sz="1800" dirty="0">
                <a:solidFill>
                  <a:srgbClr val="0E101A"/>
                </a:solidFill>
                <a:effectLst/>
                <a:latin typeface="Times New Roman" panose="02020603050405020304" pitchFamily="18" charset="0"/>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Times New Roman" panose="02020603050405020304" pitchFamily="18" charset="0"/>
              </a:rPr>
              <a:t>However</a:t>
            </a:r>
            <a:r>
              <a:rPr lang="en-US" sz="1800" dirty="0">
                <a:solidFill>
                  <a:srgbClr val="0E101A"/>
                </a:solidFill>
                <a:effectLst/>
                <a:latin typeface="Times New Roman" panose="02020603050405020304" pitchFamily="18" charset="0"/>
                <a:ea typeface="Times New Roman" panose="02020603050405020304" pitchFamily="18" charset="0"/>
              </a:rPr>
              <a:t>, effort </a:t>
            </a:r>
            <a:r>
              <a:rPr lang="id-ID" sz="1800" dirty="0">
                <a:solidFill>
                  <a:srgbClr val="0E101A"/>
                </a:solidFill>
                <a:effectLst/>
                <a:latin typeface="Times New Roman" panose="02020603050405020304" pitchFamily="18" charset="0"/>
                <a:ea typeface="Times New Roman" panose="02020603050405020304" pitchFamily="18" charset="0"/>
              </a:rPr>
              <a:t>to settle the Rohingya crisis progressively and impactful</a:t>
            </a:r>
            <a:r>
              <a:rPr lang="en-US" sz="1800" dirty="0">
                <a:solidFill>
                  <a:srgbClr val="0E101A"/>
                </a:solidFill>
                <a:effectLst/>
                <a:latin typeface="Times New Roman" panose="02020603050405020304" pitchFamily="18" charset="0"/>
                <a:ea typeface="Times New Roman" panose="02020603050405020304" pitchFamily="18" charset="0"/>
              </a:rPr>
              <a:t> must not stop. </a:t>
            </a: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E101A"/>
                </a:solidFill>
                <a:effectLst/>
                <a:latin typeface="Times New Roman" panose="02020603050405020304" pitchFamily="18" charset="0"/>
                <a:ea typeface="Times New Roman" panose="02020603050405020304" pitchFamily="18" charset="0"/>
              </a:rPr>
              <a:t>At the same time </a:t>
            </a:r>
            <a:r>
              <a:rPr lang="id-ID" sz="1800" dirty="0">
                <a:solidFill>
                  <a:srgbClr val="0E101A"/>
                </a:solidFill>
                <a:effectLst/>
                <a:latin typeface="Times New Roman" panose="02020603050405020304" pitchFamily="18" charset="0"/>
                <a:ea typeface="Times New Roman" panose="02020603050405020304" pitchFamily="18" charset="0"/>
              </a:rPr>
              <a:t>Indonesia must ensure the Rohingya people who already in their territory obtaining their fundamental rights even in this crisis of the covid-19 pandemic inluding FORB. Considering that the religion is one of factor that brings many violation to Rohingya, that has already explained before. What will happen if Indonesia return back Rohingya to Myanmar – a repatriation policy? Or if Indonesia send them to the third countries – a non muslim one maybe – a resettlement policy? Do you think that they can freely practice their religion belief as Muslim as in Indonesia? Many commentators, some scholars and researchs suggest to really careful to take the action wether repatriate or resettlement or reintegration...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0" i="0" dirty="0">
                <a:effectLst/>
                <a:latin typeface="Avenir"/>
              </a:rPr>
              <a:t>The ultimate aim is still for Rohingyas to return to their home in Myanmar. But the immediate aim should be to ensure the safety and well-being of Rohingyas</a:t>
            </a:r>
            <a:r>
              <a:rPr lang="id-ID" sz="4000" b="0" i="0" dirty="0">
                <a:effectLst/>
                <a:latin typeface="Avenir"/>
              </a:rPr>
              <a:t> including the FORB as a fundamental human rights.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b="1" dirty="0">
                <a:solidFill>
                  <a:srgbClr val="0E101A"/>
                </a:solidFill>
                <a:effectLst/>
                <a:latin typeface="Times New Roman" panose="02020603050405020304" pitchFamily="18" charset="0"/>
                <a:ea typeface="Times New Roman" panose="02020603050405020304" pitchFamily="18" charset="0"/>
              </a:rPr>
              <a:t>SLIDE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Times New Roman" panose="02020603050405020304" pitchFamily="18" charset="0"/>
              </a:rPr>
              <a:t> </a:t>
            </a:r>
            <a:endParaRPr lang="id-ID" dirty="0"/>
          </a:p>
          <a:p>
            <a:endParaRPr lang="id-ID" dirty="0"/>
          </a:p>
        </p:txBody>
      </p:sp>
      <p:sp>
        <p:nvSpPr>
          <p:cNvPr id="4" name="Slide Number Placeholder 3"/>
          <p:cNvSpPr>
            <a:spLocks noGrp="1"/>
          </p:cNvSpPr>
          <p:nvPr>
            <p:ph type="sldNum" sz="quarter" idx="5"/>
          </p:nvPr>
        </p:nvSpPr>
        <p:spPr/>
        <p:txBody>
          <a:bodyPr/>
          <a:lstStyle/>
          <a:p>
            <a:fld id="{16992550-8411-44D3-A3FB-5254CC4A0C58}" type="slidenum">
              <a:rPr lang="id-ID" smtClean="0"/>
              <a:t>3</a:t>
            </a:fld>
            <a:endParaRPr lang="id-ID"/>
          </a:p>
        </p:txBody>
      </p:sp>
    </p:spTree>
    <p:extLst>
      <p:ext uri="{BB962C8B-B14F-4D97-AF65-F5344CB8AC3E}">
        <p14:creationId xmlns:p14="http://schemas.microsoft.com/office/powerpoint/2010/main" val="2357016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Lato" panose="020F0502020204030203" pitchFamily="34" charset="0"/>
              </a:rPr>
              <a:t>Indonesia rescued and took in a total of 395 Rohingya refugees who were stranded in cramped boats at sea</a:t>
            </a:r>
            <a:r>
              <a:rPr lang="id-ID" b="0" i="0" dirty="0">
                <a:solidFill>
                  <a:srgbClr val="000000"/>
                </a:solidFill>
                <a:effectLst/>
                <a:latin typeface="Lato" panose="020F0502020204030203" pitchFamily="34" charset="0"/>
              </a:rPr>
              <a:t> on the basis of humanitarian issues with full sipport from the local community</a:t>
            </a:r>
            <a:r>
              <a:rPr lang="en-US" b="0" i="0" dirty="0">
                <a:solidFill>
                  <a:srgbClr val="000000"/>
                </a:solidFill>
                <a:effectLst/>
                <a:latin typeface="Lato" panose="020F0502020204030203" pitchFamily="34" charset="0"/>
              </a:rPr>
              <a:t>. The first group of refugees was rescued by local fishermen in Aceh province </a:t>
            </a:r>
            <a:r>
              <a:rPr lang="id-ID" b="0" i="0" dirty="0">
                <a:solidFill>
                  <a:srgbClr val="000000"/>
                </a:solidFill>
                <a:effectLst/>
                <a:latin typeface="Lato" panose="020F0502020204030203" pitchFamily="34" charset="0"/>
              </a:rPr>
              <a:t>and</a:t>
            </a:r>
            <a:r>
              <a:rPr lang="en-US" b="0" i="0" dirty="0">
                <a:solidFill>
                  <a:srgbClr val="000000"/>
                </a:solidFill>
                <a:effectLst/>
                <a:latin typeface="Lato" panose="020F0502020204030203" pitchFamily="34" charset="0"/>
              </a:rPr>
              <a:t> the </a:t>
            </a:r>
            <a:r>
              <a:rPr lang="id-ID" b="0" i="0" dirty="0">
                <a:solidFill>
                  <a:srgbClr val="000000"/>
                </a:solidFill>
                <a:effectLst/>
                <a:latin typeface="Lato" panose="020F0502020204030203" pitchFamily="34" charset="0"/>
              </a:rPr>
              <a:t>rest</a:t>
            </a:r>
            <a:r>
              <a:rPr lang="en-US" b="0" i="0" dirty="0">
                <a:solidFill>
                  <a:srgbClr val="000000"/>
                </a:solidFill>
                <a:effectLst/>
                <a:latin typeface="Lato" panose="020F0502020204030203" pitchFamily="34" charset="0"/>
              </a:rPr>
              <a:t> arrived </a:t>
            </a:r>
            <a:r>
              <a:rPr lang="id-ID" b="0" i="0" dirty="0">
                <a:solidFill>
                  <a:srgbClr val="000000"/>
                </a:solidFill>
                <a:effectLst/>
                <a:latin typeface="Lato" panose="020F0502020204030203" pitchFamily="34" charset="0"/>
              </a:rPr>
              <a:t>afterwards. </a:t>
            </a:r>
            <a:r>
              <a:rPr lang="en-US" b="0" i="0" dirty="0">
                <a:solidFill>
                  <a:srgbClr val="000000"/>
                </a:solidFill>
                <a:effectLst/>
                <a:latin typeface="Lato" panose="020F0502020204030203" pitchFamily="34" charset="0"/>
              </a:rPr>
              <a:t>Countless others have arrived and left Indonesia over the years.</a:t>
            </a:r>
            <a:r>
              <a:rPr lang="id-ID" b="0" i="0" dirty="0">
                <a:solidFill>
                  <a:srgbClr val="000000"/>
                </a:solidFill>
                <a:effectLst/>
                <a:latin typeface="Lato" panose="020F050202020403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0" i="0" dirty="0">
              <a:solidFill>
                <a:srgbClr val="000000"/>
              </a:solidFill>
              <a:effectLst/>
              <a:latin typeface="Lato" panose="020F050202020403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b="0" i="0" dirty="0">
                <a:solidFill>
                  <a:srgbClr val="2A2A2A"/>
                </a:solidFill>
                <a:effectLst/>
                <a:latin typeface="Roboto" panose="02000000000000000000" pitchFamily="2" charset="0"/>
              </a:rPr>
              <a:t>“[The Rohingya] are currently stay at a shelter, The Indonesian foreign ministry is coordinating with security forces, the Aceh provincial administration, as well as the International Office of Migration (IOM) and the United Nations High Commission for Refugees on accommodating and feeding the Rohingya.</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0" i="0" dirty="0">
              <a:solidFill>
                <a:srgbClr val="2A2A2A"/>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b="0" i="0" dirty="0">
                <a:solidFill>
                  <a:srgbClr val="2A2A2A"/>
                </a:solidFill>
                <a:effectLst/>
                <a:latin typeface="Roboto" panose="02000000000000000000" pitchFamily="2" charset="0"/>
              </a:rPr>
              <a:t>Although </a:t>
            </a:r>
            <a:r>
              <a:rPr lang="id-ID" dirty="0"/>
              <a:t>Indonesian Immigration Law consider them as an Illegal Person, the local govt allowing them to work and integrate with the local. Rohingya kids can also go to school. And if we find out more many videos show that they have a happy life in their new place in Aceh Indonesia especially because they can practice their religion and belief as a muslim.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0" i="0" dirty="0">
              <a:solidFill>
                <a:srgbClr val="2A2A2A"/>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b="0" i="0" dirty="0">
                <a:solidFill>
                  <a:srgbClr val="2A2A2A"/>
                </a:solidFill>
                <a:effectLst/>
                <a:latin typeface="Roboto" panose="02000000000000000000" pitchFamily="2" charset="0"/>
              </a:rPr>
              <a:t>However, since they are not legal migrant, and there is also an issue of lacking of financial support especially at the local government, so, Indonesian govt decide to take a REPATRIATION POLICY. Does this policy in breach of fundamental rights of Rohingya especially their FORB?</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0" i="0" dirty="0">
              <a:solidFill>
                <a:srgbClr val="2A2A2A"/>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b="1" i="0" dirty="0">
                <a:solidFill>
                  <a:srgbClr val="2A2A2A"/>
                </a:solidFill>
                <a:effectLst/>
                <a:latin typeface="Roboto" panose="02000000000000000000" pitchFamily="2" charset="0"/>
              </a:rPr>
              <a:t>SLIDE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dirty="0"/>
          </a:p>
          <a:p>
            <a:pPr marL="0" marR="0" lvl="0" indent="0" algn="l" defTabSz="914400" rtl="0" eaLnBrk="1" fontAlgn="auto" latinLnBrk="0" hangingPunct="1">
              <a:lnSpc>
                <a:spcPct val="100000"/>
              </a:lnSpc>
              <a:spcBef>
                <a:spcPts val="0"/>
              </a:spcBef>
              <a:spcAft>
                <a:spcPts val="0"/>
              </a:spcAft>
              <a:buClrTx/>
              <a:buSzTx/>
              <a:buFontTx/>
              <a:buNone/>
              <a:tabLst/>
              <a:defRPr/>
            </a:pPr>
            <a:br>
              <a:rPr lang="id-ID" dirty="0"/>
            </a:br>
            <a:endParaRPr lang="id-ID" dirty="0"/>
          </a:p>
        </p:txBody>
      </p:sp>
      <p:sp>
        <p:nvSpPr>
          <p:cNvPr id="4" name="Slide Number Placeholder 3"/>
          <p:cNvSpPr>
            <a:spLocks noGrp="1"/>
          </p:cNvSpPr>
          <p:nvPr>
            <p:ph type="sldNum" sz="quarter" idx="5"/>
          </p:nvPr>
        </p:nvSpPr>
        <p:spPr/>
        <p:txBody>
          <a:bodyPr/>
          <a:lstStyle/>
          <a:p>
            <a:fld id="{16992550-8411-44D3-A3FB-5254CC4A0C58}" type="slidenum">
              <a:rPr lang="id-ID" smtClean="0"/>
              <a:t>4</a:t>
            </a:fld>
            <a:endParaRPr lang="id-ID"/>
          </a:p>
        </p:txBody>
      </p:sp>
    </p:spTree>
    <p:extLst>
      <p:ext uri="{BB962C8B-B14F-4D97-AF65-F5344CB8AC3E}">
        <p14:creationId xmlns:p14="http://schemas.microsoft.com/office/powerpoint/2010/main" val="2357530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b="0" i="0" dirty="0">
                <a:solidFill>
                  <a:srgbClr val="2A2A2A"/>
                </a:solidFill>
                <a:effectLst/>
                <a:latin typeface="Roboto" panose="02000000000000000000" pitchFamily="2" charset="0"/>
              </a:rPr>
              <a:t>FORB is a fundamental human rights of all persons including Rohingya. So, if Indonesia will do the repatriation policy, Indonesia have to make sure that they can also practice their FROB in their home country or in other countris. Unfornately, as I said, I dont think they can as safe as or as free as in Indonesia. So, in our view, Indonesia must protect FROB of the Rohingya by letting them integrate with the local especially in this pandemic situation. Why Indonesia have to take this action although Indonesia is a non-immigrant state?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b="0" i="0" dirty="0">
              <a:solidFill>
                <a:srgbClr val="2A2A2A"/>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b="0" i="0" dirty="0">
                <a:solidFill>
                  <a:srgbClr val="2A2A2A"/>
                </a:solidFill>
                <a:effectLst/>
                <a:latin typeface="Roboto" panose="02000000000000000000" pitchFamily="2" charset="0"/>
              </a:rPr>
              <a:t>First because Indonesia has an </a:t>
            </a:r>
            <a:r>
              <a:rPr lang="id-ID" dirty="0"/>
              <a:t>International Obligation under many international human rights treaties. Despite that, there is also a mandate of Indonesia Constitutuion UUD 1945.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Indonesia’s Amended 1945 Constitution guarantees ‘the right to obtain political asylum from another country’, together with freedom from torture in Article 28G(2). In contrast, the Indonesian government’s attitude to allowing asylum seekers and refugees to enter and live in the territory is </a:t>
            </a:r>
            <a:r>
              <a:rPr lang="en-US" dirty="0" err="1"/>
              <a:t>conceptualised</a:t>
            </a:r>
            <a:r>
              <a:rPr lang="en-US" dirty="0"/>
              <a:t> as merely ‘humanitarian assistance’, reflecting a </a:t>
            </a:r>
            <a:r>
              <a:rPr lang="en-US" dirty="0" err="1"/>
              <a:t>politicised</a:t>
            </a:r>
            <a:r>
              <a:rPr lang="en-US" dirty="0"/>
              <a:t> ‘humanitarian’ approach. Such ‘humanitarianism’ can be defined as protection that is given as an exercise of the state’s discretion, rather than on the basis of a constitutional right. Humanitarianism is enshrined in several key Indonesian legislative and policy instruments, including the latest refugee regulation: </a:t>
            </a:r>
            <a:r>
              <a:rPr lang="en-US" dirty="0" err="1"/>
              <a:t>Peraturan</a:t>
            </a:r>
            <a:r>
              <a:rPr lang="en-US" dirty="0"/>
              <a:t> </a:t>
            </a:r>
            <a:r>
              <a:rPr lang="en-US" dirty="0" err="1"/>
              <a:t>Presiden</a:t>
            </a:r>
            <a:r>
              <a:rPr lang="en-US" dirty="0"/>
              <a:t> (Presidential Regulation) No. 125/2016 on the Handling of Foreign Refugees (PR). </a:t>
            </a:r>
            <a:endParaRPr lang="id-ID"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d-ID" dirty="0"/>
          </a:p>
          <a:p>
            <a:pPr marL="0" marR="0" lvl="0" indent="0" algn="l" defTabSz="914400" rtl="0" eaLnBrk="1" fontAlgn="auto" latinLnBrk="0" hangingPunct="1">
              <a:lnSpc>
                <a:spcPct val="100000"/>
              </a:lnSpc>
              <a:spcBef>
                <a:spcPts val="0"/>
              </a:spcBef>
              <a:spcAft>
                <a:spcPts val="0"/>
              </a:spcAft>
              <a:buClrTx/>
              <a:buSzTx/>
              <a:buFontTx/>
              <a:buNone/>
              <a:tabLst/>
              <a:defRPr/>
            </a:pPr>
            <a:r>
              <a:rPr lang="id-ID" dirty="0"/>
              <a:t>So, I dont think the repatriation policy that will be taken immediately by the govt is in </a:t>
            </a:r>
            <a:r>
              <a:rPr lang="en-US" dirty="0"/>
              <a:t>is consistent</a:t>
            </a:r>
            <a:r>
              <a:rPr lang="id-ID" dirty="0"/>
              <a:t> with the constitutional mandate  to protect fundamental rights of Rohingya...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dirty="0"/>
          </a:p>
          <a:p>
            <a:pPr marL="0" marR="0" lvl="0" indent="0" algn="l" defTabSz="914400" rtl="0" eaLnBrk="1" fontAlgn="auto" latinLnBrk="0" hangingPunct="1">
              <a:lnSpc>
                <a:spcPct val="100000"/>
              </a:lnSpc>
              <a:spcBef>
                <a:spcPts val="0"/>
              </a:spcBef>
              <a:spcAft>
                <a:spcPts val="0"/>
              </a:spcAft>
              <a:buClrTx/>
              <a:buSzTx/>
              <a:buFontTx/>
              <a:buNone/>
              <a:tabLst/>
              <a:defRPr/>
            </a:pPr>
            <a:r>
              <a:rPr lang="id-ID" dirty="0"/>
              <a:t>Indonesian Constitution </a:t>
            </a:r>
            <a:r>
              <a:rPr lang="id-ID" sz="12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grants the Rohingya refugees the right to integrate with locals </a:t>
            </a:r>
            <a:r>
              <a:rPr lang="en-US" sz="12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 order to allow </a:t>
            </a:r>
            <a:r>
              <a:rPr lang="id-ID" sz="12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z="12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m to exercise</a:t>
            </a:r>
            <a:r>
              <a:rPr lang="id-ID" sz="12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 their freedom of religion and belief</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E101A"/>
                </a:solidFill>
                <a:effectLst/>
                <a:latin typeface="Times New Roman" panose="02020603050405020304" pitchFamily="18" charset="0"/>
                <a:ea typeface="Times New Roman" panose="02020603050405020304" pitchFamily="18" charset="0"/>
              </a:rPr>
              <a:t>In this regards the court in Indonesia, with particular reference to the Constitutional Court, has significant role in ensuring that freedom of religion for the Rohingya asylum seekers is protected. </a:t>
            </a: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The basic principles of Indonesia as a non-immigrant state have long been adopted by Law No. 62/1958 on Citizenship and Law No.9/1992 on Immigration. Both of the said laws were amended in 2006 (Law No. 12/2006 on Citizenship) and in 2011 (Law No. 6/2011 regarding Immigration) respectively. </a:t>
            </a:r>
            <a:endParaRPr lang="id-ID"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In legislation related to citizenship, the principle of non-immigrant state is reflected in the setting of jus </a:t>
            </a:r>
            <a:r>
              <a:rPr lang="en-US" sz="2800" dirty="0" err="1"/>
              <a:t>sangunis</a:t>
            </a:r>
            <a:r>
              <a:rPr lang="en-US" sz="2800" dirty="0"/>
              <a:t> principle in acquiring Indonesian citizenship status, with a few exceptions based on the jus soli principle for aliens’ children to avoid statelessness, and limited dual citizenship for children from mixed marriages.54 Even though it is possible to obtain citizenship through naturalization after a foreigner lives in Indonesia for 5-10 years, the final decision is subject to the discretion of the president and the minister of law and human rights. It is based on the “principle of substantive truth”</a:t>
            </a:r>
            <a:r>
              <a:rPr lang="id-ID" sz="2800" dirty="0"/>
              <a:t> </a:t>
            </a:r>
            <a:r>
              <a:rPr lang="en-US" sz="2800" dirty="0"/>
              <a:t>as immigrant – </a:t>
            </a:r>
            <a:r>
              <a:rPr lang="en-US" sz="2800" b="1" dirty="0"/>
              <a:t>in</a:t>
            </a:r>
            <a:r>
              <a:rPr lang="id-ID" sz="2800" b="1" dirty="0"/>
              <a:t> Professor</a:t>
            </a:r>
            <a:r>
              <a:rPr lang="en-US" sz="2800" b="1" dirty="0"/>
              <a:t> </a:t>
            </a:r>
            <a:r>
              <a:rPr lang="en-US" sz="2800" b="1" dirty="0" err="1"/>
              <a:t>Bagir</a:t>
            </a:r>
            <a:r>
              <a:rPr lang="en-US" sz="2800" b="1" dirty="0"/>
              <a:t> Manan words - “does not confer to the right of immigrants to become citizens.”</a:t>
            </a:r>
            <a:endParaRPr lang="id-ID" sz="28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2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Although the provisions encourage alien residents to settle in Indonesia over a long-term period, the legislation continues to reflect selective policy principle in receiving and treating foreigners, which means that “only foreigners who provide benefits and do not jeopardize the security and public order will be allowed to enter and remain in Indonesian territory</a:t>
            </a:r>
            <a:endParaRPr lang="id-ID" sz="2800" dirty="0">
              <a:effectLst/>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2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“current legal instruments, The Law on Immigration, unfortunately did not touch refugees explicitly in its clauses, even though the Law on Immigration can actually regulate on matters pertaining the refugees in the substance</a:t>
            </a:r>
            <a:endParaRPr lang="id-ID"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2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The only provisions of the Immigration Law which allow asylum seekers to enter Indonesia without having to meet the requirements of immigration law, namely the provisions on emergency entry, are as follows:67 1) Immigration officials in an emergency situation can provide emergency entry stamp to Aliens. 2) Emergency entry stamp as referred in paragraph (1) shall apply as a stay/ visit permit for a certain period of time.</a:t>
            </a:r>
            <a:endParaRPr lang="id-ID"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2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In practice, </a:t>
            </a:r>
            <a:r>
              <a:rPr lang="en-US" sz="2800" b="1" dirty="0"/>
              <a:t>as affirmed by Mathew and Harley,</a:t>
            </a:r>
            <a:r>
              <a:rPr lang="en-US" sz="2800" dirty="0"/>
              <a:t> the assurance of the right to asylum in Indonesia’s Constitution “clearly does not impact on the rights of the many persons seeking refugee status in Indonesia.”73 In fact, implementing regulation on asylum seekers and refugees in the form of </a:t>
            </a:r>
            <a:r>
              <a:rPr lang="en-US" sz="2800" dirty="0" err="1"/>
              <a:t>Peraturan</a:t>
            </a:r>
            <a:r>
              <a:rPr lang="en-US" sz="2800" dirty="0"/>
              <a:t> </a:t>
            </a:r>
            <a:r>
              <a:rPr lang="en-US" sz="2800" dirty="0" err="1"/>
              <a:t>Presiden</a:t>
            </a:r>
            <a:r>
              <a:rPr lang="en-US" sz="2800" dirty="0"/>
              <a:t> (Presidential Regulation) as mandated by the 1999 Law on Foreign Relations lately enacted in very long time by the end of 2016 (Presidential Regulation No. 125/2016 on The Handling of Refugee from Overseas/ Presidential Regulation on Refugee)</a:t>
            </a:r>
            <a:r>
              <a:rPr lang="id-ID" sz="2800" dirty="0"/>
              <a:t>. </a:t>
            </a:r>
            <a:endParaRPr lang="id-ID"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dirty="0"/>
          </a:p>
          <a:p>
            <a:endParaRPr lang="id-ID" dirty="0"/>
          </a:p>
        </p:txBody>
      </p:sp>
      <p:sp>
        <p:nvSpPr>
          <p:cNvPr id="4" name="Slide Number Placeholder 3"/>
          <p:cNvSpPr>
            <a:spLocks noGrp="1"/>
          </p:cNvSpPr>
          <p:nvPr>
            <p:ph type="sldNum" sz="quarter" idx="5"/>
          </p:nvPr>
        </p:nvSpPr>
        <p:spPr/>
        <p:txBody>
          <a:bodyPr/>
          <a:lstStyle/>
          <a:p>
            <a:fld id="{16992550-8411-44D3-A3FB-5254CC4A0C58}" type="slidenum">
              <a:rPr lang="id-ID" smtClean="0"/>
              <a:t>5</a:t>
            </a:fld>
            <a:endParaRPr lang="id-ID"/>
          </a:p>
        </p:txBody>
      </p:sp>
    </p:spTree>
    <p:extLst>
      <p:ext uri="{BB962C8B-B14F-4D97-AF65-F5344CB8AC3E}">
        <p14:creationId xmlns:p14="http://schemas.microsoft.com/office/powerpoint/2010/main" val="332069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Calibri" panose="020F0502020204030204" pitchFamily="34" charset="0"/>
                <a:cs typeface="Arial" panose="020B0604020202020204" pitchFamily="34" charset="0"/>
              </a:rPr>
              <a:t>To conclude...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solidFill>
                  <a:srgbClr val="0E101A"/>
                </a:solidFill>
                <a:effectLst/>
                <a:latin typeface="Times New Roman" panose="02020603050405020304" pitchFamily="18" charset="0"/>
                <a:ea typeface="Calibri" panose="020F0502020204030204" pitchFamily="34" charset="0"/>
                <a:cs typeface="Arial" panose="020B0604020202020204" pitchFamily="34" charset="0"/>
              </a:rPr>
              <a:t>There are three ponts that must be highlighted: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solidFill>
                <a:srgbClr val="0E101A"/>
              </a:solidFill>
              <a:effectLst/>
              <a:latin typeface="Times New Roman" panose="02020603050405020304" pitchFamily="18" charset="0"/>
              <a:ea typeface="Calibri" panose="020F0502020204030204" pitchFamily="34" charset="0"/>
              <a:cs typeface="Arial" panose="020B0604020202020204" pitchFamily="34" charset="0"/>
            </a:endParaRPr>
          </a:p>
          <a:p>
            <a:r>
              <a:rPr lang="id-ID" sz="2800" dirty="0">
                <a:solidFill>
                  <a:srgbClr val="0E101A"/>
                </a:solidFill>
                <a:effectLst/>
                <a:latin typeface="Times New Roman" panose="02020603050405020304" pitchFamily="18" charset="0"/>
                <a:ea typeface="Times New Roman" panose="02020603050405020304" pitchFamily="18" charset="0"/>
              </a:rPr>
              <a:t>One, Integration is the most feasible and sustainable solution to guarantee the Rohingya refugees' freedom of religion as a fundamental human rights. </a:t>
            </a:r>
          </a:p>
          <a:p>
            <a:endPar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endParaRPr>
          </a:p>
          <a:p>
            <a:r>
              <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Two, </a:t>
            </a:r>
            <a:r>
              <a:rPr lang="en-US"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Integration Policy for Rohingya Asylum Seekers </a:t>
            </a:r>
            <a:br>
              <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br>
            <a:r>
              <a:rPr lang="en-US"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to Guaranteed the Rohingya</a:t>
            </a:r>
            <a:r>
              <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Freedom of Religion </a:t>
            </a:r>
            <a:br>
              <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br>
            <a:r>
              <a:rPr lang="en-US"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 Indonesia as a Non-Immigrant States</a:t>
            </a:r>
            <a:r>
              <a:rPr lang="id-ID" sz="5400" b="1" dirty="0">
                <a:solidFill>
                  <a:srgbClr val="0E101A"/>
                </a:solidFill>
                <a:latin typeface="Times New Roman" panose="02020603050405020304" pitchFamily="18" charset="0"/>
                <a:ea typeface="Times New Roman" panose="02020603050405020304" pitchFamily="18" charset="0"/>
                <a:cs typeface="Arial" panose="020B0604020202020204" pitchFamily="34" charset="0"/>
              </a:rPr>
              <a:t> has been guaranteed in Indonesian Constitution, and therefore Indonesia have to consider their repatriation policy. </a:t>
            </a:r>
          </a:p>
          <a:p>
            <a:endPar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endParaRPr>
          </a:p>
          <a:p>
            <a:r>
              <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Three, Law and regulation concerning this issue must be reviewed </a:t>
            </a:r>
          </a:p>
          <a:p>
            <a:endPar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endParaRPr>
          </a:p>
          <a:p>
            <a:r>
              <a:rPr lang="id-ID" sz="28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 know this findings and conlusion are too early, since the reserach is still ongoing... </a:t>
            </a:r>
            <a:endParaRPr lang="id-ID" sz="2800" dirty="0">
              <a:solidFill>
                <a:srgbClr val="0E101A"/>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2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2800" dirty="0">
                <a:effectLst/>
                <a:latin typeface="Calibri" panose="020F0502020204030204" pitchFamily="34" charset="0"/>
                <a:ea typeface="Calibri" panose="020F0502020204030204" pitchFamily="34" charset="0"/>
                <a:cs typeface="Arial" panose="020B0604020202020204" pitchFamily="34" charset="0"/>
              </a:rPr>
              <a:t>With that statement, I close my presentation, I would be very glad of having your comments and feedbacks to improve this rough draft of paper...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2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dirty="0">
              <a:effectLst/>
              <a:latin typeface="Calibri" panose="020F0502020204030204" pitchFamily="34" charset="0"/>
              <a:ea typeface="Calibri" panose="020F0502020204030204" pitchFamily="34" charset="0"/>
              <a:cs typeface="Arial" panose="020B0604020202020204" pitchFamily="34" charset="0"/>
            </a:endParaRPr>
          </a:p>
          <a:p>
            <a:endParaRPr lang="id-ID" dirty="0"/>
          </a:p>
        </p:txBody>
      </p:sp>
      <p:sp>
        <p:nvSpPr>
          <p:cNvPr id="4" name="Slide Number Placeholder 3"/>
          <p:cNvSpPr>
            <a:spLocks noGrp="1"/>
          </p:cNvSpPr>
          <p:nvPr>
            <p:ph type="sldNum" sz="quarter" idx="5"/>
          </p:nvPr>
        </p:nvSpPr>
        <p:spPr/>
        <p:txBody>
          <a:bodyPr/>
          <a:lstStyle/>
          <a:p>
            <a:fld id="{16992550-8411-44D3-A3FB-5254CC4A0C58}" type="slidenum">
              <a:rPr lang="id-ID" smtClean="0"/>
              <a:t>6</a:t>
            </a:fld>
            <a:endParaRPr lang="id-ID"/>
          </a:p>
        </p:txBody>
      </p:sp>
    </p:spTree>
    <p:extLst>
      <p:ext uri="{BB962C8B-B14F-4D97-AF65-F5344CB8AC3E}">
        <p14:creationId xmlns:p14="http://schemas.microsoft.com/office/powerpoint/2010/main" val="1726190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a:xfrm>
            <a:off x="5332412" y="5883275"/>
            <a:ext cx="4324044" cy="365125"/>
          </a:xfrm>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58959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C8ECBA-6C98-48F4-A332-CCA7ED73A850}" type="datetimeFigureOut">
              <a:rPr lang="id-ID" smtClean="0"/>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1851312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258303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2020369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2603135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3645991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908852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514269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400387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951856" y="5867131"/>
            <a:ext cx="551167" cy="365125"/>
          </a:xfrm>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84212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8ECBA-6C98-48F4-A332-CCA7ED73A85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193602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C8ECBA-6C98-48F4-A332-CCA7ED73A850}" type="datetimeFigureOut">
              <a:rPr lang="id-ID" smtClean="0"/>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343182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C8ECBA-6C98-48F4-A332-CCA7ED73A850}" type="datetimeFigureOut">
              <a:rPr lang="id-ID" smtClean="0"/>
              <a:t>06/12/2021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3650784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C8ECBA-6C98-48F4-A332-CCA7ED73A850}" type="datetimeFigureOut">
              <a:rPr lang="id-ID" smtClean="0"/>
              <a:t>06/12/2021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1258305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8ECBA-6C98-48F4-A332-CCA7ED73A850}" type="datetimeFigureOut">
              <a:rPr lang="id-ID" smtClean="0"/>
              <a:t>06/12/2021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114901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C8ECBA-6C98-48F4-A332-CCA7ED73A850}" type="datetimeFigureOut">
              <a:rPr lang="id-ID" smtClean="0"/>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291558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C8ECBA-6C98-48F4-A332-CCA7ED73A850}" type="datetimeFigureOut">
              <a:rPr lang="id-ID" smtClean="0"/>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B235F7-4EC5-499F-AA66-11EFA00A2457}" type="slidenum">
              <a:rPr lang="id-ID" smtClean="0"/>
              <a:t>‹#›</a:t>
            </a:fld>
            <a:endParaRPr lang="id-ID"/>
          </a:p>
        </p:txBody>
      </p:sp>
    </p:spTree>
    <p:extLst>
      <p:ext uri="{BB962C8B-B14F-4D97-AF65-F5344CB8AC3E}">
        <p14:creationId xmlns:p14="http://schemas.microsoft.com/office/powerpoint/2010/main" val="262019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C8ECBA-6C98-48F4-A332-CCA7ED73A850}" type="datetimeFigureOut">
              <a:rPr lang="id-ID" smtClean="0"/>
              <a:t>06/12/2021</a:t>
            </a:fld>
            <a:endParaRPr lang="id-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B235F7-4EC5-499F-AA66-11EFA00A2457}" type="slidenum">
              <a:rPr lang="id-ID" smtClean="0"/>
              <a:t>‹#›</a:t>
            </a:fld>
            <a:endParaRPr lang="id-ID"/>
          </a:p>
        </p:txBody>
      </p:sp>
    </p:spTree>
    <p:extLst>
      <p:ext uri="{BB962C8B-B14F-4D97-AF65-F5344CB8AC3E}">
        <p14:creationId xmlns:p14="http://schemas.microsoft.com/office/powerpoint/2010/main" val="62649770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7CE2B-31D8-4E57-9285-6AEABF11C763}"/>
              </a:ext>
            </a:extLst>
          </p:cNvPr>
          <p:cNvSpPr>
            <a:spLocks noGrp="1"/>
          </p:cNvSpPr>
          <p:nvPr>
            <p:ph type="ctrTitle"/>
          </p:nvPr>
        </p:nvSpPr>
        <p:spPr>
          <a:xfrm>
            <a:off x="2252870" y="474133"/>
            <a:ext cx="9700591" cy="2387600"/>
          </a:xfrm>
        </p:spPr>
        <p:txBody>
          <a:bodyPr>
            <a:noAutofit/>
          </a:bodyPr>
          <a:lstStyle/>
          <a:p>
            <a:pPr>
              <a:lnSpc>
                <a:spcPct val="115000"/>
              </a:lnSpc>
              <a:spcAft>
                <a:spcPts val="1000"/>
              </a:spcAft>
            </a:pPr>
            <a:r>
              <a:rPr lang="en-US"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Integration Policy for Rohingya Asylum Seekers </a:t>
            </a:r>
            <a:br>
              <a:rPr lang="id-ID"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br>
            <a:r>
              <a:rPr lang="en-US"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to Guaranteed the Rohingya</a:t>
            </a:r>
            <a:r>
              <a:rPr lang="id-ID"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 </a:t>
            </a:r>
            <a:br>
              <a:rPr lang="id-ID"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br>
            <a:r>
              <a:rPr lang="en-US"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Freedom of Religion </a:t>
            </a:r>
            <a:r>
              <a:rPr lang="id-ID"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and Belief</a:t>
            </a:r>
            <a:br>
              <a:rPr lang="id-ID"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br>
            <a:r>
              <a:rPr lang="en-US"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 Indonesia as a Non-Immigrant States</a:t>
            </a:r>
            <a:endParaRPr lang="id-ID" sz="3600" dirty="0"/>
          </a:p>
        </p:txBody>
      </p:sp>
      <p:sp>
        <p:nvSpPr>
          <p:cNvPr id="3" name="Subtitle 2">
            <a:extLst>
              <a:ext uri="{FF2B5EF4-FFF2-40B4-BE49-F238E27FC236}">
                <a16:creationId xmlns:a16="http://schemas.microsoft.com/office/drawing/2014/main" id="{DEB83523-945E-497B-A41A-204C65E980BC}"/>
              </a:ext>
            </a:extLst>
          </p:cNvPr>
          <p:cNvSpPr>
            <a:spLocks noGrp="1"/>
          </p:cNvSpPr>
          <p:nvPr>
            <p:ph type="subTitle" idx="1"/>
          </p:nvPr>
        </p:nvSpPr>
        <p:spPr>
          <a:xfrm>
            <a:off x="4965816" y="3625206"/>
            <a:ext cx="6987645" cy="1388534"/>
          </a:xfrm>
        </p:spPr>
        <p:txBody>
          <a:bodyPr>
            <a:normAutofit fontScale="85000" lnSpcReduction="10000"/>
          </a:bodyPr>
          <a:lstStyle/>
          <a:p>
            <a:pPr algn="ctr">
              <a:lnSpc>
                <a:spcPct val="115000"/>
              </a:lnSpc>
              <a:spcAft>
                <a:spcPts val="1000"/>
              </a:spcAft>
            </a:pPr>
            <a:endParaRPr lang="id-ID" sz="2800" dirty="0">
              <a:effectLst/>
              <a:latin typeface="Times"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pPr>
            <a:r>
              <a:rPr lang="en-US" sz="2800" dirty="0" err="1">
                <a:effectLst/>
                <a:latin typeface="Times" panose="02020603050405020304" pitchFamily="18" charset="0"/>
                <a:ea typeface="Calibri" panose="020F0502020204030204" pitchFamily="34" charset="0"/>
                <a:cs typeface="Arial" panose="020B0604020202020204" pitchFamily="34" charset="0"/>
              </a:rPr>
              <a:t>Khairil</a:t>
            </a:r>
            <a:r>
              <a:rPr lang="en-US" sz="2800" dirty="0">
                <a:effectLst/>
                <a:latin typeface="Times" panose="02020603050405020304" pitchFamily="18" charset="0"/>
                <a:ea typeface="Calibri" panose="020F0502020204030204" pitchFamily="34" charset="0"/>
                <a:cs typeface="Arial" panose="020B0604020202020204" pitchFamily="34" charset="0"/>
              </a:rPr>
              <a:t> Azmin Mokhtar, Rachminawati</a:t>
            </a:r>
            <a:r>
              <a:rPr lang="id-ID" sz="2800" dirty="0">
                <a:effectLst/>
                <a:latin typeface="Times" panose="02020603050405020304" pitchFamily="18" charset="0"/>
                <a:ea typeface="Calibri" panose="020F0502020204030204" pitchFamily="34" charset="0"/>
                <a:cs typeface="Arial" panose="020B0604020202020204" pitchFamily="34" charset="0"/>
              </a:rPr>
              <a:t>, </a:t>
            </a:r>
            <a:r>
              <a:rPr lang="en-US" sz="2800" dirty="0">
                <a:effectLst/>
                <a:latin typeface="Times" panose="02020603050405020304" pitchFamily="18" charset="0"/>
                <a:ea typeface="Calibri" panose="020F0502020204030204" pitchFamily="34" charset="0"/>
                <a:cs typeface="Arial" panose="020B0604020202020204" pitchFamily="34" charset="0"/>
              </a:rPr>
              <a:t>Hani </a:t>
            </a:r>
            <a:r>
              <a:rPr lang="en-US" sz="2800" dirty="0" err="1">
                <a:effectLst/>
                <a:latin typeface="Times" panose="02020603050405020304" pitchFamily="18" charset="0"/>
                <a:ea typeface="Calibri" panose="020F0502020204030204" pitchFamily="34" charset="0"/>
                <a:cs typeface="Arial" panose="020B0604020202020204" pitchFamily="34" charset="0"/>
              </a:rPr>
              <a:t>Adhani</a:t>
            </a:r>
            <a:endParaRPr lang="id-ID"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710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63AD-D0C4-4FD5-8E12-55EB7A4D168D}"/>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Serious Violations </a:t>
            </a:r>
            <a:r>
              <a:rPr lang="id-ID" sz="4000" b="1" dirty="0">
                <a:latin typeface="Times New Roman" panose="02020603050405020304" pitchFamily="18" charset="0"/>
                <a:cs typeface="Times New Roman" panose="02020603050405020304" pitchFamily="18" charset="0"/>
              </a:rPr>
              <a:t>o</a:t>
            </a:r>
            <a:r>
              <a:rPr lang="en-US" sz="4000" b="1" dirty="0">
                <a:latin typeface="Times New Roman" panose="02020603050405020304" pitchFamily="18" charset="0"/>
                <a:cs typeface="Times New Roman" panose="02020603050405020304" pitchFamily="18" charset="0"/>
              </a:rPr>
              <a:t>f Freedom Of Religion Or Belief </a:t>
            </a:r>
            <a:r>
              <a:rPr lang="id-ID" sz="4000" b="1" dirty="0">
                <a:latin typeface="Times New Roman" panose="02020603050405020304" pitchFamily="18" charset="0"/>
                <a:cs typeface="Times New Roman" panose="02020603050405020304" pitchFamily="18" charset="0"/>
              </a:rPr>
              <a:t>o</a:t>
            </a:r>
            <a:r>
              <a:rPr lang="en-US" sz="4000" b="1" dirty="0">
                <a:latin typeface="Times New Roman" panose="02020603050405020304" pitchFamily="18" charset="0"/>
                <a:cs typeface="Times New Roman" panose="02020603050405020304" pitchFamily="18" charset="0"/>
              </a:rPr>
              <a:t>f The Rohingya</a:t>
            </a:r>
            <a:endParaRPr lang="id-ID"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5C450DA-3839-489E-807C-553CB5BBA188}"/>
              </a:ext>
            </a:extLst>
          </p:cNvPr>
          <p:cNvSpPr>
            <a:spLocks noGrp="1"/>
          </p:cNvSpPr>
          <p:nvPr>
            <p:ph idx="1"/>
          </p:nvPr>
        </p:nvSpPr>
        <p:spPr/>
        <p:txBody>
          <a:bodyPr>
            <a:normAutofit fontScale="92500" lnSpcReduction="20000"/>
          </a:bodyPr>
          <a:lstStyle/>
          <a:p>
            <a:r>
              <a:rPr lang="id-ID" dirty="0">
                <a:latin typeface="Times New Roman" panose="02020603050405020304" pitchFamily="18" charset="0"/>
                <a:cs typeface="Times New Roman" panose="02020603050405020304" pitchFamily="18" charset="0"/>
              </a:rPr>
              <a:t>Rohingya are Muslims: Facts vs. Denial </a:t>
            </a:r>
          </a:p>
          <a:p>
            <a:r>
              <a:rPr lang="id-ID" dirty="0">
                <a:latin typeface="Times New Roman" panose="02020603050405020304" pitchFamily="18" charset="0"/>
                <a:cs typeface="Times New Roman" panose="02020603050405020304" pitchFamily="18" charset="0"/>
              </a:rPr>
              <a:t>Rohingya are Muslim is a fact</a:t>
            </a:r>
          </a:p>
          <a:p>
            <a:r>
              <a:rPr lang="id-ID" dirty="0">
                <a:latin typeface="Times New Roman" panose="02020603050405020304" pitchFamily="18" charset="0"/>
                <a:cs typeface="Times New Roman" panose="02020603050405020304" pitchFamily="18" charset="0"/>
              </a:rPr>
              <a:t>Myanmar’s denial </a:t>
            </a:r>
          </a:p>
          <a:p>
            <a:r>
              <a:rPr lang="id-ID" dirty="0">
                <a:latin typeface="Times New Roman" panose="02020603050405020304" pitchFamily="18" charset="0"/>
                <a:cs typeface="Times New Roman" panose="02020603050405020304" pitchFamily="18" charset="0"/>
              </a:rPr>
              <a:t>The ICJ: “a protected group” (procedural stage)</a:t>
            </a:r>
          </a:p>
          <a:p>
            <a:pPr marL="0" indent="0">
              <a:buNone/>
            </a:pPr>
            <a:r>
              <a:rPr lang="id-ID" dirty="0">
                <a:latin typeface="Times New Roman" panose="02020603050405020304" pitchFamily="18" charset="0"/>
                <a:cs typeface="Times New Roman" panose="02020603050405020304" pitchFamily="18" charset="0"/>
              </a:rPr>
              <a:t>                  “ a religious </a:t>
            </a:r>
            <a:r>
              <a:rPr lang="en-US" dirty="0">
                <a:latin typeface="Times New Roman" panose="02020603050405020304" pitchFamily="18" charset="0"/>
                <a:cs typeface="Times New Roman" panose="02020603050405020304" pitchFamily="18" charset="0"/>
              </a:rPr>
              <a:t>/ ethno-religious group </a:t>
            </a:r>
            <a:r>
              <a:rPr lang="id-ID" dirty="0">
                <a:latin typeface="Times New Roman" panose="02020603050405020304" pitchFamily="18" charset="0"/>
                <a:cs typeface="Times New Roman" panose="02020603050405020304" pitchFamily="18" charset="0"/>
              </a:rPr>
              <a:t>(Genocide Convention) </a:t>
            </a:r>
          </a:p>
          <a:p>
            <a:r>
              <a:rPr lang="id-ID" dirty="0">
                <a:latin typeface="Times New Roman" panose="02020603050405020304" pitchFamily="18" charset="0"/>
                <a:cs typeface="Times New Roman" panose="02020603050405020304" pitchFamily="18" charset="0"/>
              </a:rPr>
              <a:t>Ideal: </a:t>
            </a:r>
            <a:r>
              <a:rPr lang="en-US" dirty="0">
                <a:latin typeface="Times New Roman" panose="02020603050405020304" pitchFamily="18" charset="0"/>
                <a:cs typeface="Times New Roman" panose="02020603050405020304" pitchFamily="18" charset="0"/>
              </a:rPr>
              <a:t>Rohingya as a religious/ ethno-religious group </a:t>
            </a:r>
            <a:r>
              <a:rPr lang="id-ID" dirty="0">
                <a:latin typeface="Times New Roman" panose="02020603050405020304" pitchFamily="18" charset="0"/>
                <a:cs typeface="Times New Roman" panose="02020603050405020304" pitchFamily="18" charset="0"/>
              </a:rPr>
              <a:t>(Genocide Convention)  </a:t>
            </a:r>
          </a:p>
          <a:p>
            <a:r>
              <a:rPr lang="id-ID" dirty="0">
                <a:latin typeface="Times New Roman" panose="02020603050405020304" pitchFamily="18" charset="0"/>
                <a:cs typeface="Times New Roman" panose="02020603050405020304" pitchFamily="18" charset="0"/>
              </a:rPr>
              <a:t>Religion- based violation in their temporary shelter</a:t>
            </a:r>
          </a:p>
          <a:p>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612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57F2B-FCE4-4E46-AD4F-B2A96E4B6706}"/>
              </a:ext>
            </a:extLst>
          </p:cNvPr>
          <p:cNvSpPr>
            <a:spLocks noGrp="1"/>
          </p:cNvSpPr>
          <p:nvPr>
            <p:ph type="title"/>
          </p:nvPr>
        </p:nvSpPr>
        <p:spPr/>
        <p:txBody>
          <a:bodyPr>
            <a:normAutofit/>
          </a:bodyPr>
          <a:lstStyle/>
          <a:p>
            <a:r>
              <a:rPr lang="id-ID" sz="3600" b="1" dirty="0">
                <a:solidFill>
                  <a:srgbClr val="0E101A"/>
                </a:solidFill>
                <a:latin typeface="Times New Roman" panose="02020603050405020304" pitchFamily="18" charset="0"/>
                <a:ea typeface="Times New Roman" panose="02020603050405020304" pitchFamily="18" charset="0"/>
                <a:cs typeface="Arial" panose="020B0604020202020204" pitchFamily="34" charset="0"/>
              </a:rPr>
              <a:t>Why does </a:t>
            </a:r>
            <a:r>
              <a:rPr lang="id-ID" sz="3600" b="1"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Integration a better option? </a:t>
            </a:r>
            <a:endParaRPr lang="id-ID" sz="3600" dirty="0"/>
          </a:p>
        </p:txBody>
      </p:sp>
      <p:sp>
        <p:nvSpPr>
          <p:cNvPr id="3" name="Content Placeholder 2">
            <a:extLst>
              <a:ext uri="{FF2B5EF4-FFF2-40B4-BE49-F238E27FC236}">
                <a16:creationId xmlns:a16="http://schemas.microsoft.com/office/drawing/2014/main" id="{7A1FEFFB-180C-418F-A9E0-B9FE4152418E}"/>
              </a:ext>
            </a:extLst>
          </p:cNvPr>
          <p:cNvSpPr>
            <a:spLocks noGrp="1"/>
          </p:cNvSpPr>
          <p:nvPr>
            <p:ph idx="1"/>
          </p:nvPr>
        </p:nvSpPr>
        <p:spPr/>
        <p:txBody>
          <a:bodyPr>
            <a:normAutofit/>
          </a:bodyPr>
          <a:lstStyle/>
          <a:p>
            <a:r>
              <a:rPr lang="id-ID" dirty="0">
                <a:solidFill>
                  <a:srgbClr val="0E101A"/>
                </a:solidFill>
                <a:effectLst/>
                <a:latin typeface="Times New Roman" panose="02020603050405020304" pitchFamily="18" charset="0"/>
                <a:ea typeface="Times New Roman" panose="02020603050405020304" pitchFamily="18" charset="0"/>
              </a:rPr>
              <a:t>Repatriation to Myanmar? </a:t>
            </a:r>
          </a:p>
          <a:p>
            <a:r>
              <a:rPr lang="id-ID" dirty="0">
                <a:solidFill>
                  <a:srgbClr val="0E101A"/>
                </a:solidFill>
                <a:latin typeface="Times New Roman" panose="02020603050405020304" pitchFamily="18" charset="0"/>
                <a:ea typeface="Times New Roman" panose="02020603050405020304" pitchFamily="18" charset="0"/>
              </a:rPr>
              <a:t>Resettlement to third countries?</a:t>
            </a:r>
          </a:p>
          <a:p>
            <a:r>
              <a:rPr lang="id-ID" dirty="0">
                <a:solidFill>
                  <a:srgbClr val="0E101A"/>
                </a:solidFill>
                <a:latin typeface="Times New Roman" panose="02020603050405020304" pitchFamily="18" charset="0"/>
                <a:ea typeface="Times New Roman" panose="02020603050405020304" pitchFamily="18" charset="0"/>
              </a:rPr>
              <a:t>Reintegration to the current temporary shelter? (Indonesia, Malaysia, Bangladesh)? </a:t>
            </a:r>
            <a:endParaRPr lang="id-ID" dirty="0">
              <a:solidFill>
                <a:srgbClr val="0E101A"/>
              </a:solidFill>
              <a:effectLst/>
              <a:latin typeface="Times New Roman" panose="02020603050405020304" pitchFamily="18" charset="0"/>
              <a:ea typeface="Times New Roman" panose="02020603050405020304" pitchFamily="18" charset="0"/>
            </a:endParaRPr>
          </a:p>
          <a:p>
            <a:r>
              <a:rPr lang="en-US" b="0" i="0" dirty="0">
                <a:effectLst/>
                <a:latin typeface="Avenir"/>
              </a:rPr>
              <a:t>The ultimate aim is still for Rohingyas to return to their home in Myanmar. But the immediate aim should be to ensure the safety and well-being of Rohingyas.</a:t>
            </a:r>
            <a:endParaRPr lang="id-ID" b="0" i="0" dirty="0">
              <a:effectLst/>
              <a:latin typeface="Avenir"/>
            </a:endParaRPr>
          </a:p>
        </p:txBody>
      </p:sp>
    </p:spTree>
    <p:extLst>
      <p:ext uri="{BB962C8B-B14F-4D97-AF65-F5344CB8AC3E}">
        <p14:creationId xmlns:p14="http://schemas.microsoft.com/office/powerpoint/2010/main" val="52512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38F1-C881-4A67-B45C-914781F2AC61}"/>
              </a:ext>
            </a:extLst>
          </p:cNvPr>
          <p:cNvSpPr>
            <a:spLocks noGrp="1"/>
          </p:cNvSpPr>
          <p:nvPr>
            <p:ph type="title"/>
          </p:nvPr>
        </p:nvSpPr>
        <p:spPr/>
        <p:txBody>
          <a:bodyPr>
            <a:normAutofit/>
          </a:bodyPr>
          <a:lstStyle/>
          <a:p>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Integration </a:t>
            </a:r>
            <a:r>
              <a:rPr lang="en-US" sz="3600" b="1" dirty="0">
                <a:effectLst/>
                <a:latin typeface="Times New Roman" panose="02020603050405020304" pitchFamily="18" charset="0"/>
                <a:ea typeface="Times New Roman" panose="02020603050405020304" pitchFamily="18" charset="0"/>
                <a:cs typeface="Arial" panose="020B0604020202020204" pitchFamily="34" charset="0"/>
              </a:rPr>
              <a:t>of</a:t>
            </a:r>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 Asylum Seekers: A Guarantee </a:t>
            </a:r>
            <a:r>
              <a:rPr lang="en-US" sz="3600" b="1" dirty="0">
                <a:effectLst/>
                <a:latin typeface="Times New Roman" panose="02020603050405020304" pitchFamily="18" charset="0"/>
                <a:ea typeface="Times New Roman" panose="02020603050405020304" pitchFamily="18" charset="0"/>
                <a:cs typeface="Arial" panose="020B0604020202020204" pitchFamily="34" charset="0"/>
              </a:rPr>
              <a:t>F</a:t>
            </a:r>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eedom of Religion </a:t>
            </a:r>
            <a:r>
              <a:rPr lang="en-US" sz="3600" b="1" dirty="0">
                <a:effectLst/>
                <a:latin typeface="Times New Roman" panose="02020603050405020304" pitchFamily="18" charset="0"/>
                <a:ea typeface="Times New Roman" panose="02020603050405020304" pitchFamily="18" charset="0"/>
                <a:cs typeface="Arial" panose="020B0604020202020204" pitchFamily="34" charset="0"/>
              </a:rPr>
              <a:t>for Rohingya Refugee</a:t>
            </a:r>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s</a:t>
            </a:r>
            <a:r>
              <a:rPr lang="id-ID" sz="3600" b="1" dirty="0">
                <a:effectLst/>
                <a:latin typeface="Avenir"/>
                <a:ea typeface="Times New Roman" panose="02020603050405020304" pitchFamily="18" charset="0"/>
                <a:cs typeface="Arial" panose="020B0604020202020204" pitchFamily="34" charset="0"/>
              </a:rPr>
              <a:t> in Indonesia? (1)</a:t>
            </a:r>
            <a:endParaRPr lang="id-ID" sz="3600" b="1" dirty="0"/>
          </a:p>
        </p:txBody>
      </p:sp>
      <p:sp>
        <p:nvSpPr>
          <p:cNvPr id="3" name="Content Placeholder 2">
            <a:extLst>
              <a:ext uri="{FF2B5EF4-FFF2-40B4-BE49-F238E27FC236}">
                <a16:creationId xmlns:a16="http://schemas.microsoft.com/office/drawing/2014/main" id="{C163DCEF-B822-4ACE-BD71-92161398EB7B}"/>
              </a:ext>
            </a:extLst>
          </p:cNvPr>
          <p:cNvSpPr>
            <a:spLocks noGrp="1"/>
          </p:cNvSpPr>
          <p:nvPr>
            <p:ph idx="1"/>
          </p:nvPr>
        </p:nvSpPr>
        <p:spPr/>
        <p:txBody>
          <a:bodyPr>
            <a:normAutofit fontScale="92500" lnSpcReduction="20000"/>
          </a:bodyPr>
          <a:lstStyle/>
          <a:p>
            <a:r>
              <a:rPr lang="id-ID" dirty="0">
                <a:latin typeface="Times New Roman" panose="02020603050405020304" pitchFamily="18" charset="0"/>
                <a:cs typeface="Times New Roman" panose="02020603050405020304" pitchFamily="18" charset="0"/>
              </a:rPr>
              <a:t>Current Rohingya situation in Indonesia </a:t>
            </a:r>
          </a:p>
          <a:p>
            <a:r>
              <a:rPr lang="id-ID" dirty="0">
                <a:latin typeface="Times New Roman" panose="02020603050405020304" pitchFamily="18" charset="0"/>
                <a:cs typeface="Times New Roman" panose="02020603050405020304" pitchFamily="18" charset="0"/>
              </a:rPr>
              <a:t>How Indonesia protect Rohingya? </a:t>
            </a:r>
          </a:p>
          <a:p>
            <a:pPr lvl="1"/>
            <a:r>
              <a:rPr lang="id-ID" dirty="0">
                <a:latin typeface="Times New Roman" panose="02020603050405020304" pitchFamily="18" charset="0"/>
                <a:cs typeface="Times New Roman" panose="02020603050405020304" pitchFamily="18" charset="0"/>
              </a:rPr>
              <a:t>Indonesian community supports</a:t>
            </a:r>
          </a:p>
          <a:p>
            <a:pPr lvl="1"/>
            <a:r>
              <a:rPr lang="id-ID" dirty="0">
                <a:latin typeface="Times New Roman" panose="02020603050405020304" pitchFamily="18" charset="0"/>
                <a:cs typeface="Times New Roman" panose="02020603050405020304" pitchFamily="18" charset="0"/>
              </a:rPr>
              <a:t>Giving temporary shelter (IOM)</a:t>
            </a:r>
          </a:p>
          <a:p>
            <a:pPr lvl="1"/>
            <a:r>
              <a:rPr lang="id-ID" dirty="0">
                <a:latin typeface="Times New Roman" panose="02020603050405020304" pitchFamily="18" charset="0"/>
                <a:cs typeface="Times New Roman" panose="02020603050405020304" pitchFamily="18" charset="0"/>
              </a:rPr>
              <a:t>Apply Indonesian Immigration Law: Illegal Person </a:t>
            </a:r>
          </a:p>
          <a:p>
            <a:pPr lvl="1"/>
            <a:r>
              <a:rPr lang="id-ID" dirty="0">
                <a:latin typeface="Times New Roman" panose="02020603050405020304" pitchFamily="18" charset="0"/>
                <a:cs typeface="Times New Roman" panose="02020603050405020304" pitchFamily="18" charset="0"/>
              </a:rPr>
              <a:t>Allowing to work and integrate with local </a:t>
            </a:r>
          </a:p>
          <a:p>
            <a:pPr lvl="1"/>
            <a:r>
              <a:rPr lang="id-ID" dirty="0">
                <a:latin typeface="Times New Roman" panose="02020603050405020304" pitchFamily="18" charset="0"/>
                <a:cs typeface="Times New Roman" panose="02020603050405020304" pitchFamily="18" charset="0"/>
              </a:rPr>
              <a:t>Lack of financial support especially at the local government </a:t>
            </a:r>
          </a:p>
          <a:p>
            <a:pPr lvl="1"/>
            <a:r>
              <a:rPr lang="id-ID" dirty="0">
                <a:latin typeface="Times New Roman" panose="02020603050405020304" pitchFamily="18" charset="0"/>
                <a:cs typeface="Times New Roman" panose="02020603050405020304" pitchFamily="18" charset="0"/>
              </a:rPr>
              <a:t>Repatriation Policy  vs. Fundamental Rights of FORB of the Rohingya</a:t>
            </a:r>
          </a:p>
        </p:txBody>
      </p:sp>
    </p:spTree>
    <p:extLst>
      <p:ext uri="{BB962C8B-B14F-4D97-AF65-F5344CB8AC3E}">
        <p14:creationId xmlns:p14="http://schemas.microsoft.com/office/powerpoint/2010/main" val="2676183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38F1-C881-4A67-B45C-914781F2AC61}"/>
              </a:ext>
            </a:extLst>
          </p:cNvPr>
          <p:cNvSpPr>
            <a:spLocks noGrp="1"/>
          </p:cNvSpPr>
          <p:nvPr>
            <p:ph type="title"/>
          </p:nvPr>
        </p:nvSpPr>
        <p:spPr/>
        <p:txBody>
          <a:bodyPr>
            <a:normAutofit/>
          </a:bodyPr>
          <a:lstStyle/>
          <a:p>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Integration </a:t>
            </a:r>
            <a:r>
              <a:rPr lang="en-US" sz="3600" b="1" dirty="0">
                <a:effectLst/>
                <a:latin typeface="Times New Roman" panose="02020603050405020304" pitchFamily="18" charset="0"/>
                <a:ea typeface="Times New Roman" panose="02020603050405020304" pitchFamily="18" charset="0"/>
                <a:cs typeface="Arial" panose="020B0604020202020204" pitchFamily="34" charset="0"/>
              </a:rPr>
              <a:t>of</a:t>
            </a:r>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 Asylum Seekers: A Guarantee </a:t>
            </a:r>
            <a:r>
              <a:rPr lang="en-US" sz="3600" b="1" dirty="0">
                <a:effectLst/>
                <a:latin typeface="Times New Roman" panose="02020603050405020304" pitchFamily="18" charset="0"/>
                <a:ea typeface="Times New Roman" panose="02020603050405020304" pitchFamily="18" charset="0"/>
                <a:cs typeface="Arial" panose="020B0604020202020204" pitchFamily="34" charset="0"/>
              </a:rPr>
              <a:t>F</a:t>
            </a:r>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eedom of Religion </a:t>
            </a:r>
            <a:r>
              <a:rPr lang="en-US" sz="3600" b="1" dirty="0">
                <a:effectLst/>
                <a:latin typeface="Times New Roman" panose="02020603050405020304" pitchFamily="18" charset="0"/>
                <a:ea typeface="Times New Roman" panose="02020603050405020304" pitchFamily="18" charset="0"/>
                <a:cs typeface="Arial" panose="020B0604020202020204" pitchFamily="34" charset="0"/>
              </a:rPr>
              <a:t>for Rohingya Refugee</a:t>
            </a:r>
            <a:r>
              <a:rPr lang="id-ID" sz="3600" b="1" dirty="0">
                <a:effectLst/>
                <a:latin typeface="Times New Roman" panose="02020603050405020304" pitchFamily="18" charset="0"/>
                <a:ea typeface="Times New Roman" panose="02020603050405020304" pitchFamily="18" charset="0"/>
                <a:cs typeface="Arial" panose="020B0604020202020204" pitchFamily="34" charset="0"/>
              </a:rPr>
              <a:t>s</a:t>
            </a:r>
            <a:r>
              <a:rPr lang="id-ID" sz="3600" b="1" dirty="0">
                <a:effectLst/>
                <a:latin typeface="Avenir"/>
                <a:ea typeface="Times New Roman" panose="02020603050405020304" pitchFamily="18" charset="0"/>
                <a:cs typeface="Arial" panose="020B0604020202020204" pitchFamily="34" charset="0"/>
              </a:rPr>
              <a:t> in Indonesia? (2)</a:t>
            </a:r>
            <a:endParaRPr lang="id-ID" sz="3600" b="1" dirty="0"/>
          </a:p>
        </p:txBody>
      </p:sp>
      <p:sp>
        <p:nvSpPr>
          <p:cNvPr id="3" name="Content Placeholder 2">
            <a:extLst>
              <a:ext uri="{FF2B5EF4-FFF2-40B4-BE49-F238E27FC236}">
                <a16:creationId xmlns:a16="http://schemas.microsoft.com/office/drawing/2014/main" id="{C163DCEF-B822-4ACE-BD71-92161398EB7B}"/>
              </a:ext>
            </a:extLst>
          </p:cNvPr>
          <p:cNvSpPr>
            <a:spLocks noGrp="1"/>
          </p:cNvSpPr>
          <p:nvPr>
            <p:ph idx="1"/>
          </p:nvPr>
        </p:nvSpPr>
        <p:spPr/>
        <p:txBody>
          <a:bodyPr>
            <a:normAutofit fontScale="77500" lnSpcReduction="20000"/>
          </a:bodyPr>
          <a:lstStyle/>
          <a:p>
            <a:r>
              <a:rPr lang="id-ID" dirty="0">
                <a:latin typeface="Times New Roman" panose="02020603050405020304" pitchFamily="18" charset="0"/>
                <a:cs typeface="Times New Roman" panose="02020603050405020304" pitchFamily="18" charset="0"/>
              </a:rPr>
              <a:t>Why Indonesia must protect FROB of Rohingya? </a:t>
            </a:r>
          </a:p>
          <a:p>
            <a:pPr lvl="1"/>
            <a:r>
              <a:rPr lang="id-ID" dirty="0">
                <a:latin typeface="Times New Roman" panose="02020603050405020304" pitchFamily="18" charset="0"/>
                <a:cs typeface="Times New Roman" panose="02020603050405020304" pitchFamily="18" charset="0"/>
              </a:rPr>
              <a:t>International Obligation?</a:t>
            </a:r>
          </a:p>
          <a:p>
            <a:pPr lvl="1"/>
            <a:r>
              <a:rPr lang="id-ID" dirty="0">
                <a:latin typeface="Times New Roman" panose="02020603050405020304" pitchFamily="18" charset="0"/>
                <a:cs typeface="Times New Roman" panose="02020603050405020304" pitchFamily="18" charset="0"/>
              </a:rPr>
              <a:t>Indonesia as a non-immigrant state?  </a:t>
            </a:r>
          </a:p>
          <a:p>
            <a:pPr lvl="1"/>
            <a:r>
              <a:rPr lang="id-ID" dirty="0">
                <a:latin typeface="Times New Roman" panose="02020603050405020304" pitchFamily="18" charset="0"/>
                <a:cs typeface="Times New Roman" panose="02020603050405020304" pitchFamily="18" charset="0"/>
              </a:rPr>
              <a:t>A mandate of Indonesian constitution? </a:t>
            </a:r>
          </a:p>
          <a:p>
            <a:r>
              <a:rPr lang="id-ID" dirty="0">
                <a:latin typeface="Times New Roman" panose="02020603050405020304" pitchFamily="18" charset="0"/>
                <a:cs typeface="Times New Roman" panose="02020603050405020304" pitchFamily="18" charset="0"/>
              </a:rPr>
              <a:t>Indonesian Constitution: </a:t>
            </a:r>
            <a:r>
              <a:rPr lang="id-ID" sz="28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the constitution of Indonesia grants the Rohingya refugees the right to integrate with locals </a:t>
            </a:r>
            <a:r>
              <a:rPr lang="en-US" sz="28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in order to allow </a:t>
            </a:r>
            <a:r>
              <a:rPr lang="id-ID" sz="28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8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m to exercise</a:t>
            </a:r>
            <a:r>
              <a:rPr lang="id-ID" sz="28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freedom of religion</a:t>
            </a:r>
          </a:p>
          <a:p>
            <a:r>
              <a:rPr lang="en-US" sz="2800" dirty="0">
                <a:latin typeface="Times New Roman" panose="02020603050405020304" pitchFamily="18" charset="0"/>
                <a:cs typeface="Times New Roman" panose="02020603050405020304" pitchFamily="18" charset="0"/>
              </a:rPr>
              <a:t>Presidential Regulation No. 125/2016 on The Handling of Refugee from Overseas/ Presidential Regulation on Refugee)</a:t>
            </a:r>
            <a:endParaRPr lang="id-ID" dirty="0">
              <a:latin typeface="Times New Roman" panose="02020603050405020304" pitchFamily="18" charset="0"/>
              <a:cs typeface="Times New Roman" panose="02020603050405020304" pitchFamily="18" charset="0"/>
            </a:endParaRPr>
          </a:p>
          <a:p>
            <a:r>
              <a:rPr lang="id-ID" dirty="0">
                <a:latin typeface="Times New Roman" panose="02020603050405020304" pitchFamily="18" charset="0"/>
                <a:cs typeface="Times New Roman" panose="02020603050405020304" pitchFamily="18" charset="0"/>
              </a:rPr>
              <a:t>provisions on emergency entry</a:t>
            </a:r>
          </a:p>
        </p:txBody>
      </p:sp>
    </p:spTree>
    <p:extLst>
      <p:ext uri="{BB962C8B-B14F-4D97-AF65-F5344CB8AC3E}">
        <p14:creationId xmlns:p14="http://schemas.microsoft.com/office/powerpoint/2010/main" val="92500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C50B-FC4C-4307-99F5-0C309306B4CA}"/>
              </a:ext>
            </a:extLst>
          </p:cNvPr>
          <p:cNvSpPr>
            <a:spLocks noGrp="1"/>
          </p:cNvSpPr>
          <p:nvPr>
            <p:ph type="title"/>
          </p:nvPr>
        </p:nvSpPr>
        <p:spPr/>
        <p:txBody>
          <a:bodyPr>
            <a:normAutofit/>
          </a:bodyPr>
          <a:lstStyle/>
          <a:p>
            <a:r>
              <a:rPr lang="id-ID" sz="3600" b="1" dirty="0">
                <a:latin typeface="Times New Roman" panose="02020603050405020304" pitchFamily="18" charset="0"/>
                <a:cs typeface="Times New Roman" panose="02020603050405020304" pitchFamily="18" charset="0"/>
              </a:rPr>
              <a:t>Summary</a:t>
            </a:r>
          </a:p>
        </p:txBody>
      </p:sp>
      <p:sp>
        <p:nvSpPr>
          <p:cNvPr id="3" name="Content Placeholder 2">
            <a:extLst>
              <a:ext uri="{FF2B5EF4-FFF2-40B4-BE49-F238E27FC236}">
                <a16:creationId xmlns:a16="http://schemas.microsoft.com/office/drawing/2014/main" id="{5464BD71-236A-46F9-89A1-8484757084F4}"/>
              </a:ext>
            </a:extLst>
          </p:cNvPr>
          <p:cNvSpPr>
            <a:spLocks noGrp="1"/>
          </p:cNvSpPr>
          <p:nvPr>
            <p:ph idx="1"/>
          </p:nvPr>
        </p:nvSpPr>
        <p:spPr/>
        <p:txBody>
          <a:bodyPr>
            <a:normAutofit fontScale="92500"/>
          </a:bodyPr>
          <a:lstStyle/>
          <a:p>
            <a:r>
              <a:rPr lang="id-ID" sz="2800" dirty="0">
                <a:solidFill>
                  <a:srgbClr val="0E101A"/>
                </a:solidFill>
                <a:effectLst/>
                <a:latin typeface="Times New Roman" panose="02020603050405020304" pitchFamily="18" charset="0"/>
                <a:ea typeface="Times New Roman" panose="02020603050405020304" pitchFamily="18" charset="0"/>
              </a:rPr>
              <a:t>Integration is the most feasible and sustainable solution to guarantee the Rohingya refugees' freedom of religion as a fundamental human rights. </a:t>
            </a:r>
          </a:p>
          <a:p>
            <a:r>
              <a:rPr lang="en-US"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Integration Policy for Rohingya Asylum Seekers </a:t>
            </a:r>
            <a:br>
              <a:rPr lang="id-ID"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br>
            <a:r>
              <a:rPr lang="en-US"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to Guaranteed the Rohingya</a:t>
            </a:r>
            <a:r>
              <a:rPr lang="id-ID"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Freedom of Religion </a:t>
            </a:r>
            <a:br>
              <a:rPr lang="id-ID"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br>
            <a:r>
              <a:rPr lang="en-US"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in Indonesia as a Non-Immigrant States</a:t>
            </a:r>
            <a:r>
              <a:rPr lang="id-ID" dirty="0">
                <a:solidFill>
                  <a:srgbClr val="0E101A"/>
                </a:solidFill>
                <a:latin typeface="Times New Roman" panose="02020603050405020304" pitchFamily="18" charset="0"/>
                <a:ea typeface="Times New Roman" panose="02020603050405020304" pitchFamily="18" charset="0"/>
                <a:cs typeface="Arial" panose="020B0604020202020204" pitchFamily="34" charset="0"/>
              </a:rPr>
              <a:t> has been guaranteed in Indonesian Constitution, and therefore Indonesia have to consider their repatriation policy. </a:t>
            </a:r>
          </a:p>
          <a:p>
            <a:r>
              <a:rPr lang="id-ID" sz="2800" dirty="0">
                <a:solidFill>
                  <a:srgbClr val="0E101A"/>
                </a:solidFill>
                <a:effectLst/>
                <a:latin typeface="Times New Roman" panose="02020603050405020304" pitchFamily="18" charset="0"/>
                <a:ea typeface="Times New Roman" panose="02020603050405020304" pitchFamily="18" charset="0"/>
                <a:cs typeface="Arial" panose="020B0604020202020204" pitchFamily="34" charset="0"/>
              </a:rPr>
              <a:t>Law and regulation concerning this issue must be reviewed </a:t>
            </a:r>
            <a:endParaRPr lang="id-ID" sz="2800" dirty="0">
              <a:solidFill>
                <a:srgbClr val="0E101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0683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546</TotalTime>
  <Words>2465</Words>
  <Application>Microsoft Office PowerPoint</Application>
  <PresentationFormat>Widescreen</PresentationFormat>
  <Paragraphs>152</Paragraphs>
  <Slides>6</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Arial</vt:lpstr>
      <vt:lpstr>Avenir</vt:lpstr>
      <vt:lpstr>Calibri</vt:lpstr>
      <vt:lpstr>Corbel</vt:lpstr>
      <vt:lpstr>Lato</vt:lpstr>
      <vt:lpstr>Roboto</vt:lpstr>
      <vt:lpstr>Times</vt:lpstr>
      <vt:lpstr>Times New Roman</vt:lpstr>
      <vt:lpstr>Parallax</vt:lpstr>
      <vt:lpstr>Integration Policy for Rohingya Asylum Seekers  to Guaranteed the Rohingya  Freedom of Religion and Belief in Indonesia as a Non-Immigrant States</vt:lpstr>
      <vt:lpstr>Serious Violations of Freedom Of Religion Or Belief of The Rohingya</vt:lpstr>
      <vt:lpstr>Why does Integration a better option? </vt:lpstr>
      <vt:lpstr>Integration of Asylum Seekers: A Guarantee Feedom of Religion for Rohingya Refugees in Indonesia? (1)</vt:lpstr>
      <vt:lpstr>Integration of Asylum Seekers: A Guarantee Feedom of Religion for Rohingya Refugees in Indonesia? (2)</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 of Asylum Seekers in Indonesia:  The Role of the Constitutional Court and Necessary Measures to Guarantee Feedom of Religion for Rohingya Refugees</dc:title>
  <dc:creator>upi rachminawati</dc:creator>
  <cp:lastModifiedBy>upi rachminawati</cp:lastModifiedBy>
  <cp:revision>18</cp:revision>
  <dcterms:created xsi:type="dcterms:W3CDTF">2021-12-06T01:08:17Z</dcterms:created>
  <dcterms:modified xsi:type="dcterms:W3CDTF">2021-12-06T10:51:14Z</dcterms:modified>
</cp:coreProperties>
</file>