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webextensions/webextension2.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16" r:id="rId1"/>
  </p:sldMasterIdLst>
  <p:sldIdLst>
    <p:sldId id="256" r:id="rId2"/>
    <p:sldId id="257" r:id="rId3"/>
    <p:sldId id="258" r:id="rId4"/>
    <p:sldId id="267" r:id="rId5"/>
    <p:sldId id="268" r:id="rId6"/>
    <p:sldId id="269" r:id="rId7"/>
    <p:sldId id="270" r:id="rId8"/>
    <p:sldId id="273" r:id="rId9"/>
    <p:sldId id="271" r:id="rId10"/>
    <p:sldId id="259" r:id="rId11"/>
    <p:sldId id="260" r:id="rId12"/>
    <p:sldId id="262" r:id="rId13"/>
    <p:sldId id="264" r:id="rId14"/>
    <p:sldId id="265" r:id="rId15"/>
    <p:sldId id="272" r:id="rId16"/>
    <p:sldId id="266" r:id="rId17"/>
    <p:sldId id="27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18"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ECEB3B-B9C4-4E69-9F8E-8084A4D01F6D}"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3BD8ECDB-9D4B-4FF4-877F-F776B7D1EAFF}">
      <dgm:prSet custT="1"/>
      <dgm:spPr/>
      <dgm:t>
        <a:bodyPr/>
        <a:lstStyle/>
        <a:p>
          <a:pPr algn="ctr"/>
          <a:r>
            <a:rPr lang="ar-EG" sz="3600" b="1" dirty="0">
              <a:latin typeface="Arabic Typesetting" panose="03020402040406030203" pitchFamily="66" charset="-78"/>
              <a:cs typeface="Arabic Typesetting" panose="03020402040406030203" pitchFamily="66" charset="-78"/>
            </a:rPr>
            <a:t>أهداف البحث</a:t>
          </a:r>
          <a:endParaRPr lang="en-US" sz="3600" b="1" dirty="0">
            <a:latin typeface="Arabic Typesetting" panose="03020402040406030203" pitchFamily="66" charset="-78"/>
            <a:cs typeface="Arabic Typesetting" panose="03020402040406030203" pitchFamily="66" charset="-78"/>
          </a:endParaRPr>
        </a:p>
      </dgm:t>
    </dgm:pt>
    <dgm:pt modelId="{E85558EF-2439-4B02-B9A3-C6C10A0A91B1}" type="parTrans" cxnId="{AF91031F-81DB-43BA-9743-7705E0FCC6D0}">
      <dgm:prSet/>
      <dgm:spPr/>
      <dgm:t>
        <a:bodyPr/>
        <a:lstStyle/>
        <a:p>
          <a:endParaRPr lang="en-US"/>
        </a:p>
      </dgm:t>
    </dgm:pt>
    <dgm:pt modelId="{E4A3D336-B8BA-4415-B985-FBA3516FE969}" type="sibTrans" cxnId="{AF91031F-81DB-43BA-9743-7705E0FCC6D0}">
      <dgm:prSet/>
      <dgm:spPr/>
      <dgm:t>
        <a:bodyPr/>
        <a:lstStyle/>
        <a:p>
          <a:endParaRPr lang="en-US"/>
        </a:p>
      </dgm:t>
    </dgm:pt>
    <dgm:pt modelId="{AFA97834-9DD6-4E2D-BEC8-85CECD2DB075}">
      <dgm:prSet custT="1"/>
      <dgm:spPr/>
      <dgm:t>
        <a:bodyPr/>
        <a:lstStyle/>
        <a:p>
          <a:pPr algn="just" rtl="1"/>
          <a:r>
            <a:rPr lang="ar-EG" sz="2000" dirty="0"/>
            <a:t>1</a:t>
          </a:r>
          <a:r>
            <a:rPr lang="ar-EG" sz="2000" b="1" dirty="0"/>
            <a:t>. </a:t>
          </a:r>
          <a:r>
            <a:rPr lang="ar-EG" sz="2800" b="1" dirty="0">
              <a:latin typeface="Arabic Typesetting" panose="03020402040406030203" pitchFamily="66" charset="-78"/>
              <a:cs typeface="Arabic Typesetting" panose="03020402040406030203" pitchFamily="66" charset="-78"/>
            </a:rPr>
            <a:t>اكتشاف التحديات من قبل متعلمي اللغة العربية في عملية تعليم وتعلم اللغة العربية  باستخدام التعليم الإلكتروني</a:t>
          </a:r>
          <a:r>
            <a:rPr lang="ar-EG" sz="2000" dirty="0"/>
            <a:t>.</a:t>
          </a:r>
          <a:endParaRPr lang="en-US" sz="2000" dirty="0"/>
        </a:p>
      </dgm:t>
    </dgm:pt>
    <dgm:pt modelId="{40A5E560-C456-4168-9F6E-99A50490D91D}" type="parTrans" cxnId="{0E9461C0-54A1-47A3-814C-27C1D6ACED7D}">
      <dgm:prSet/>
      <dgm:spPr/>
      <dgm:t>
        <a:bodyPr/>
        <a:lstStyle/>
        <a:p>
          <a:endParaRPr lang="en-US"/>
        </a:p>
      </dgm:t>
    </dgm:pt>
    <dgm:pt modelId="{2A48FF72-D8B2-4F75-B761-3AEE2D950681}" type="sibTrans" cxnId="{0E9461C0-54A1-47A3-814C-27C1D6ACED7D}">
      <dgm:prSet/>
      <dgm:spPr/>
      <dgm:t>
        <a:bodyPr/>
        <a:lstStyle/>
        <a:p>
          <a:endParaRPr lang="en-US"/>
        </a:p>
      </dgm:t>
    </dgm:pt>
    <dgm:pt modelId="{7321F14C-5CE4-48C5-AC17-9ECBA09521D0}">
      <dgm:prSet custT="1"/>
      <dgm:spPr/>
      <dgm:t>
        <a:bodyPr/>
        <a:lstStyle/>
        <a:p>
          <a:pPr algn="just" rtl="1"/>
          <a:r>
            <a:rPr lang="ar-EG" sz="2000" dirty="0"/>
            <a:t>2</a:t>
          </a:r>
          <a:r>
            <a:rPr lang="ar-EG" sz="2000" b="1" dirty="0"/>
            <a:t>. </a:t>
          </a:r>
          <a:r>
            <a:rPr lang="ar-EG" sz="2800" b="1" dirty="0">
              <a:latin typeface="Arabic Typesetting" panose="03020402040406030203" pitchFamily="66" charset="-78"/>
              <a:cs typeface="Arabic Typesetting" panose="03020402040406030203" pitchFamily="66" charset="-78"/>
            </a:rPr>
            <a:t>التعرف على فعالية تعليم وتعلم اللغة العربية عبر التعليم الإلكتروني لدى طلبة مركز الدراسات الأساسية.</a:t>
          </a:r>
          <a:endParaRPr lang="en-US" sz="2800" b="1" dirty="0">
            <a:latin typeface="Arabic Typesetting" panose="03020402040406030203" pitchFamily="66" charset="-78"/>
            <a:cs typeface="Arabic Typesetting" panose="03020402040406030203" pitchFamily="66" charset="-78"/>
          </a:endParaRPr>
        </a:p>
      </dgm:t>
    </dgm:pt>
    <dgm:pt modelId="{F8A16DDF-44A7-4A00-9586-5F865AD3642F}" type="parTrans" cxnId="{3B91EA3D-D366-4F92-A8D5-62655FB73B66}">
      <dgm:prSet/>
      <dgm:spPr/>
      <dgm:t>
        <a:bodyPr/>
        <a:lstStyle/>
        <a:p>
          <a:endParaRPr lang="en-US"/>
        </a:p>
      </dgm:t>
    </dgm:pt>
    <dgm:pt modelId="{C0A742B8-59DE-4378-B60F-9FD736700644}" type="sibTrans" cxnId="{3B91EA3D-D366-4F92-A8D5-62655FB73B66}">
      <dgm:prSet/>
      <dgm:spPr/>
      <dgm:t>
        <a:bodyPr/>
        <a:lstStyle/>
        <a:p>
          <a:endParaRPr lang="en-US"/>
        </a:p>
      </dgm:t>
    </dgm:pt>
    <dgm:pt modelId="{469C7A3B-DA54-4894-9DF5-3B2C7DCFDBE4}">
      <dgm:prSet custT="1"/>
      <dgm:spPr/>
      <dgm:t>
        <a:bodyPr/>
        <a:lstStyle/>
        <a:p>
          <a:pPr algn="just" rtl="1"/>
          <a:r>
            <a:rPr lang="ar-EG" sz="2800" dirty="0">
              <a:latin typeface="Arabic Typesetting" panose="03020402040406030203" pitchFamily="66" charset="-78"/>
              <a:cs typeface="Arabic Typesetting" panose="03020402040406030203" pitchFamily="66" charset="-78"/>
            </a:rPr>
            <a:t>3</a:t>
          </a:r>
          <a:r>
            <a:rPr lang="ar-EG" sz="2800" b="1" dirty="0">
              <a:latin typeface="Arabic Typesetting" panose="03020402040406030203" pitchFamily="66" charset="-78"/>
              <a:cs typeface="Arabic Typesetting" panose="03020402040406030203" pitchFamily="66" charset="-78"/>
            </a:rPr>
            <a:t>. اقتراح الحلول المناسبة للتغلب على هذه التحديات نتيجةً التعليم الإلكتروني. </a:t>
          </a:r>
          <a:endParaRPr lang="en-US" sz="2800" b="1" dirty="0">
            <a:latin typeface="Arabic Typesetting" panose="03020402040406030203" pitchFamily="66" charset="-78"/>
            <a:cs typeface="Arabic Typesetting" panose="03020402040406030203" pitchFamily="66" charset="-78"/>
          </a:endParaRPr>
        </a:p>
      </dgm:t>
    </dgm:pt>
    <dgm:pt modelId="{8FAB07EE-8BD0-4937-9742-3C3CB4A39010}" type="parTrans" cxnId="{5CF2F17B-9B27-462E-9D76-D4A5100B26B0}">
      <dgm:prSet/>
      <dgm:spPr/>
      <dgm:t>
        <a:bodyPr/>
        <a:lstStyle/>
        <a:p>
          <a:endParaRPr lang="en-US"/>
        </a:p>
      </dgm:t>
    </dgm:pt>
    <dgm:pt modelId="{E8BB0B97-FD0A-4481-8752-4D13C0364947}" type="sibTrans" cxnId="{5CF2F17B-9B27-462E-9D76-D4A5100B26B0}">
      <dgm:prSet/>
      <dgm:spPr/>
      <dgm:t>
        <a:bodyPr/>
        <a:lstStyle/>
        <a:p>
          <a:endParaRPr lang="en-US"/>
        </a:p>
      </dgm:t>
    </dgm:pt>
    <dgm:pt modelId="{2C3E47AF-2E9F-4E20-8DE6-41853D6DEB75}" type="pres">
      <dgm:prSet presAssocID="{0CECEB3B-B9C4-4E69-9F8E-8084A4D01F6D}" presName="linear" presStyleCnt="0">
        <dgm:presLayoutVars>
          <dgm:animLvl val="lvl"/>
          <dgm:resizeHandles val="exact"/>
        </dgm:presLayoutVars>
      </dgm:prSet>
      <dgm:spPr/>
    </dgm:pt>
    <dgm:pt modelId="{0B7954DA-3577-4DBC-A32B-4EA654A24F7B}" type="pres">
      <dgm:prSet presAssocID="{3BD8ECDB-9D4B-4FF4-877F-F776B7D1EAFF}" presName="parentText" presStyleLbl="node1" presStyleIdx="0" presStyleCnt="4">
        <dgm:presLayoutVars>
          <dgm:chMax val="0"/>
          <dgm:bulletEnabled val="1"/>
        </dgm:presLayoutVars>
      </dgm:prSet>
      <dgm:spPr/>
    </dgm:pt>
    <dgm:pt modelId="{3B13760C-756D-49CE-8762-9F4C8A4CD8EC}" type="pres">
      <dgm:prSet presAssocID="{E4A3D336-B8BA-4415-B985-FBA3516FE969}" presName="spacer" presStyleCnt="0"/>
      <dgm:spPr/>
    </dgm:pt>
    <dgm:pt modelId="{38775874-1DDB-4EDF-B860-053DDD1631D5}" type="pres">
      <dgm:prSet presAssocID="{AFA97834-9DD6-4E2D-BEC8-85CECD2DB075}" presName="parentText" presStyleLbl="node1" presStyleIdx="1" presStyleCnt="4" custLinFactNeighborX="59" custLinFactNeighborY="26318">
        <dgm:presLayoutVars>
          <dgm:chMax val="0"/>
          <dgm:bulletEnabled val="1"/>
        </dgm:presLayoutVars>
      </dgm:prSet>
      <dgm:spPr/>
    </dgm:pt>
    <dgm:pt modelId="{1B6DCA0B-7A90-4E52-98C2-6544EFB9687C}" type="pres">
      <dgm:prSet presAssocID="{2A48FF72-D8B2-4F75-B761-3AEE2D950681}" presName="spacer" presStyleCnt="0"/>
      <dgm:spPr/>
    </dgm:pt>
    <dgm:pt modelId="{273F8221-8D3A-4D1E-AD80-E3C36EC19DC4}" type="pres">
      <dgm:prSet presAssocID="{7321F14C-5CE4-48C5-AC17-9ECBA09521D0}" presName="parentText" presStyleLbl="node1" presStyleIdx="2" presStyleCnt="4">
        <dgm:presLayoutVars>
          <dgm:chMax val="0"/>
          <dgm:bulletEnabled val="1"/>
        </dgm:presLayoutVars>
      </dgm:prSet>
      <dgm:spPr/>
    </dgm:pt>
    <dgm:pt modelId="{0DAA0438-3E0F-41D0-89ED-0DAD9F9AEE26}" type="pres">
      <dgm:prSet presAssocID="{C0A742B8-59DE-4378-B60F-9FD736700644}" presName="spacer" presStyleCnt="0"/>
      <dgm:spPr/>
    </dgm:pt>
    <dgm:pt modelId="{C5702321-4F72-4B82-BEC7-6EA1FCAED95F}" type="pres">
      <dgm:prSet presAssocID="{469C7A3B-DA54-4894-9DF5-3B2C7DCFDBE4}" presName="parentText" presStyleLbl="node1" presStyleIdx="3" presStyleCnt="4">
        <dgm:presLayoutVars>
          <dgm:chMax val="0"/>
          <dgm:bulletEnabled val="1"/>
        </dgm:presLayoutVars>
      </dgm:prSet>
      <dgm:spPr/>
    </dgm:pt>
  </dgm:ptLst>
  <dgm:cxnLst>
    <dgm:cxn modelId="{F1DE9507-3E81-4EBB-BA65-A68EDF2BC1AE}" type="presOf" srcId="{AFA97834-9DD6-4E2D-BEC8-85CECD2DB075}" destId="{38775874-1DDB-4EDF-B860-053DDD1631D5}" srcOrd="0" destOrd="0" presId="urn:microsoft.com/office/officeart/2005/8/layout/vList2"/>
    <dgm:cxn modelId="{AF91031F-81DB-43BA-9743-7705E0FCC6D0}" srcId="{0CECEB3B-B9C4-4E69-9F8E-8084A4D01F6D}" destId="{3BD8ECDB-9D4B-4FF4-877F-F776B7D1EAFF}" srcOrd="0" destOrd="0" parTransId="{E85558EF-2439-4B02-B9A3-C6C10A0A91B1}" sibTransId="{E4A3D336-B8BA-4415-B985-FBA3516FE969}"/>
    <dgm:cxn modelId="{3B91EA3D-D366-4F92-A8D5-62655FB73B66}" srcId="{0CECEB3B-B9C4-4E69-9F8E-8084A4D01F6D}" destId="{7321F14C-5CE4-48C5-AC17-9ECBA09521D0}" srcOrd="2" destOrd="0" parTransId="{F8A16DDF-44A7-4A00-9586-5F865AD3642F}" sibTransId="{C0A742B8-59DE-4378-B60F-9FD736700644}"/>
    <dgm:cxn modelId="{5CF2F17B-9B27-462E-9D76-D4A5100B26B0}" srcId="{0CECEB3B-B9C4-4E69-9F8E-8084A4D01F6D}" destId="{469C7A3B-DA54-4894-9DF5-3B2C7DCFDBE4}" srcOrd="3" destOrd="0" parTransId="{8FAB07EE-8BD0-4937-9742-3C3CB4A39010}" sibTransId="{E8BB0B97-FD0A-4481-8752-4D13C0364947}"/>
    <dgm:cxn modelId="{6F0CC4BA-B4D7-44FE-B221-C5A302B56A29}" type="presOf" srcId="{0CECEB3B-B9C4-4E69-9F8E-8084A4D01F6D}" destId="{2C3E47AF-2E9F-4E20-8DE6-41853D6DEB75}" srcOrd="0" destOrd="0" presId="urn:microsoft.com/office/officeart/2005/8/layout/vList2"/>
    <dgm:cxn modelId="{0E9461C0-54A1-47A3-814C-27C1D6ACED7D}" srcId="{0CECEB3B-B9C4-4E69-9F8E-8084A4D01F6D}" destId="{AFA97834-9DD6-4E2D-BEC8-85CECD2DB075}" srcOrd="1" destOrd="0" parTransId="{40A5E560-C456-4168-9F6E-99A50490D91D}" sibTransId="{2A48FF72-D8B2-4F75-B761-3AEE2D950681}"/>
    <dgm:cxn modelId="{544E08E1-7C47-4EA1-80E8-BBD09F036E75}" type="presOf" srcId="{3BD8ECDB-9D4B-4FF4-877F-F776B7D1EAFF}" destId="{0B7954DA-3577-4DBC-A32B-4EA654A24F7B}" srcOrd="0" destOrd="0" presId="urn:microsoft.com/office/officeart/2005/8/layout/vList2"/>
    <dgm:cxn modelId="{2624FBE3-3EDA-4406-AF46-8BEAE377DDBE}" type="presOf" srcId="{7321F14C-5CE4-48C5-AC17-9ECBA09521D0}" destId="{273F8221-8D3A-4D1E-AD80-E3C36EC19DC4}" srcOrd="0" destOrd="0" presId="urn:microsoft.com/office/officeart/2005/8/layout/vList2"/>
    <dgm:cxn modelId="{449EFCEE-E330-4F3B-8156-9EBC6EB1565D}" type="presOf" srcId="{469C7A3B-DA54-4894-9DF5-3B2C7DCFDBE4}" destId="{C5702321-4F72-4B82-BEC7-6EA1FCAED95F}" srcOrd="0" destOrd="0" presId="urn:microsoft.com/office/officeart/2005/8/layout/vList2"/>
    <dgm:cxn modelId="{D5AE8E88-0F72-41AD-929A-E75C3809A62D}" type="presParOf" srcId="{2C3E47AF-2E9F-4E20-8DE6-41853D6DEB75}" destId="{0B7954DA-3577-4DBC-A32B-4EA654A24F7B}" srcOrd="0" destOrd="0" presId="urn:microsoft.com/office/officeart/2005/8/layout/vList2"/>
    <dgm:cxn modelId="{4EEA9059-E5ED-4873-8398-98CFF598BDD3}" type="presParOf" srcId="{2C3E47AF-2E9F-4E20-8DE6-41853D6DEB75}" destId="{3B13760C-756D-49CE-8762-9F4C8A4CD8EC}" srcOrd="1" destOrd="0" presId="urn:microsoft.com/office/officeart/2005/8/layout/vList2"/>
    <dgm:cxn modelId="{67299287-48E3-4CAF-B52E-2DDD764242DE}" type="presParOf" srcId="{2C3E47AF-2E9F-4E20-8DE6-41853D6DEB75}" destId="{38775874-1DDB-4EDF-B860-053DDD1631D5}" srcOrd="2" destOrd="0" presId="urn:microsoft.com/office/officeart/2005/8/layout/vList2"/>
    <dgm:cxn modelId="{1AD58743-28FA-4383-BB7D-044D07EB99C7}" type="presParOf" srcId="{2C3E47AF-2E9F-4E20-8DE6-41853D6DEB75}" destId="{1B6DCA0B-7A90-4E52-98C2-6544EFB9687C}" srcOrd="3" destOrd="0" presId="urn:microsoft.com/office/officeart/2005/8/layout/vList2"/>
    <dgm:cxn modelId="{3C6E0F74-8A05-41DB-AB4B-82FAA8C7D8D2}" type="presParOf" srcId="{2C3E47AF-2E9F-4E20-8DE6-41853D6DEB75}" destId="{273F8221-8D3A-4D1E-AD80-E3C36EC19DC4}" srcOrd="4" destOrd="0" presId="urn:microsoft.com/office/officeart/2005/8/layout/vList2"/>
    <dgm:cxn modelId="{2A6C7F8E-6034-4275-90D4-C7FCE856D03A}" type="presParOf" srcId="{2C3E47AF-2E9F-4E20-8DE6-41853D6DEB75}" destId="{0DAA0438-3E0F-41D0-89ED-0DAD9F9AEE26}" srcOrd="5" destOrd="0" presId="urn:microsoft.com/office/officeart/2005/8/layout/vList2"/>
    <dgm:cxn modelId="{4937B2F8-7AFB-4B01-95EA-166610FC7402}" type="presParOf" srcId="{2C3E47AF-2E9F-4E20-8DE6-41853D6DEB75}" destId="{C5702321-4F72-4B82-BEC7-6EA1FCAED95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7954DA-3577-4DBC-A32B-4EA654A24F7B}">
      <dsp:nvSpPr>
        <dsp:cNvPr id="0" name=""/>
        <dsp:cNvSpPr/>
      </dsp:nvSpPr>
      <dsp:spPr>
        <a:xfrm>
          <a:off x="0" y="22016"/>
          <a:ext cx="4872038" cy="1062871"/>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ar-EG" sz="3600" b="1" kern="1200" dirty="0">
              <a:latin typeface="Arabic Typesetting" panose="03020402040406030203" pitchFamily="66" charset="-78"/>
              <a:cs typeface="Arabic Typesetting" panose="03020402040406030203" pitchFamily="66" charset="-78"/>
            </a:rPr>
            <a:t>أهداف البحث</a:t>
          </a:r>
          <a:endParaRPr lang="en-US" sz="3600" b="1" kern="1200" dirty="0">
            <a:latin typeface="Arabic Typesetting" panose="03020402040406030203" pitchFamily="66" charset="-78"/>
            <a:cs typeface="Arabic Typesetting" panose="03020402040406030203" pitchFamily="66" charset="-78"/>
          </a:endParaRPr>
        </a:p>
      </dsp:txBody>
      <dsp:txXfrm>
        <a:off x="51885" y="73901"/>
        <a:ext cx="4768268" cy="959101"/>
      </dsp:txXfrm>
    </dsp:sp>
    <dsp:sp modelId="{38775874-1DDB-4EDF-B860-053DDD1631D5}">
      <dsp:nvSpPr>
        <dsp:cNvPr id="0" name=""/>
        <dsp:cNvSpPr/>
      </dsp:nvSpPr>
      <dsp:spPr>
        <a:xfrm>
          <a:off x="0" y="1201302"/>
          <a:ext cx="4872038" cy="1062871"/>
        </a:xfrm>
        <a:prstGeom prst="round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rtl="1">
            <a:lnSpc>
              <a:spcPct val="90000"/>
            </a:lnSpc>
            <a:spcBef>
              <a:spcPct val="0"/>
            </a:spcBef>
            <a:spcAft>
              <a:spcPct val="35000"/>
            </a:spcAft>
            <a:buNone/>
          </a:pPr>
          <a:r>
            <a:rPr lang="ar-EG" sz="2000" kern="1200" dirty="0"/>
            <a:t>1</a:t>
          </a:r>
          <a:r>
            <a:rPr lang="ar-EG" sz="2000" b="1" kern="1200" dirty="0"/>
            <a:t>. </a:t>
          </a:r>
          <a:r>
            <a:rPr lang="ar-EG" sz="2800" b="1" kern="1200" dirty="0">
              <a:latin typeface="Arabic Typesetting" panose="03020402040406030203" pitchFamily="66" charset="-78"/>
              <a:cs typeface="Arabic Typesetting" panose="03020402040406030203" pitchFamily="66" charset="-78"/>
            </a:rPr>
            <a:t>اكتشاف التحديات من قبل متعلمي اللغة العربية في عملية تعليم وتعلم اللغة العربية  باستخدام التعليم الإلكتروني</a:t>
          </a:r>
          <a:r>
            <a:rPr lang="ar-EG" sz="2000" kern="1200" dirty="0"/>
            <a:t>.</a:t>
          </a:r>
          <a:endParaRPr lang="en-US" sz="2000" kern="1200" dirty="0"/>
        </a:p>
      </dsp:txBody>
      <dsp:txXfrm>
        <a:off x="51885" y="1253187"/>
        <a:ext cx="4768268" cy="959101"/>
      </dsp:txXfrm>
    </dsp:sp>
    <dsp:sp modelId="{273F8221-8D3A-4D1E-AD80-E3C36EC19DC4}">
      <dsp:nvSpPr>
        <dsp:cNvPr id="0" name=""/>
        <dsp:cNvSpPr/>
      </dsp:nvSpPr>
      <dsp:spPr>
        <a:xfrm>
          <a:off x="0" y="2332080"/>
          <a:ext cx="4872038" cy="1062871"/>
        </a:xfrm>
        <a:prstGeom prst="round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rtl="1">
            <a:lnSpc>
              <a:spcPct val="90000"/>
            </a:lnSpc>
            <a:spcBef>
              <a:spcPct val="0"/>
            </a:spcBef>
            <a:spcAft>
              <a:spcPct val="35000"/>
            </a:spcAft>
            <a:buNone/>
          </a:pPr>
          <a:r>
            <a:rPr lang="ar-EG" sz="2000" kern="1200" dirty="0"/>
            <a:t>2</a:t>
          </a:r>
          <a:r>
            <a:rPr lang="ar-EG" sz="2000" b="1" kern="1200" dirty="0"/>
            <a:t>. </a:t>
          </a:r>
          <a:r>
            <a:rPr lang="ar-EG" sz="2800" b="1" kern="1200" dirty="0">
              <a:latin typeface="Arabic Typesetting" panose="03020402040406030203" pitchFamily="66" charset="-78"/>
              <a:cs typeface="Arabic Typesetting" panose="03020402040406030203" pitchFamily="66" charset="-78"/>
            </a:rPr>
            <a:t>التعرف على فعالية تعليم وتعلم اللغة العربية عبر التعليم الإلكتروني لدى طلبة مركز الدراسات الأساسية.</a:t>
          </a:r>
          <a:endParaRPr lang="en-US" sz="2800" b="1" kern="1200" dirty="0">
            <a:latin typeface="Arabic Typesetting" panose="03020402040406030203" pitchFamily="66" charset="-78"/>
            <a:cs typeface="Arabic Typesetting" panose="03020402040406030203" pitchFamily="66" charset="-78"/>
          </a:endParaRPr>
        </a:p>
      </dsp:txBody>
      <dsp:txXfrm>
        <a:off x="51885" y="2383965"/>
        <a:ext cx="4768268" cy="959101"/>
      </dsp:txXfrm>
    </dsp:sp>
    <dsp:sp modelId="{C5702321-4F72-4B82-BEC7-6EA1FCAED95F}">
      <dsp:nvSpPr>
        <dsp:cNvPr id="0" name=""/>
        <dsp:cNvSpPr/>
      </dsp:nvSpPr>
      <dsp:spPr>
        <a:xfrm>
          <a:off x="0" y="3487111"/>
          <a:ext cx="4872038" cy="1062871"/>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just" defTabSz="1244600" rtl="1">
            <a:lnSpc>
              <a:spcPct val="90000"/>
            </a:lnSpc>
            <a:spcBef>
              <a:spcPct val="0"/>
            </a:spcBef>
            <a:spcAft>
              <a:spcPct val="35000"/>
            </a:spcAft>
            <a:buNone/>
          </a:pPr>
          <a:r>
            <a:rPr lang="ar-EG" sz="2800" kern="1200" dirty="0">
              <a:latin typeface="Arabic Typesetting" panose="03020402040406030203" pitchFamily="66" charset="-78"/>
              <a:cs typeface="Arabic Typesetting" panose="03020402040406030203" pitchFamily="66" charset="-78"/>
            </a:rPr>
            <a:t>3</a:t>
          </a:r>
          <a:r>
            <a:rPr lang="ar-EG" sz="2800" b="1" kern="1200" dirty="0">
              <a:latin typeface="Arabic Typesetting" panose="03020402040406030203" pitchFamily="66" charset="-78"/>
              <a:cs typeface="Arabic Typesetting" panose="03020402040406030203" pitchFamily="66" charset="-78"/>
            </a:rPr>
            <a:t>. اقتراح الحلول المناسبة للتغلب على هذه التحديات نتيجةً التعليم الإلكتروني. </a:t>
          </a:r>
          <a:endParaRPr lang="en-US" sz="2800" b="1" kern="1200" dirty="0">
            <a:latin typeface="Arabic Typesetting" panose="03020402040406030203" pitchFamily="66" charset="-78"/>
            <a:cs typeface="Arabic Typesetting" panose="03020402040406030203" pitchFamily="66" charset="-78"/>
          </a:endParaRPr>
        </a:p>
      </dsp:txBody>
      <dsp:txXfrm>
        <a:off x="51885" y="3538996"/>
        <a:ext cx="4768268" cy="95910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DB0E01-5F49-475E-8653-58E2732A7ACA}" type="datetimeFigureOut">
              <a:rPr lang="en-MY" smtClean="0"/>
              <a:t>8/12/2021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906108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DB0E01-5F49-475E-8653-58E2732A7ACA}" type="datetimeFigureOut">
              <a:rPr lang="en-MY" smtClean="0"/>
              <a:t>8/12/2021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3600892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DB0E01-5F49-475E-8653-58E2732A7ACA}" type="datetimeFigureOut">
              <a:rPr lang="en-MY" smtClean="0"/>
              <a:t>8/12/2021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E9C1333-0873-4DD4-9639-1A8F3879FF04}" type="slidenum">
              <a:rPr lang="en-MY" smtClean="0"/>
              <a:t>‹#›</a:t>
            </a:fld>
            <a:endParaRPr lang="en-MY"/>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49894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DB0E01-5F49-475E-8653-58E2732A7ACA}" type="datetimeFigureOut">
              <a:rPr lang="en-MY" smtClean="0"/>
              <a:t>8/12/2021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2618209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DB0E01-5F49-475E-8653-58E2732A7ACA}" type="datetimeFigureOut">
              <a:rPr lang="en-MY" smtClean="0"/>
              <a:t>8/12/2021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E9C1333-0873-4DD4-9639-1A8F3879FF04}" type="slidenum">
              <a:rPr lang="en-MY" smtClean="0"/>
              <a:t>‹#›</a:t>
            </a:fld>
            <a:endParaRPr lang="en-MY"/>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936300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DB0E01-5F49-475E-8653-58E2732A7ACA}" type="datetimeFigureOut">
              <a:rPr lang="en-MY" smtClean="0"/>
              <a:t>8/12/2021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2665429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DB0E01-5F49-475E-8653-58E2732A7ACA}" type="datetimeFigureOut">
              <a:rPr lang="en-MY" smtClean="0"/>
              <a:t>8/12/2021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1111509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DB0E01-5F49-475E-8653-58E2732A7ACA}" type="datetimeFigureOut">
              <a:rPr lang="en-MY" smtClean="0"/>
              <a:t>8/12/2021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3296990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DB0E01-5F49-475E-8653-58E2732A7ACA}" type="datetimeFigureOut">
              <a:rPr lang="en-MY" smtClean="0"/>
              <a:t>8/12/2021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4038193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DB0E01-5F49-475E-8653-58E2732A7ACA}" type="datetimeFigureOut">
              <a:rPr lang="en-MY" smtClean="0"/>
              <a:t>8/12/2021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732569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DB0E01-5F49-475E-8653-58E2732A7ACA}" type="datetimeFigureOut">
              <a:rPr lang="en-MY" smtClean="0"/>
              <a:t>8/12/2021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2689847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DB0E01-5F49-475E-8653-58E2732A7ACA}" type="datetimeFigureOut">
              <a:rPr lang="en-MY" smtClean="0"/>
              <a:t>8/12/2021</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177076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DB0E01-5F49-475E-8653-58E2732A7ACA}" type="datetimeFigureOut">
              <a:rPr lang="en-MY" smtClean="0"/>
              <a:t>8/12/2021</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3554100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DB0E01-5F49-475E-8653-58E2732A7ACA}" type="datetimeFigureOut">
              <a:rPr lang="en-MY" smtClean="0"/>
              <a:t>8/12/2021</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891970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8DB0E01-5F49-475E-8653-58E2732A7ACA}" type="datetimeFigureOut">
              <a:rPr lang="en-MY" smtClean="0"/>
              <a:t>8/12/2021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2056630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DB0E01-5F49-475E-8653-58E2732A7ACA}" type="datetimeFigureOut">
              <a:rPr lang="en-MY" smtClean="0"/>
              <a:t>8/12/2021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3183372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8DB0E01-5F49-475E-8653-58E2732A7ACA}" type="datetimeFigureOut">
              <a:rPr lang="en-MY" smtClean="0"/>
              <a:t>8/12/2021</a:t>
            </a:fld>
            <a:endParaRPr lang="en-MY"/>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5E9C1333-0873-4DD4-9639-1A8F3879FF04}" type="slidenum">
              <a:rPr lang="en-MY" smtClean="0"/>
              <a:t>‹#›</a:t>
            </a:fld>
            <a:endParaRPr lang="en-MY"/>
          </a:p>
        </p:txBody>
      </p:sp>
    </p:spTree>
    <p:extLst>
      <p:ext uri="{BB962C8B-B14F-4D97-AF65-F5344CB8AC3E}">
        <p14:creationId xmlns:p14="http://schemas.microsoft.com/office/powerpoint/2010/main" val="1886368210"/>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225"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0381" y="3681413"/>
            <a:ext cx="357266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4073"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05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215"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8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36715"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62215" y="-8467"/>
            <a:ext cx="6881785"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362200" y="1020871"/>
            <a:ext cx="6172721" cy="2849671"/>
          </a:xfrm>
        </p:spPr>
        <p:txBody>
          <a:bodyPr vert="horz" lIns="91440" tIns="45720" rIns="91440" bIns="45720" rtlCol="0">
            <a:normAutofit fontScale="90000"/>
          </a:bodyPr>
          <a:lstStyle/>
          <a:p>
            <a:pPr marL="457200" algn="ctr" defTabSz="457200" rtl="1">
              <a:lnSpc>
                <a:spcPct val="90000"/>
              </a:lnSpc>
              <a:spcAft>
                <a:spcPts val="0"/>
              </a:spcAft>
            </a:pPr>
            <a:br>
              <a:rPr lang="en-US" sz="2100" b="1" i="0" kern="1200" dirty="0">
                <a:solidFill>
                  <a:srgbClr val="FF0000"/>
                </a:solidFill>
                <a:effectLst/>
                <a:latin typeface="+mj-lt"/>
                <a:ea typeface="+mj-ea"/>
                <a:cs typeface="+mj-cs"/>
              </a:rPr>
            </a:br>
            <a:r>
              <a:rPr lang="en-US" sz="2100" b="1" i="0" kern="1200" dirty="0">
                <a:solidFill>
                  <a:schemeClr val="bg1"/>
                </a:solidFill>
                <a:effectLst/>
                <a:latin typeface="+mj-lt"/>
                <a:ea typeface="+mj-ea"/>
                <a:cs typeface="+mj-cs"/>
              </a:rPr>
              <a:t>مداخلة </a:t>
            </a:r>
            <a:r>
              <a:rPr lang="en-US" sz="2100" b="1" i="0" kern="1200" dirty="0" err="1">
                <a:solidFill>
                  <a:schemeClr val="bg1"/>
                </a:solidFill>
                <a:effectLst/>
                <a:latin typeface="+mj-lt"/>
                <a:ea typeface="+mj-ea"/>
                <a:cs typeface="+mj-cs"/>
              </a:rPr>
              <a:t>في</a:t>
            </a:r>
            <a:r>
              <a:rPr lang="en-US" sz="2100" b="1" i="0" kern="1200" dirty="0">
                <a:solidFill>
                  <a:schemeClr val="bg1"/>
                </a:solidFill>
                <a:effectLst/>
                <a:latin typeface="+mj-lt"/>
                <a:ea typeface="+mj-ea"/>
                <a:cs typeface="+mj-cs"/>
              </a:rPr>
              <a:t>:</a:t>
            </a:r>
            <a:br>
              <a:rPr lang="en-US" sz="2100" b="1" i="0" kern="1200" dirty="0">
                <a:solidFill>
                  <a:schemeClr val="bg1"/>
                </a:solidFill>
                <a:effectLst/>
                <a:latin typeface="+mj-lt"/>
                <a:ea typeface="+mj-ea"/>
                <a:cs typeface="+mj-cs"/>
              </a:rPr>
            </a:br>
            <a:r>
              <a:rPr lang="en-US" sz="2100" b="1" i="0" kern="1200" dirty="0">
                <a:solidFill>
                  <a:schemeClr val="bg1"/>
                </a:solidFill>
                <a:effectLst/>
                <a:latin typeface="+mj-lt"/>
                <a:ea typeface="+mj-ea"/>
                <a:cs typeface="+mj-cs"/>
              </a:rPr>
              <a:t>  </a:t>
            </a:r>
            <a:r>
              <a:rPr lang="en-US" sz="2100" b="1" i="0" kern="1200" dirty="0" err="1">
                <a:solidFill>
                  <a:schemeClr val="bg1"/>
                </a:solidFill>
                <a:effectLst/>
                <a:latin typeface="+mj-lt"/>
                <a:ea typeface="+mj-ea"/>
                <a:cs typeface="+mj-cs"/>
              </a:rPr>
              <a:t>تحديات</a:t>
            </a:r>
            <a:r>
              <a:rPr lang="en-US" sz="2100" b="1" i="0" kern="1200" dirty="0">
                <a:solidFill>
                  <a:schemeClr val="bg1"/>
                </a:solidFill>
                <a:effectLst/>
                <a:latin typeface="+mj-lt"/>
                <a:ea typeface="+mj-ea"/>
                <a:cs typeface="+mj-cs"/>
              </a:rPr>
              <a:t> </a:t>
            </a:r>
            <a:r>
              <a:rPr lang="en-US" sz="2100" b="1" i="0" kern="1200" dirty="0" err="1">
                <a:solidFill>
                  <a:schemeClr val="bg1"/>
                </a:solidFill>
                <a:effectLst/>
                <a:latin typeface="+mj-lt"/>
                <a:ea typeface="+mj-ea"/>
                <a:cs typeface="+mj-cs"/>
              </a:rPr>
              <a:t>تعليم</a:t>
            </a:r>
            <a:r>
              <a:rPr lang="en-US" sz="2100" b="1" i="0" kern="1200" dirty="0">
                <a:solidFill>
                  <a:schemeClr val="bg1"/>
                </a:solidFill>
                <a:effectLst/>
                <a:latin typeface="+mj-lt"/>
                <a:ea typeface="+mj-ea"/>
                <a:cs typeface="+mj-cs"/>
              </a:rPr>
              <a:t> </a:t>
            </a:r>
            <a:r>
              <a:rPr lang="en-US" sz="2100" b="1" i="0" kern="1200" dirty="0" err="1">
                <a:solidFill>
                  <a:schemeClr val="bg1"/>
                </a:solidFill>
                <a:effectLst/>
                <a:latin typeface="+mj-lt"/>
                <a:ea typeface="+mj-ea"/>
                <a:cs typeface="+mj-cs"/>
              </a:rPr>
              <a:t>وتعلم</a:t>
            </a:r>
            <a:r>
              <a:rPr lang="en-US" sz="2100" b="1" i="0" kern="1200" dirty="0">
                <a:solidFill>
                  <a:schemeClr val="bg1"/>
                </a:solidFill>
                <a:effectLst/>
                <a:latin typeface="+mj-lt"/>
                <a:ea typeface="+mj-ea"/>
                <a:cs typeface="+mj-cs"/>
              </a:rPr>
              <a:t> </a:t>
            </a:r>
            <a:r>
              <a:rPr lang="en-US" sz="2100" b="1" i="0" kern="1200" dirty="0" err="1">
                <a:solidFill>
                  <a:schemeClr val="bg1"/>
                </a:solidFill>
                <a:effectLst/>
                <a:latin typeface="+mj-lt"/>
                <a:ea typeface="+mj-ea"/>
                <a:cs typeface="+mj-cs"/>
              </a:rPr>
              <a:t>اللغة</a:t>
            </a:r>
            <a:r>
              <a:rPr lang="en-US" sz="2100" b="1" i="0" kern="1200" dirty="0">
                <a:solidFill>
                  <a:schemeClr val="bg1"/>
                </a:solidFill>
                <a:effectLst/>
                <a:latin typeface="+mj-lt"/>
                <a:ea typeface="+mj-ea"/>
                <a:cs typeface="+mj-cs"/>
              </a:rPr>
              <a:t> </a:t>
            </a:r>
            <a:r>
              <a:rPr lang="en-US" sz="2100" b="1" i="0" kern="1200" dirty="0" err="1">
                <a:solidFill>
                  <a:schemeClr val="bg1"/>
                </a:solidFill>
                <a:effectLst/>
                <a:latin typeface="+mj-lt"/>
                <a:ea typeface="+mj-ea"/>
                <a:cs typeface="+mj-cs"/>
              </a:rPr>
              <a:t>العربية</a:t>
            </a:r>
            <a:r>
              <a:rPr lang="en-US" sz="2100" b="1" i="0" kern="1200" dirty="0">
                <a:solidFill>
                  <a:schemeClr val="bg1"/>
                </a:solidFill>
                <a:effectLst/>
                <a:latin typeface="+mj-lt"/>
                <a:ea typeface="+mj-ea"/>
                <a:cs typeface="+mj-cs"/>
              </a:rPr>
              <a:t> </a:t>
            </a:r>
            <a:r>
              <a:rPr lang="en-US" sz="2100" b="1" i="0" kern="1200" dirty="0" err="1">
                <a:solidFill>
                  <a:schemeClr val="bg1"/>
                </a:solidFill>
                <a:effectLst/>
                <a:latin typeface="+mj-lt"/>
                <a:ea typeface="+mj-ea"/>
                <a:cs typeface="+mj-cs"/>
              </a:rPr>
              <a:t>باستخدام</a:t>
            </a:r>
            <a:r>
              <a:rPr lang="en-US" sz="2100" b="1" i="0" kern="1200" dirty="0">
                <a:solidFill>
                  <a:schemeClr val="bg1"/>
                </a:solidFill>
                <a:effectLst/>
                <a:latin typeface="+mj-lt"/>
                <a:ea typeface="+mj-ea"/>
                <a:cs typeface="+mj-cs"/>
              </a:rPr>
              <a:t> </a:t>
            </a:r>
            <a:r>
              <a:rPr lang="en-US" sz="2100" b="1" i="0" kern="1200" dirty="0" err="1">
                <a:solidFill>
                  <a:schemeClr val="bg1"/>
                </a:solidFill>
                <a:effectLst/>
                <a:latin typeface="+mj-lt"/>
                <a:ea typeface="+mj-ea"/>
                <a:cs typeface="+mj-cs"/>
              </a:rPr>
              <a:t>التعليم</a:t>
            </a:r>
            <a:r>
              <a:rPr lang="en-US" sz="2100" b="1" i="0" kern="1200" dirty="0">
                <a:solidFill>
                  <a:schemeClr val="bg1"/>
                </a:solidFill>
                <a:effectLst/>
                <a:latin typeface="+mj-lt"/>
                <a:ea typeface="+mj-ea"/>
                <a:cs typeface="+mj-cs"/>
              </a:rPr>
              <a:t> </a:t>
            </a:r>
            <a:r>
              <a:rPr lang="en-US" sz="2100" b="1" i="0" kern="1200" dirty="0" err="1">
                <a:solidFill>
                  <a:schemeClr val="bg1"/>
                </a:solidFill>
                <a:effectLst/>
                <a:latin typeface="+mj-lt"/>
                <a:ea typeface="+mj-ea"/>
                <a:cs typeface="+mj-cs"/>
              </a:rPr>
              <a:t>الإلكتروني</a:t>
            </a:r>
            <a:r>
              <a:rPr lang="en-US" sz="2100" b="1" i="0" kern="1200" dirty="0">
                <a:solidFill>
                  <a:schemeClr val="bg1"/>
                </a:solidFill>
                <a:effectLst/>
                <a:latin typeface="+mj-lt"/>
                <a:ea typeface="+mj-ea"/>
                <a:cs typeface="+mj-cs"/>
              </a:rPr>
              <a:t> </a:t>
            </a:r>
            <a:r>
              <a:rPr lang="en-US" sz="2100" b="1" i="0" kern="1200" dirty="0" err="1">
                <a:solidFill>
                  <a:schemeClr val="bg1"/>
                </a:solidFill>
                <a:effectLst/>
                <a:latin typeface="+mj-lt"/>
                <a:ea typeface="+mj-ea"/>
                <a:cs typeface="+mj-cs"/>
              </a:rPr>
              <a:t>في</a:t>
            </a:r>
            <a:r>
              <a:rPr lang="en-US" sz="2100" b="1" i="0" kern="1200" dirty="0">
                <a:solidFill>
                  <a:schemeClr val="bg1"/>
                </a:solidFill>
                <a:effectLst/>
                <a:latin typeface="+mj-lt"/>
                <a:ea typeface="+mj-ea"/>
                <a:cs typeface="+mj-cs"/>
              </a:rPr>
              <a:t> </a:t>
            </a:r>
            <a:r>
              <a:rPr lang="en-US" sz="2100" b="1" i="0" kern="1200" dirty="0" err="1">
                <a:solidFill>
                  <a:schemeClr val="bg1"/>
                </a:solidFill>
                <a:effectLst/>
                <a:latin typeface="+mj-lt"/>
                <a:ea typeface="+mj-ea"/>
                <a:cs typeface="+mj-cs"/>
              </a:rPr>
              <a:t>ضوء</a:t>
            </a:r>
            <a:r>
              <a:rPr lang="en-US" sz="2100" b="1" i="0" kern="1200" dirty="0">
                <a:solidFill>
                  <a:schemeClr val="bg1"/>
                </a:solidFill>
                <a:effectLst/>
                <a:latin typeface="+mj-lt"/>
                <a:ea typeface="+mj-ea"/>
                <a:cs typeface="+mj-cs"/>
              </a:rPr>
              <a:t> </a:t>
            </a:r>
            <a:r>
              <a:rPr lang="en-US" sz="2100" b="1" i="0" kern="1200" dirty="0" err="1">
                <a:solidFill>
                  <a:schemeClr val="bg1"/>
                </a:solidFill>
                <a:effectLst/>
                <a:latin typeface="+mj-lt"/>
                <a:ea typeface="+mj-ea"/>
                <a:cs typeface="+mj-cs"/>
              </a:rPr>
              <a:t>جائحة</a:t>
            </a:r>
            <a:r>
              <a:rPr lang="en-US" sz="2100" b="1" i="0" kern="1200" dirty="0">
                <a:solidFill>
                  <a:schemeClr val="bg1"/>
                </a:solidFill>
                <a:effectLst/>
                <a:latin typeface="+mj-lt"/>
                <a:ea typeface="+mj-ea"/>
                <a:cs typeface="+mj-cs"/>
              </a:rPr>
              <a:t> </a:t>
            </a:r>
            <a:r>
              <a:rPr lang="en-US" sz="2100" b="1" i="0" kern="1200" dirty="0" err="1">
                <a:solidFill>
                  <a:schemeClr val="bg1"/>
                </a:solidFill>
                <a:effectLst/>
                <a:latin typeface="+mj-lt"/>
                <a:ea typeface="+mj-ea"/>
                <a:cs typeface="+mj-cs"/>
              </a:rPr>
              <a:t>وباء</a:t>
            </a:r>
            <a:r>
              <a:rPr lang="en-US" sz="2100" b="1" i="0" kern="1200" dirty="0">
                <a:solidFill>
                  <a:schemeClr val="bg1"/>
                </a:solidFill>
                <a:effectLst/>
                <a:latin typeface="+mj-lt"/>
                <a:ea typeface="+mj-ea"/>
                <a:cs typeface="+mj-cs"/>
              </a:rPr>
              <a:t> </a:t>
            </a:r>
            <a:r>
              <a:rPr lang="en-US" sz="2100" b="1" i="0" kern="1200" dirty="0" err="1">
                <a:solidFill>
                  <a:schemeClr val="bg1"/>
                </a:solidFill>
                <a:effectLst/>
                <a:latin typeface="+mj-lt"/>
                <a:ea typeface="+mj-ea"/>
                <a:cs typeface="+mj-cs"/>
              </a:rPr>
              <a:t>كورونا</a:t>
            </a:r>
            <a:r>
              <a:rPr lang="en-US" sz="2100" b="1" i="0" kern="1200" dirty="0">
                <a:solidFill>
                  <a:schemeClr val="bg1"/>
                </a:solidFill>
                <a:effectLst/>
                <a:latin typeface="+mj-lt"/>
                <a:ea typeface="+mj-ea"/>
                <a:cs typeface="+mj-cs"/>
              </a:rPr>
              <a:t> </a:t>
            </a:r>
            <a:r>
              <a:rPr lang="en-US" sz="2100" b="1" i="0" kern="1200" dirty="0" err="1">
                <a:solidFill>
                  <a:schemeClr val="bg1"/>
                </a:solidFill>
                <a:effectLst/>
                <a:latin typeface="+mj-lt"/>
                <a:ea typeface="+mj-ea"/>
                <a:cs typeface="+mj-cs"/>
              </a:rPr>
              <a:t>بماليزيا</a:t>
            </a:r>
            <a:br>
              <a:rPr lang="en-US" sz="2100" b="1" i="0" kern="1200" dirty="0">
                <a:solidFill>
                  <a:schemeClr val="bg1"/>
                </a:solidFill>
                <a:effectLst/>
                <a:latin typeface="+mj-lt"/>
                <a:ea typeface="+mj-ea"/>
                <a:cs typeface="+mj-cs"/>
              </a:rPr>
            </a:br>
            <a:r>
              <a:rPr lang="en-US" sz="2100" b="1" i="0" kern="1200" dirty="0">
                <a:solidFill>
                  <a:schemeClr val="bg1"/>
                </a:solidFill>
                <a:effectLst/>
                <a:latin typeface="+mj-lt"/>
                <a:ea typeface="+mj-ea"/>
                <a:cs typeface="+mj-cs"/>
              </a:rPr>
              <a:t>مداخلة </a:t>
            </a:r>
            <a:r>
              <a:rPr lang="en-US" sz="2100" b="1" i="0" kern="1200" dirty="0" err="1">
                <a:solidFill>
                  <a:schemeClr val="bg1"/>
                </a:solidFill>
                <a:effectLst/>
                <a:latin typeface="+mj-lt"/>
                <a:ea typeface="+mj-ea"/>
                <a:cs typeface="+mj-cs"/>
              </a:rPr>
              <a:t>في</a:t>
            </a:r>
            <a:r>
              <a:rPr lang="en-US" sz="2100" b="1" i="0" kern="1200" dirty="0">
                <a:solidFill>
                  <a:schemeClr val="bg1"/>
                </a:solidFill>
                <a:effectLst/>
                <a:latin typeface="+mj-lt"/>
                <a:ea typeface="+mj-ea"/>
                <a:cs typeface="+mj-cs"/>
              </a:rPr>
              <a:t> </a:t>
            </a:r>
            <a:br>
              <a:rPr lang="en-US" sz="2100" b="1" i="0" kern="1200" dirty="0">
                <a:solidFill>
                  <a:schemeClr val="bg1"/>
                </a:solidFill>
                <a:effectLst/>
                <a:latin typeface="+mj-lt"/>
                <a:ea typeface="+mj-ea"/>
                <a:cs typeface="+mj-cs"/>
              </a:rPr>
            </a:br>
            <a:r>
              <a:rPr lang="ar-EG" sz="2100" b="1" i="0" kern="1200" dirty="0">
                <a:solidFill>
                  <a:schemeClr val="bg1"/>
                </a:solidFill>
                <a:effectLst/>
                <a:latin typeface="+mj-lt"/>
                <a:ea typeface="+mj-ea"/>
                <a:cs typeface="+mj-cs"/>
              </a:rPr>
              <a:t>الملتقى    الدولي الأول: اللغة العربية من التعليم الورقي إلى التعليم الإلكتروني: الواقع والتحديات والآفاق</a:t>
            </a:r>
            <a:br>
              <a:rPr lang="ar-EG" sz="2100" b="1" i="0" kern="1200" dirty="0">
                <a:solidFill>
                  <a:schemeClr val="bg1"/>
                </a:solidFill>
                <a:effectLst/>
                <a:latin typeface="+mj-lt"/>
                <a:ea typeface="+mj-ea"/>
                <a:cs typeface="+mj-cs"/>
              </a:rPr>
            </a:br>
            <a:r>
              <a:rPr lang="ar-EG" sz="2100" b="1" i="0" kern="1200" dirty="0">
                <a:solidFill>
                  <a:schemeClr val="bg1"/>
                </a:solidFill>
                <a:effectLst/>
                <a:latin typeface="+mj-lt"/>
                <a:ea typeface="+mj-ea"/>
                <a:cs typeface="+mj-cs"/>
              </a:rPr>
              <a:t>الجمهورية الجزائرية الديموقراطية الشعبية</a:t>
            </a:r>
            <a:br>
              <a:rPr lang="ar-EG" sz="2100" b="1" i="0" kern="1200" dirty="0">
                <a:solidFill>
                  <a:schemeClr val="bg1"/>
                </a:solidFill>
                <a:effectLst/>
                <a:latin typeface="+mj-lt"/>
                <a:ea typeface="+mj-ea"/>
                <a:cs typeface="+mj-cs"/>
              </a:rPr>
            </a:br>
            <a:r>
              <a:rPr lang="ar-EG" sz="2100" b="1" i="0" kern="1200" dirty="0">
                <a:solidFill>
                  <a:schemeClr val="bg1"/>
                </a:solidFill>
                <a:effectLst/>
                <a:latin typeface="+mj-lt"/>
                <a:ea typeface="+mj-ea"/>
                <a:cs typeface="+mj-cs"/>
              </a:rPr>
              <a:t>وزارة التعليم العالي والبحث العلمي-جامعة  الإخوة منتوري- قسنطينة كلية الآداب واللغات –مخبر الدراسات التراثية</a:t>
            </a:r>
            <a:br>
              <a:rPr lang="en-US" sz="2100" b="1" i="0" kern="1200" dirty="0">
                <a:solidFill>
                  <a:schemeClr val="bg1"/>
                </a:solidFill>
                <a:effectLst/>
                <a:latin typeface="+mj-lt"/>
                <a:ea typeface="+mj-ea"/>
                <a:cs typeface="+mj-cs"/>
              </a:rPr>
            </a:br>
            <a:r>
              <a:rPr lang="en-US" sz="2100" b="1" i="0" kern="1200" dirty="0" err="1">
                <a:solidFill>
                  <a:schemeClr val="bg1"/>
                </a:solidFill>
                <a:effectLst/>
                <a:latin typeface="+mj-lt"/>
                <a:ea typeface="+mj-ea"/>
                <a:cs typeface="+mj-cs"/>
              </a:rPr>
              <a:t>اليوم</a:t>
            </a:r>
            <a:r>
              <a:rPr lang="en-US" sz="2100" b="1" i="0" kern="1200" dirty="0">
                <a:solidFill>
                  <a:schemeClr val="bg1"/>
                </a:solidFill>
                <a:effectLst/>
                <a:latin typeface="+mj-lt"/>
                <a:ea typeface="+mj-ea"/>
                <a:cs typeface="+mj-cs"/>
              </a:rPr>
              <a:t> </a:t>
            </a:r>
            <a:r>
              <a:rPr lang="en-US" sz="2100" b="1" i="0" kern="1200" dirty="0" err="1">
                <a:solidFill>
                  <a:schemeClr val="bg1"/>
                </a:solidFill>
                <a:effectLst/>
                <a:latin typeface="+mj-lt"/>
                <a:ea typeface="+mj-ea"/>
                <a:cs typeface="+mj-cs"/>
              </a:rPr>
              <a:t>والتاريخ</a:t>
            </a:r>
            <a:r>
              <a:rPr lang="en-US" sz="2100" b="1" i="0" kern="1200" dirty="0">
                <a:solidFill>
                  <a:schemeClr val="bg1"/>
                </a:solidFill>
                <a:effectLst/>
                <a:latin typeface="+mj-lt"/>
                <a:ea typeface="+mj-ea"/>
                <a:cs typeface="+mj-cs"/>
              </a:rPr>
              <a:t>: </a:t>
            </a:r>
            <a:r>
              <a:rPr lang="en-US" sz="2100" b="1" i="0" kern="1200" dirty="0" err="1">
                <a:solidFill>
                  <a:schemeClr val="bg1"/>
                </a:solidFill>
                <a:effectLst/>
                <a:latin typeface="+mj-lt"/>
                <a:ea typeface="+mj-ea"/>
                <a:cs typeface="+mj-cs"/>
              </a:rPr>
              <a:t>الثلاثاء</a:t>
            </a:r>
            <a:r>
              <a:rPr lang="en-US" sz="2100" b="1" i="0" kern="1200" dirty="0">
                <a:solidFill>
                  <a:schemeClr val="bg1"/>
                </a:solidFill>
                <a:effectLst/>
                <a:latin typeface="+mj-lt"/>
                <a:ea typeface="+mj-ea"/>
                <a:cs typeface="+mj-cs"/>
              </a:rPr>
              <a:t> الموافق8   </a:t>
            </a:r>
            <a:r>
              <a:rPr lang="en-US" sz="2100" b="1" i="0" kern="1200" dirty="0" err="1">
                <a:solidFill>
                  <a:schemeClr val="bg1"/>
                </a:solidFill>
                <a:effectLst/>
                <a:latin typeface="+mj-lt"/>
                <a:ea typeface="+mj-ea"/>
                <a:cs typeface="+mj-cs"/>
              </a:rPr>
              <a:t>ديسمبر</a:t>
            </a:r>
            <a:r>
              <a:rPr lang="en-US" sz="2100" b="1" i="0" kern="1200" dirty="0">
                <a:solidFill>
                  <a:schemeClr val="bg1"/>
                </a:solidFill>
                <a:effectLst/>
                <a:latin typeface="+mj-lt"/>
                <a:ea typeface="+mj-ea"/>
                <a:cs typeface="+mj-cs"/>
              </a:rPr>
              <a:t> 2021م</a:t>
            </a:r>
            <a:endParaRPr lang="en-US" sz="2100" b="1" i="0" kern="1200" dirty="0">
              <a:solidFill>
                <a:schemeClr val="bg1"/>
              </a:solidFill>
              <a:latin typeface="+mj-lt"/>
              <a:ea typeface="+mj-ea"/>
              <a:cs typeface="+mj-cs"/>
            </a:endParaRPr>
          </a:p>
        </p:txBody>
      </p:sp>
      <p:sp>
        <p:nvSpPr>
          <p:cNvPr id="3" name="Subtitle 2"/>
          <p:cNvSpPr>
            <a:spLocks noGrp="1"/>
          </p:cNvSpPr>
          <p:nvPr>
            <p:ph type="subTitle" idx="1"/>
          </p:nvPr>
        </p:nvSpPr>
        <p:spPr>
          <a:xfrm>
            <a:off x="2362200" y="4191000"/>
            <a:ext cx="5632935" cy="1752600"/>
          </a:xfrm>
          <a:scene3d>
            <a:camera prst="orthographicFront">
              <a:rot lat="0" lon="0" rev="0"/>
            </a:camera>
            <a:lightRig rig="glow" dir="t">
              <a:rot lat="0" lon="0" rev="4800000"/>
            </a:lightRig>
          </a:scene3d>
        </p:spPr>
        <p:txBody>
          <a:bodyPr vert="horz" lIns="91440" tIns="45720" rIns="91440" bIns="45720" rtlCol="0">
            <a:normAutofit fontScale="77500" lnSpcReduction="20000"/>
          </a:bodyPr>
          <a:lstStyle/>
          <a:p>
            <a:pPr algn="ctr" defTabSz="457200" rtl="1">
              <a:lnSpc>
                <a:spcPct val="90000"/>
              </a:lnSpc>
              <a:buFont typeface="Wingdings 3" charset="2"/>
              <a:buChar char=""/>
              <a:tabLst>
                <a:tab pos="2256155" algn="l"/>
                <a:tab pos="2771775" algn="ctr"/>
              </a:tabLst>
            </a:pPr>
            <a:r>
              <a:rPr lang="en-US" sz="3200" b="1" dirty="0" err="1">
                <a:solidFill>
                  <a:schemeClr val="bg1">
                    <a:alpha val="70000"/>
                  </a:schemeClr>
                </a:solidFill>
                <a:effectLst/>
              </a:rPr>
              <a:t>إعداد</a:t>
            </a:r>
            <a:r>
              <a:rPr lang="en-US" sz="3200" b="1" dirty="0">
                <a:solidFill>
                  <a:schemeClr val="bg1">
                    <a:alpha val="70000"/>
                  </a:schemeClr>
                </a:solidFill>
                <a:effectLst/>
              </a:rPr>
              <a:t>:</a:t>
            </a:r>
          </a:p>
          <a:p>
            <a:pPr algn="ctr" defTabSz="457200" rtl="1">
              <a:lnSpc>
                <a:spcPct val="90000"/>
              </a:lnSpc>
              <a:buFont typeface="Wingdings 3" charset="2"/>
              <a:buChar char=""/>
            </a:pPr>
            <a:r>
              <a:rPr lang="en-US" sz="3200" b="1" dirty="0" err="1">
                <a:solidFill>
                  <a:schemeClr val="bg1">
                    <a:alpha val="70000"/>
                  </a:schemeClr>
                </a:solidFill>
                <a:effectLst/>
              </a:rPr>
              <a:t>الأستاذ</a:t>
            </a:r>
            <a:r>
              <a:rPr lang="en-US" sz="3200" b="1" dirty="0">
                <a:solidFill>
                  <a:schemeClr val="bg1">
                    <a:alpha val="70000"/>
                  </a:schemeClr>
                </a:solidFill>
                <a:effectLst/>
              </a:rPr>
              <a:t> </a:t>
            </a:r>
            <a:r>
              <a:rPr lang="en-US" sz="3200" b="1" dirty="0" err="1">
                <a:solidFill>
                  <a:schemeClr val="bg1">
                    <a:alpha val="70000"/>
                  </a:schemeClr>
                </a:solidFill>
                <a:effectLst/>
              </a:rPr>
              <a:t>الدكتور</a:t>
            </a:r>
            <a:r>
              <a:rPr lang="en-US" sz="3200" b="1" dirty="0">
                <a:solidFill>
                  <a:schemeClr val="bg1">
                    <a:alpha val="70000"/>
                  </a:schemeClr>
                </a:solidFill>
                <a:effectLst/>
              </a:rPr>
              <a:t> </a:t>
            </a:r>
            <a:r>
              <a:rPr lang="en-US" sz="3200" b="1" dirty="0" err="1">
                <a:solidFill>
                  <a:schemeClr val="bg1">
                    <a:alpha val="70000"/>
                  </a:schemeClr>
                </a:solidFill>
                <a:effectLst/>
              </a:rPr>
              <a:t>عاصم</a:t>
            </a:r>
            <a:r>
              <a:rPr lang="en-US" sz="3200" b="1" dirty="0">
                <a:solidFill>
                  <a:schemeClr val="bg1">
                    <a:alpha val="70000"/>
                  </a:schemeClr>
                </a:solidFill>
                <a:effectLst/>
              </a:rPr>
              <a:t> </a:t>
            </a:r>
            <a:r>
              <a:rPr lang="en-US" sz="3200" b="1" dirty="0" err="1">
                <a:solidFill>
                  <a:schemeClr val="bg1">
                    <a:alpha val="70000"/>
                  </a:schemeClr>
                </a:solidFill>
                <a:effectLst/>
              </a:rPr>
              <a:t>شحادة</a:t>
            </a:r>
            <a:r>
              <a:rPr lang="en-US" sz="3200" b="1" dirty="0">
                <a:solidFill>
                  <a:schemeClr val="bg1">
                    <a:alpha val="70000"/>
                  </a:schemeClr>
                </a:solidFill>
                <a:effectLst/>
              </a:rPr>
              <a:t> </a:t>
            </a:r>
            <a:r>
              <a:rPr lang="en-US" sz="3200" b="1" dirty="0" err="1">
                <a:solidFill>
                  <a:schemeClr val="bg1">
                    <a:alpha val="70000"/>
                  </a:schemeClr>
                </a:solidFill>
                <a:effectLst/>
              </a:rPr>
              <a:t>علي</a:t>
            </a:r>
            <a:endParaRPr lang="en-US" sz="3200" b="1" dirty="0">
              <a:solidFill>
                <a:schemeClr val="bg1">
                  <a:alpha val="70000"/>
                </a:schemeClr>
              </a:solidFill>
              <a:effectLst/>
            </a:endParaRPr>
          </a:p>
          <a:p>
            <a:pPr algn="ctr" defTabSz="457200" rtl="1">
              <a:lnSpc>
                <a:spcPct val="90000"/>
              </a:lnSpc>
              <a:buFont typeface="Wingdings 3" charset="2"/>
              <a:buChar char=""/>
            </a:pPr>
            <a:r>
              <a:rPr lang="en-US" sz="3200" b="1" dirty="0" err="1">
                <a:solidFill>
                  <a:schemeClr val="bg1">
                    <a:alpha val="70000"/>
                  </a:schemeClr>
                </a:solidFill>
              </a:rPr>
              <a:t>عبد</a:t>
            </a:r>
            <a:r>
              <a:rPr lang="en-US" sz="3200" b="1" dirty="0">
                <a:solidFill>
                  <a:schemeClr val="bg1">
                    <a:alpha val="70000"/>
                  </a:schemeClr>
                </a:solidFill>
              </a:rPr>
              <a:t> </a:t>
            </a:r>
            <a:r>
              <a:rPr lang="en-US" sz="3200" b="1" dirty="0" err="1">
                <a:solidFill>
                  <a:schemeClr val="bg1">
                    <a:alpha val="70000"/>
                  </a:schemeClr>
                </a:solidFill>
              </a:rPr>
              <a:t>الحميد</a:t>
            </a:r>
            <a:r>
              <a:rPr lang="en-US" sz="3200" b="1" dirty="0">
                <a:solidFill>
                  <a:schemeClr val="bg1">
                    <a:alpha val="70000"/>
                  </a:schemeClr>
                </a:solidFill>
              </a:rPr>
              <a:t> </a:t>
            </a:r>
            <a:r>
              <a:rPr lang="en-US" sz="3200" b="1" dirty="0" err="1">
                <a:solidFill>
                  <a:schemeClr val="bg1">
                    <a:alpha val="70000"/>
                  </a:schemeClr>
                </a:solidFill>
              </a:rPr>
              <a:t>أبو</a:t>
            </a:r>
            <a:r>
              <a:rPr lang="en-US" sz="3200" b="1" dirty="0">
                <a:solidFill>
                  <a:schemeClr val="bg1">
                    <a:alpha val="70000"/>
                  </a:schemeClr>
                </a:solidFill>
              </a:rPr>
              <a:t> </a:t>
            </a:r>
            <a:r>
              <a:rPr lang="en-US" sz="3200" b="1" dirty="0" err="1">
                <a:solidFill>
                  <a:schemeClr val="bg1">
                    <a:alpha val="70000"/>
                  </a:schemeClr>
                </a:solidFill>
              </a:rPr>
              <a:t>سليمان</a:t>
            </a:r>
            <a:r>
              <a:rPr lang="en-US" sz="3200" b="1" dirty="0">
                <a:solidFill>
                  <a:schemeClr val="bg1">
                    <a:alpha val="70000"/>
                  </a:schemeClr>
                </a:solidFill>
              </a:rPr>
              <a:t> </a:t>
            </a:r>
            <a:r>
              <a:rPr lang="en-US" sz="3200" b="1" dirty="0" err="1">
                <a:solidFill>
                  <a:schemeClr val="bg1">
                    <a:alpha val="70000"/>
                  </a:schemeClr>
                </a:solidFill>
              </a:rPr>
              <a:t>كلية</a:t>
            </a:r>
            <a:r>
              <a:rPr lang="en-US" sz="3200" b="1" dirty="0">
                <a:solidFill>
                  <a:schemeClr val="bg1">
                    <a:alpha val="70000"/>
                  </a:schemeClr>
                </a:solidFill>
              </a:rPr>
              <a:t> </a:t>
            </a:r>
            <a:r>
              <a:rPr lang="en-US" sz="3200" b="1" dirty="0" err="1">
                <a:solidFill>
                  <a:schemeClr val="bg1">
                    <a:alpha val="70000"/>
                  </a:schemeClr>
                </a:solidFill>
              </a:rPr>
              <a:t>معارف</a:t>
            </a:r>
            <a:r>
              <a:rPr lang="en-US" sz="3200" b="1" dirty="0">
                <a:solidFill>
                  <a:schemeClr val="bg1">
                    <a:alpha val="70000"/>
                  </a:schemeClr>
                </a:solidFill>
              </a:rPr>
              <a:t> </a:t>
            </a:r>
            <a:r>
              <a:rPr lang="en-US" sz="3200" b="1" dirty="0" err="1">
                <a:solidFill>
                  <a:schemeClr val="bg1">
                    <a:alpha val="70000"/>
                  </a:schemeClr>
                </a:solidFill>
              </a:rPr>
              <a:t>الوحي</a:t>
            </a:r>
            <a:r>
              <a:rPr lang="en-US" sz="3200" b="1" dirty="0">
                <a:solidFill>
                  <a:schemeClr val="bg1">
                    <a:alpha val="70000"/>
                  </a:schemeClr>
                </a:solidFill>
              </a:rPr>
              <a:t> </a:t>
            </a:r>
            <a:r>
              <a:rPr lang="en-US" sz="3200" b="1" dirty="0" err="1">
                <a:solidFill>
                  <a:schemeClr val="bg1">
                    <a:alpha val="70000"/>
                  </a:schemeClr>
                </a:solidFill>
              </a:rPr>
              <a:t>والعلوم</a:t>
            </a:r>
            <a:r>
              <a:rPr lang="en-US" sz="3200" b="1" dirty="0">
                <a:solidFill>
                  <a:schemeClr val="bg1">
                    <a:alpha val="70000"/>
                  </a:schemeClr>
                </a:solidFill>
              </a:rPr>
              <a:t> </a:t>
            </a:r>
            <a:r>
              <a:rPr lang="en-US" sz="3200" b="1" dirty="0" err="1">
                <a:solidFill>
                  <a:schemeClr val="bg1">
                    <a:alpha val="70000"/>
                  </a:schemeClr>
                </a:solidFill>
              </a:rPr>
              <a:t>الإنسانية</a:t>
            </a:r>
            <a:r>
              <a:rPr lang="en-US" sz="3200" b="1" dirty="0">
                <a:solidFill>
                  <a:schemeClr val="bg1">
                    <a:alpha val="70000"/>
                  </a:schemeClr>
                </a:solidFill>
              </a:rPr>
              <a:t>-</a:t>
            </a:r>
            <a:r>
              <a:rPr lang="en-US" sz="3200" b="1" dirty="0">
                <a:solidFill>
                  <a:schemeClr val="bg1">
                    <a:alpha val="70000"/>
                  </a:schemeClr>
                </a:solidFill>
                <a:effectLst/>
              </a:rPr>
              <a:t>  </a:t>
            </a:r>
            <a:r>
              <a:rPr lang="en-US" sz="3200" b="1" dirty="0" err="1">
                <a:solidFill>
                  <a:schemeClr val="bg1">
                    <a:alpha val="70000"/>
                  </a:schemeClr>
                </a:solidFill>
                <a:effectLst/>
              </a:rPr>
              <a:t>الجامعة</a:t>
            </a:r>
            <a:r>
              <a:rPr lang="en-US" sz="3200" b="1" dirty="0">
                <a:solidFill>
                  <a:schemeClr val="bg1">
                    <a:alpha val="70000"/>
                  </a:schemeClr>
                </a:solidFill>
                <a:effectLst/>
              </a:rPr>
              <a:t> </a:t>
            </a:r>
            <a:r>
              <a:rPr lang="en-US" sz="3200" b="1" dirty="0" err="1">
                <a:solidFill>
                  <a:schemeClr val="bg1">
                    <a:alpha val="70000"/>
                  </a:schemeClr>
                </a:solidFill>
                <a:effectLst/>
              </a:rPr>
              <a:t>الإسلامية</a:t>
            </a:r>
            <a:r>
              <a:rPr lang="en-US" sz="3200" b="1" dirty="0">
                <a:solidFill>
                  <a:schemeClr val="bg1">
                    <a:alpha val="70000"/>
                  </a:schemeClr>
                </a:solidFill>
                <a:effectLst/>
              </a:rPr>
              <a:t> </a:t>
            </a:r>
            <a:r>
              <a:rPr lang="en-US" sz="3200" b="1" dirty="0" err="1">
                <a:solidFill>
                  <a:schemeClr val="bg1">
                    <a:alpha val="70000"/>
                  </a:schemeClr>
                </a:solidFill>
                <a:effectLst/>
              </a:rPr>
              <a:t>العالمية</a:t>
            </a:r>
            <a:r>
              <a:rPr lang="en-US" sz="3200" b="1" dirty="0">
                <a:solidFill>
                  <a:schemeClr val="bg1">
                    <a:alpha val="70000"/>
                  </a:schemeClr>
                </a:solidFill>
                <a:effectLst/>
              </a:rPr>
              <a:t> </a:t>
            </a:r>
            <a:r>
              <a:rPr lang="en-US" sz="3200" b="1" dirty="0" err="1">
                <a:solidFill>
                  <a:schemeClr val="bg1">
                    <a:alpha val="70000"/>
                  </a:schemeClr>
                </a:solidFill>
                <a:effectLst/>
              </a:rPr>
              <a:t>بماليزيا</a:t>
            </a:r>
            <a:endParaRPr lang="en-US" sz="3200" b="1" dirty="0">
              <a:solidFill>
                <a:schemeClr val="bg1">
                  <a:alpha val="70000"/>
                </a:schemeClr>
              </a:solidFill>
              <a:effectLst/>
            </a:endParaRPr>
          </a:p>
          <a:p>
            <a:pPr algn="l" defTabSz="457200">
              <a:lnSpc>
                <a:spcPct val="90000"/>
              </a:lnSpc>
              <a:buFont typeface="Wingdings 3" charset="2"/>
              <a:buChar char=""/>
            </a:pPr>
            <a:r>
              <a:rPr lang="en-US" sz="1100" dirty="0">
                <a:solidFill>
                  <a:srgbClr val="FFFFFF">
                    <a:alpha val="70000"/>
                  </a:srgbClr>
                </a:solidFill>
                <a:effectLst/>
              </a:rPr>
              <a:t>  </a:t>
            </a:r>
          </a:p>
          <a:p>
            <a:pPr algn="l" defTabSz="457200">
              <a:lnSpc>
                <a:spcPct val="90000"/>
              </a:lnSpc>
              <a:buFont typeface="Wingdings 3" charset="2"/>
              <a:buChar char=""/>
            </a:pPr>
            <a:endParaRPr lang="en-US" sz="1100" dirty="0">
              <a:solidFill>
                <a:srgbClr val="FFFFFF">
                  <a:alpha val="70000"/>
                </a:srgbClr>
              </a:solidFill>
            </a:endParaRP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19339" y="3294792"/>
            <a:ext cx="220660" cy="13982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164069"/>
            <a:ext cx="7055380" cy="674132"/>
          </a:xfrm>
        </p:spPr>
        <p:txBody>
          <a:bodyPr>
            <a:normAutofit fontScale="90000"/>
          </a:bodyPr>
          <a:lstStyle/>
          <a:p>
            <a:pPr marL="464820" lvl="0" algn="ctr" rtl="1">
              <a:spcBef>
                <a:spcPts val="0"/>
              </a:spcBef>
              <a:tabLst>
                <a:tab pos="893445" algn="l"/>
              </a:tabLst>
            </a:pPr>
            <a:r>
              <a:rPr lang="ar-EG" sz="4000" b="1" dirty="0">
                <a:solidFill>
                  <a:srgbClr val="FF0000"/>
                </a:solidFill>
                <a:latin typeface="Traditional Arabic" panose="02020603050405020304" pitchFamily="18" charset="-78"/>
                <a:ea typeface="Times New Roman" panose="02020603050405020304"/>
                <a:cs typeface="Traditional Arabic" panose="02020603050405020304" pitchFamily="18" charset="-78"/>
              </a:rPr>
              <a:t>تحليل الاستبانة</a:t>
            </a:r>
            <a:endParaRPr lang="en-MY" sz="4000" b="1" dirty="0">
              <a:solidFill>
                <a:srgbClr val="FF0000"/>
              </a:solidFill>
            </a:endParaRPr>
          </a:p>
        </p:txBody>
      </p:sp>
      <p:sp>
        <p:nvSpPr>
          <p:cNvPr id="3" name="Content Placeholder 2"/>
          <p:cNvSpPr>
            <a:spLocks noGrp="1"/>
          </p:cNvSpPr>
          <p:nvPr>
            <p:ph idx="1"/>
          </p:nvPr>
        </p:nvSpPr>
        <p:spPr>
          <a:xfrm>
            <a:off x="152400" y="685800"/>
            <a:ext cx="8763000" cy="6008132"/>
          </a:xfrm>
        </p:spPr>
        <p:txBody>
          <a:bodyPr>
            <a:normAutofit/>
          </a:bodyPr>
          <a:lstStyle/>
          <a:p>
            <a:pPr lvl="0" algn="just" rtl="1">
              <a:spcBef>
                <a:spcPts val="0"/>
              </a:spcBef>
              <a:buFont typeface="+mj-lt"/>
              <a:buAutoNum type="arabicPeriod"/>
            </a:pPr>
            <a:r>
              <a:rPr lang="ar-EG" sz="2800" b="1" dirty="0">
                <a:latin typeface="Arabic Typesetting" panose="03020402040406030203" pitchFamily="66" charset="-78"/>
                <a:cs typeface="Arabic Typesetting" panose="03020402040406030203" pitchFamily="66" charset="-78"/>
              </a:rPr>
              <a:t>هذا البحث يهدف إلى معرفة التحديات الموجودة لدى الطلبة في مركز اللغة في تعلمهم لمادة اللغة العربية المستوى الأول عبر التعليم الإلكتروني أثناء جائحة وباء كورونا في ماليزيا. ولتحقيق أهداف البحث، قامت الدراسة بجمع البيانات المهمة وذلك عن طريق توزيع الاستبانات على العينات عبر موقع </a:t>
            </a:r>
            <a:r>
              <a:rPr lang="en-MY" sz="2800" b="1" dirty="0">
                <a:latin typeface="Arabic Typesetting" panose="03020402040406030203" pitchFamily="66" charset="-78"/>
                <a:cs typeface="Arabic Typesetting" panose="03020402040406030203" pitchFamily="66" charset="-78"/>
              </a:rPr>
              <a:t>Google Form. </a:t>
            </a:r>
            <a:r>
              <a:rPr lang="ar-EG" sz="2800" b="1" dirty="0">
                <a:latin typeface="Arabic Typesetting" panose="03020402040406030203" pitchFamily="66" charset="-78"/>
                <a:cs typeface="Arabic Typesetting" panose="03020402040406030203" pitchFamily="66" charset="-78"/>
              </a:rPr>
              <a:t>وحصلنا  على (90) تسعين استجابة من جميع أفراد العينة، وهم يتكونون من طلبة المستوى الأول ويدرسون في ثلاث كليات مختلفة في مركز الدراسات الأساسية جمبنج، لمعرفة التحديات التي يواجهونا في التعلم الإلكتروني، وكذلك مدى فعالية عملية التعليم والتعلم عبر الإنترنيت، واقتراح الحلول المناسبة للتغلب عليها. </a:t>
            </a:r>
          </a:p>
          <a:p>
            <a:pPr lvl="0" algn="just" rtl="1">
              <a:spcBef>
                <a:spcPts val="0"/>
              </a:spcBef>
              <a:buFont typeface="+mj-lt"/>
              <a:buAutoNum type="arabicPeriod"/>
            </a:pPr>
            <a:r>
              <a:rPr lang="ar-EG" sz="2800" b="1" dirty="0">
                <a:latin typeface="Arabic Typesetting" panose="03020402040406030203" pitchFamily="66" charset="-78"/>
                <a:cs typeface="Arabic Typesetting" panose="03020402040406030203" pitchFamily="66" charset="-78"/>
              </a:rPr>
              <a:t>	في عملية تحليل البيانات، استخدم البحث  الحزمة الإحصائية للعلوم الاجتماعية (</a:t>
            </a:r>
            <a:r>
              <a:rPr lang="en-MY" sz="2800" b="1" dirty="0">
                <a:latin typeface="Arabic Typesetting" panose="03020402040406030203" pitchFamily="66" charset="-78"/>
                <a:cs typeface="Arabic Typesetting" panose="03020402040406030203" pitchFamily="66" charset="-78"/>
              </a:rPr>
              <a:t>IBM SPSS Statistic) </a:t>
            </a:r>
            <a:r>
              <a:rPr lang="ar-EG" sz="2800" b="1" dirty="0">
                <a:latin typeface="Arabic Typesetting" panose="03020402040406030203" pitchFamily="66" charset="-78"/>
                <a:cs typeface="Arabic Typesetting" panose="03020402040406030203" pitchFamily="66" charset="-78"/>
              </a:rPr>
              <a:t>لاستخراج المتوسط الحسابيي ودرجة الموافقة للسلم الخماسي ليكرت لقياس درجة الموافقة لدى طلبة مركز اللغة على التحديات الموجودة، ومدى فعالية تعلم عبر الإنترنيت خلال جائحة وباء كورونا،  وكذلك الحلول المناسبة لتلك التحديات. </a:t>
            </a:r>
            <a:endParaRPr lang="en-MY" sz="2800" b="1" dirty="0">
              <a:latin typeface="Arabic Typesetting" panose="03020402040406030203" pitchFamily="66" charset="-78"/>
              <a:cs typeface="Arabic Typesetting" panose="03020402040406030203" pitchFamily="66"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537882"/>
          </a:xfrm>
        </p:spPr>
        <p:txBody>
          <a:bodyPr>
            <a:normAutofit fontScale="90000"/>
          </a:bodyPr>
          <a:lstStyle/>
          <a:p>
            <a:pPr lvl="0" indent="-342900" algn="ctr" rtl="1">
              <a:spcBef>
                <a:spcPts val="0"/>
              </a:spcBef>
            </a:pPr>
            <a:r>
              <a:rPr lang="ar-SA" sz="4000" b="1" dirty="0">
                <a:solidFill>
                  <a:srgbClr val="FF0000"/>
                </a:solidFill>
                <a:latin typeface="Times New Roman" panose="02020603050405020304"/>
                <a:ea typeface="Times New Roman" panose="02020603050405020304"/>
                <a:cs typeface="Traditional Arabic" panose="02020603050405020304"/>
              </a:rPr>
              <a:t>النتائج والمناقشة</a:t>
            </a:r>
            <a:endParaRPr lang="en-MY" sz="4000" dirty="0">
              <a:solidFill>
                <a:srgbClr val="FF0000"/>
              </a:solidFill>
            </a:endParaRPr>
          </a:p>
        </p:txBody>
      </p:sp>
      <p:sp>
        <p:nvSpPr>
          <p:cNvPr id="3" name="Content Placeholder 2"/>
          <p:cNvSpPr>
            <a:spLocks noGrp="1"/>
          </p:cNvSpPr>
          <p:nvPr>
            <p:ph idx="1"/>
          </p:nvPr>
        </p:nvSpPr>
        <p:spPr>
          <a:xfrm>
            <a:off x="304800" y="990600"/>
            <a:ext cx="8382000" cy="5703332"/>
          </a:xfrm>
        </p:spPr>
        <p:txBody>
          <a:bodyPr/>
          <a:lstStyle/>
          <a:p>
            <a:pPr marL="0" indent="0" algn="just" rtl="1">
              <a:buNone/>
            </a:pPr>
            <a:r>
              <a:rPr lang="ar-SA" dirty="0"/>
              <a:t> </a:t>
            </a:r>
            <a:r>
              <a:rPr lang="ar-SA" sz="2800" b="1" dirty="0">
                <a:latin typeface="Arabic Typesetting" panose="03020402040406030203" pitchFamily="66" charset="-78"/>
                <a:cs typeface="Arabic Typesetting" panose="03020402040406030203" pitchFamily="66" charset="-78"/>
              </a:rPr>
              <a:t>هذا البحث يهدف إلى معرفة التحديات الموجودة لدى الطلبة في مركز اللغة في تعلمهم لمادة اللغة العربية المستوى الأول عبر التعليم الإلكتروني أثناء جائحة وباء كورونا في ماليزيا. ولتحقيق أهداف البحث، لقد قام الباحث بجمع البيانات المهمة وذلك عن طريق توزيع الإستبانة إلى العينات عبر موقع </a:t>
            </a:r>
            <a:r>
              <a:rPr lang="en-MY" sz="2800" b="1" dirty="0">
                <a:latin typeface="Arabic Typesetting" panose="03020402040406030203" pitchFamily="66" charset="-78"/>
                <a:cs typeface="Arabic Typesetting" panose="03020402040406030203" pitchFamily="66" charset="-78"/>
              </a:rPr>
              <a:t>Google Form. </a:t>
            </a:r>
            <a:r>
              <a:rPr lang="ar-SA" sz="2800" b="1" dirty="0">
                <a:latin typeface="Arabic Typesetting" panose="03020402040406030203" pitchFamily="66" charset="-78"/>
                <a:cs typeface="Arabic Typesetting" panose="03020402040406030203" pitchFamily="66" charset="-78"/>
              </a:rPr>
              <a:t>وعلاوة على ذلك، حصل الباحث على تسعين استجابة من جميع أفراد العينة وهم يتكونون من الطلبة من المستوى الأول ويدرسون في ثلاث كليات مختلفة في مركز الدراسات الأساسية جمبنج، لمعرفة التحديات الموجهة وكذلك مدى فعالية عملية التعلم والتعليم عبر الإنترنيت وأيضا اقتراح الحلول المناسبة للتغلب عليها. وسيتم عرض النتائج والتحليل في هذا الفصل من هذا البحث.</a:t>
            </a:r>
          </a:p>
          <a:p>
            <a:pPr marL="0" indent="0" algn="just" rtl="1">
              <a:buNone/>
            </a:pPr>
            <a:r>
              <a:rPr lang="ar-SA" sz="2800" b="1" dirty="0">
                <a:latin typeface="Arabic Typesetting" panose="03020402040406030203" pitchFamily="66" charset="-78"/>
                <a:cs typeface="Arabic Typesetting" panose="03020402040406030203" pitchFamily="66" charset="-78"/>
              </a:rPr>
              <a:t>	في الصدد عن عملية تحليل البيانات، استخدم البحث الحزمة الإحصائية للعلوم الاجتماعية (</a:t>
            </a:r>
            <a:r>
              <a:rPr lang="en-MY" sz="2800" b="1" dirty="0">
                <a:latin typeface="Arabic Typesetting" panose="03020402040406030203" pitchFamily="66" charset="-78"/>
                <a:cs typeface="Arabic Typesetting" panose="03020402040406030203" pitchFamily="66" charset="-78"/>
              </a:rPr>
              <a:t>IBM SPSS Statistic) </a:t>
            </a:r>
            <a:r>
              <a:rPr lang="ar-SA" sz="2800" b="1" dirty="0">
                <a:latin typeface="Arabic Typesetting" panose="03020402040406030203" pitchFamily="66" charset="-78"/>
                <a:cs typeface="Arabic Typesetting" panose="03020402040406030203" pitchFamily="66" charset="-78"/>
              </a:rPr>
              <a:t>لاستخراج المتوسط الحسابي ودرجة الموافقة للسلم الخماسي ليكرت لقياس درجة الموافقة لدى طلبة مركز اللغة على التحديات الموجودة ومدى فعالية تعلم عبر الإنترنيت خلال جائحة وباء كورونا وكذلك الحلول المناسبة لتلك التحديات</a:t>
            </a:r>
            <a:r>
              <a:rPr lang="ar-EG" sz="2800" b="1" dirty="0">
                <a:latin typeface="Arabic Typesetting" panose="03020402040406030203" pitchFamily="66" charset="-78"/>
                <a:cs typeface="Arabic Typesetting" panose="03020402040406030203" pitchFamily="66" charset="-78"/>
              </a:rPr>
              <a:t>.</a:t>
            </a:r>
            <a:endParaRPr lang="ar-SA" sz="2800" b="1" dirty="0">
              <a:latin typeface="Arabic Typesetting" panose="03020402040406030203" pitchFamily="66" charset="-78"/>
              <a:cs typeface="Arabic Typesetting" panose="03020402040406030203" pitchFamily="66" charset="-78"/>
            </a:endParaRPr>
          </a:p>
          <a:p>
            <a:pPr marL="0" indent="0" algn="r">
              <a:buNone/>
            </a:pPr>
            <a:endParaRPr lang="ar-SA" sz="2800" b="1" dirty="0">
              <a:latin typeface="Arabic Typesetting" panose="03020402040406030203" pitchFamily="66" charset="-78"/>
              <a:cs typeface="Arabic Typesetting" panose="03020402040406030203" pitchFamily="66" charset="-78"/>
            </a:endParaRPr>
          </a:p>
          <a:p>
            <a:pPr marL="0" indent="0" algn="r">
              <a:buNone/>
            </a:pPr>
            <a:endParaRPr lang="en-MY" dirty="0"/>
          </a:p>
        </p:txBody>
      </p:sp>
      <p:sp>
        <p:nvSpPr>
          <p:cNvPr id="4" name="TextBox 3"/>
          <p:cNvSpPr txBox="1"/>
          <p:nvPr/>
        </p:nvSpPr>
        <p:spPr>
          <a:xfrm>
            <a:off x="7696200" y="6324600"/>
            <a:ext cx="8382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5</a:t>
            </a:r>
            <a:r>
              <a:rPr lang="en-US" dirty="0"/>
              <a:t> </a:t>
            </a:r>
            <a:r>
              <a:rPr lang="en-US" dirty="0">
                <a:latin typeface="Arial" panose="020B0604020202020204" pitchFamily="34" charset="0"/>
              </a:rPr>
              <a:t>/11</a:t>
            </a:r>
            <a:endParaRPr lang="en-MY"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228600"/>
            <a:ext cx="7897290" cy="715963"/>
          </a:xfrm>
        </p:spPr>
        <p:txBody>
          <a:bodyPr>
            <a:normAutofit/>
          </a:bodyPr>
          <a:lstStyle/>
          <a:p>
            <a:pPr lvl="0" indent="-342900" algn="ctr" rtl="1">
              <a:spcBef>
                <a:spcPts val="0"/>
              </a:spcBef>
            </a:pPr>
            <a:r>
              <a:rPr lang="ar-EG" sz="3200" b="1" dirty="0">
                <a:solidFill>
                  <a:srgbClr val="FF0000"/>
                </a:solidFill>
                <a:latin typeface="Times New Roman" panose="02020603050405020304"/>
                <a:ea typeface="Times New Roman" panose="02020603050405020304"/>
                <a:cs typeface="Traditional Arabic" panose="02020603050405020304"/>
              </a:rPr>
              <a:t>المحور الأول: فعالية تعليم وتعلم اللغة العربية عبر التعليم الإلكتروني </a:t>
            </a:r>
            <a:endParaRPr lang="en-MY" sz="3200" b="1" dirty="0">
              <a:solidFill>
                <a:srgbClr val="FF0000"/>
              </a:solidFill>
            </a:endParaRPr>
          </a:p>
        </p:txBody>
      </p:sp>
      <p:sp>
        <p:nvSpPr>
          <p:cNvPr id="3" name="Content Placeholder 2"/>
          <p:cNvSpPr>
            <a:spLocks noGrp="1"/>
          </p:cNvSpPr>
          <p:nvPr>
            <p:ph idx="1"/>
          </p:nvPr>
        </p:nvSpPr>
        <p:spPr>
          <a:xfrm>
            <a:off x="228600" y="762000"/>
            <a:ext cx="8686800" cy="6096000"/>
          </a:xfrm>
        </p:spPr>
        <p:txBody>
          <a:bodyPr>
            <a:noAutofit/>
          </a:bodyPr>
          <a:lstStyle/>
          <a:p>
            <a:pPr marL="0" algn="just" rtl="1">
              <a:spcBef>
                <a:spcPts val="0"/>
              </a:spcBef>
            </a:pPr>
            <a:r>
              <a:rPr lang="ar-EG" sz="3200" b="1" dirty="0">
                <a:latin typeface="Arabic Typesetting" panose="03020402040406030203" pitchFamily="66" charset="-78"/>
                <a:cs typeface="Arabic Typesetting" panose="03020402040406030203" pitchFamily="66" charset="-78"/>
              </a:rPr>
              <a:t>تبيّن نتائج استجابات </a:t>
            </a:r>
            <a:r>
              <a:rPr lang="ar-EG" sz="2800" b="1" dirty="0">
                <a:latin typeface="Arabic Typesetting" panose="03020402040406030203" pitchFamily="66" charset="-78"/>
                <a:cs typeface="Arabic Typesetting" panose="03020402040406030203" pitchFamily="66" charset="-78"/>
              </a:rPr>
              <a:t>الطلبة في  محور فعالية تعليم وتعلم اللغة العربية عبر التعليم الإلكتروني لدى الطلبة أن معظم أسئلة هذا المحور قد حصلت على درجة قوية يتراوح متوسطها ما بين (4.24) و(1.99)، أضعفها في الفقرة العاشرة من الاستبانة التي تنص على (أُفضِّل التعليم الإلكتروني بدلا من التعلم وجها بوجه)، وأما أقوى فقرات من هذا المحور فهو السؤال الثامن والذي يناقش (أستخدم المعجم الإلكتروني للبحث عن معاني الكلمات في العربية) إذ يحظى بمتوسط حسابي (4.24) وبانحراف معياري (0.659).</a:t>
            </a:r>
          </a:p>
          <a:p>
            <a:pPr marL="0" algn="just" rtl="1">
              <a:spcBef>
                <a:spcPts val="0"/>
              </a:spcBef>
            </a:pPr>
            <a:r>
              <a:rPr lang="ar-EG" sz="2800" b="1" dirty="0">
                <a:latin typeface="Arabic Typesetting" panose="03020402040406030203" pitchFamily="66" charset="-78"/>
                <a:cs typeface="Arabic Typesetting" panose="03020402040406030203" pitchFamily="66" charset="-78"/>
              </a:rPr>
              <a:t>	بشكل عام، لوحظ من هذا المحور أن معظم الطلبة يوافقون بفعالية تعليم وتعلم مادة اللغة العربية عبر الإنترنيت؛ لأنهم قادرون على استغلال الأشياء الموجودة في التعليم الإلكتروني من أجل التعلم، ولكن في الوقت نفسه عندما نناقش قضية الممارسة والكلام في اللغة العربية، فإن التعليم الإلكتروني عنده حدود؛ على سبيل المثال، في السؤال (أستطيع أن أجيب  عن الأسئلة المطروحة أثناء الفصل) كانت درجة الموافقة هي المتوسطة؛ بمعنى بعض الطلبة لا يستطيعون الإجابة عن الأسئلة المطروحة من المحاضر أثناء الفصل، وهذا الأمر نتيجة لقلة التحدث باللغة العربية عبر التعليم الإلكتروني مقارنة بالتعليم في افصول الدارسية بالحرم الجامعي. بناء على هذا، وجدنا أن أغلبية الطلبة لا يرغبون في استمرار التعليم عبر الإنترنيت، وهم يفضلون أكثر التعيلم والتعلم في الفصل الدراسي خصوصا في مادة اللغة العربية.</a:t>
            </a:r>
          </a:p>
          <a:p>
            <a:pPr marL="0" algn="just" rtl="1">
              <a:spcBef>
                <a:spcPts val="0"/>
              </a:spcBef>
            </a:pPr>
            <a:endParaRPr lang="ar-EG" sz="2400" dirty="0"/>
          </a:p>
          <a:p>
            <a:pPr marL="0" algn="just" rtl="1">
              <a:spcBef>
                <a:spcPts val="0"/>
              </a:spcBef>
            </a:pPr>
            <a:endParaRPr lang="ar-EG" sz="2400" dirty="0"/>
          </a:p>
          <a:p>
            <a:pPr marL="0" algn="just" rtl="1">
              <a:spcBef>
                <a:spcPts val="0"/>
              </a:spcBef>
            </a:pPr>
            <a:endParaRPr lang="en-MY" sz="28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4581"/>
            <a:ext cx="8458200" cy="639762"/>
          </a:xfrm>
        </p:spPr>
        <p:txBody>
          <a:bodyPr>
            <a:noAutofit/>
          </a:bodyPr>
          <a:lstStyle/>
          <a:p>
            <a:pPr marL="0" marR="0" algn="ctr" rtl="1">
              <a:spcBef>
                <a:spcPts val="0"/>
              </a:spcBef>
              <a:spcAft>
                <a:spcPts val="0"/>
              </a:spcAft>
            </a:pPr>
            <a:r>
              <a:rPr lang="ar-SA" sz="2400" b="1" dirty="0">
                <a:solidFill>
                  <a:srgbClr val="FF0000"/>
                </a:solidFill>
                <a:latin typeface="Traditional Arabic" panose="02020603050405020304" pitchFamily="18" charset="-78"/>
                <a:cs typeface="Traditional Arabic" panose="02020603050405020304" pitchFamily="18" charset="-78"/>
              </a:rPr>
              <a:t>المحور الثاني: فعالية تعليم وتعلم اللغة العربية عبر التعليم الإلكتروني</a:t>
            </a:r>
            <a:endParaRPr lang="en-MY" sz="2400" b="1" dirty="0">
              <a:solidFill>
                <a:srgbClr val="FF0000"/>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152400" y="609600"/>
            <a:ext cx="8534400" cy="6172200"/>
          </a:xfrm>
        </p:spPr>
        <p:txBody>
          <a:bodyPr>
            <a:normAutofit fontScale="92500"/>
          </a:bodyPr>
          <a:lstStyle/>
          <a:p>
            <a:pPr algn="r" rtl="1"/>
            <a:endParaRPr lang="ar-SA" b="1" dirty="0">
              <a:ea typeface="Times New Roman" panose="02020603050405020304"/>
              <a:cs typeface="Traditional Arabic" panose="02020603050405020304"/>
            </a:endParaRPr>
          </a:p>
          <a:p>
            <a:pPr algn="just" rtl="1"/>
            <a:r>
              <a:rPr lang="ar-EG" sz="3000" b="1" dirty="0">
                <a:effectLst/>
                <a:latin typeface="Arabic Typesetting" panose="03020402040406030203" pitchFamily="66" charset="-78"/>
                <a:ea typeface="Times New Roman" panose="02020603050405020304"/>
                <a:cs typeface="Arabic Typesetting" panose="03020402040406030203" pitchFamily="66" charset="-78"/>
              </a:rPr>
              <a:t>بينت </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نتائج استجابات الطلبة على محور فعالية تعليم وتعلم اللغة العربية عبر التعليم الإلكتروني لدى </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ال</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طلبة أن معظم أسئلة هذا المحور قد حصلت على درجة</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 عالية </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يتراوح متوسطها ما بين (4.24) و(1.99)، </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و</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أضعفها في الفقرة العاشرة من الاستبانة التي تنص على (أُفضِّل التعليم الإلكتروني بدلا من التعلم </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داخل قاعة الدرس</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 وأما أقوى فقرات هذا المحور </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ف</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هو السؤال الثامن والذي يناقش (أستخدم المعجم الإلكتروني للبحث عن معاني الكلمات في العربية)</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 إذ يحظى بمتوسط حسابي (4.24) وبانحراف معياري (0.659).</a:t>
            </a:r>
          </a:p>
          <a:p>
            <a:pPr algn="just" rtl="1"/>
            <a:r>
              <a:rPr lang="ar-SA" sz="3000" b="1" dirty="0">
                <a:effectLst/>
                <a:latin typeface="Arabic Typesetting" panose="03020402040406030203" pitchFamily="66" charset="-78"/>
                <a:ea typeface="Times New Roman" panose="02020603050405020304"/>
                <a:cs typeface="Arabic Typesetting" panose="03020402040406030203" pitchFamily="66" charset="-78"/>
              </a:rPr>
              <a:t>	بشكل عام، ل</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و</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حظ من هذا المحور أن معظم الطلبة يوافقون بفعالية تعل</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ي</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م وتعلم مادة اللغة العربية عبر الإنترنيت</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 لأنهم قادرون على استغلال الأشياء الموجودة في التعليم الإلكتروني من أجل التعلم، ولكن في الوقت نفسه </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في </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الممارسة والكلام في اللغة العربية،</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 عبر</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 التعليم الإلكتروني </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نجد أن ثمة </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حدود</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ا</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 </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في عملية الكلام والمحادثة والتطبيق، </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على سبيل المثال، في السؤال (أستطيع أن أجيب</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 عن</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 الأسئلة المطروحة داخل قاعة الدرس) كانت درجة الموافقة هي المتوسطة</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 بمعنى بعض الطلبة لا يستطيعون إجابة الأسئلة المطروحة من المحاضر</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 في </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الفصل، </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ل</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قلة التحدث باللغة العربية عبر التعليم الإلكتروني مقارنة بالتعليم </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في قاعة الفصل </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في الجامعة</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 لذلك </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وجد أن أغلبية الطلبة لا يرغبون في استمرار التعليم عبر الإنترنيت</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 وهم يفضلون أكثر</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 أن يكون</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 التعل</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ي</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م </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و</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التعلم </a:t>
            </a:r>
            <a:r>
              <a:rPr lang="ar-EG" sz="3000" b="1" dirty="0">
                <a:effectLst/>
                <a:latin typeface="Arabic Typesetting" panose="03020402040406030203" pitchFamily="66" charset="-78"/>
                <a:ea typeface="Times New Roman" panose="02020603050405020304"/>
                <a:cs typeface="Arabic Typesetting" panose="03020402040406030203" pitchFamily="66" charset="-78"/>
              </a:rPr>
              <a:t>في قاعات الدرس ل</a:t>
            </a:r>
            <a:r>
              <a:rPr lang="ar-SA" sz="3000" b="1" dirty="0">
                <a:effectLst/>
                <a:latin typeface="Arabic Typesetting" panose="03020402040406030203" pitchFamily="66" charset="-78"/>
                <a:ea typeface="Times New Roman" panose="02020603050405020304"/>
                <a:cs typeface="Arabic Typesetting" panose="03020402040406030203" pitchFamily="66" charset="-78"/>
              </a:rPr>
              <a:t>مادة اللغة العربية.</a:t>
            </a:r>
          </a:p>
          <a:p>
            <a:pPr algn="r" rtl="1"/>
            <a:endParaRPr lang="ar-SA" b="1" dirty="0">
              <a:effectLst/>
              <a:ea typeface="Times New Roman" panose="02020603050405020304"/>
              <a:cs typeface="Traditional Arabic" panose="02020603050405020304"/>
            </a:endParaRPr>
          </a:p>
          <a:p>
            <a:pPr algn="r" rtl="1"/>
            <a:endParaRPr lang="ar-SA" b="1" dirty="0">
              <a:effectLst/>
              <a:ea typeface="Times New Roman" panose="02020603050405020304"/>
              <a:cs typeface="Traditional Arabic" panose="02020603050405020304"/>
            </a:endParaRPr>
          </a:p>
          <a:p>
            <a:pPr algn="r" rtl="1"/>
            <a:endParaRPr lang="ar-SA" b="1" dirty="0">
              <a:effectLst/>
              <a:ea typeface="Times New Roman" panose="02020603050405020304"/>
              <a:cs typeface="Traditional Arabic" panose="02020603050405020304"/>
            </a:endParaRPr>
          </a:p>
          <a:p>
            <a:pPr algn="r" rtl="1"/>
            <a:endParaRPr lang="ar-SA" b="1" dirty="0">
              <a:effectLst/>
              <a:ea typeface="Times New Roman" panose="02020603050405020304"/>
              <a:cs typeface="Traditional Arabic" panose="02020603050405020304"/>
            </a:endParaRPr>
          </a:p>
          <a:p>
            <a:pPr algn="r" rtl="1"/>
            <a:endParaRPr lang="en-MY"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2718"/>
            <a:ext cx="8763000" cy="842690"/>
          </a:xfrm>
        </p:spPr>
        <p:txBody>
          <a:bodyPr>
            <a:normAutofit fontScale="90000"/>
          </a:bodyPr>
          <a:lstStyle/>
          <a:p>
            <a:pPr algn="ctr"/>
            <a:r>
              <a:rPr lang="ar-SA" sz="2800" b="1" dirty="0">
                <a:solidFill>
                  <a:srgbClr val="FF0000"/>
                </a:solidFill>
              </a:rPr>
              <a:t>المحور الثالث: الحلول المناسبة لتغلب على التحديات من التعليم الإلكتروني </a:t>
            </a:r>
            <a:endParaRPr lang="en-MY" sz="2800" b="1" dirty="0">
              <a:solidFill>
                <a:srgbClr val="FF0000"/>
              </a:solidFill>
            </a:endParaRPr>
          </a:p>
        </p:txBody>
      </p:sp>
      <p:sp>
        <p:nvSpPr>
          <p:cNvPr id="3" name="Content Placeholder 2"/>
          <p:cNvSpPr>
            <a:spLocks noGrp="1"/>
          </p:cNvSpPr>
          <p:nvPr>
            <p:ph idx="1"/>
          </p:nvPr>
        </p:nvSpPr>
        <p:spPr>
          <a:xfrm>
            <a:off x="152400" y="1371600"/>
            <a:ext cx="8915400" cy="5714999"/>
          </a:xfrm>
        </p:spPr>
        <p:txBody>
          <a:bodyPr>
            <a:noAutofit/>
          </a:bodyPr>
          <a:lstStyle/>
          <a:p>
            <a:pPr algn="just" rtl="1"/>
            <a:r>
              <a:rPr lang="ar-EG" sz="2800" b="1" dirty="0">
                <a:latin typeface="Arabic Typesetting" panose="03020402040406030203" pitchFamily="66" charset="-78"/>
                <a:ea typeface="Times New Roman" panose="02020603050405020304"/>
                <a:cs typeface="Arabic Typesetting" panose="03020402040406030203" pitchFamily="66" charset="-78"/>
              </a:rPr>
              <a:t>يتضح من نتائج استجابات الطلبة في محور الحلول المناسبة للتغلب على تحديات التعليم الإلكتروني لدى طلبة مركز اللغة، وجدنا أن كثيرا من أسئلة هذا المحور حصلت على درجة عالية يتراوح متوسطها ما بين (4.51) و(3.38)، وأضعفها الفقرة الرابعة من سؤال الاستبانة التي تنص على (إعطاء الفرص للطلبة للبقاء داخل الحرم الجامعي لاستخدام الخدمات الموجودة هناك مثل المكتبة والإنترنيت)؛ ولذلك، فإن أقوى فقرات هذا المحور هو السؤال الأول والذي يقترح  (إعطاء بيانات الإنترنيت مجانا لكل الطلبة)؛ إذ يحظى بمتوسط حسابي (4.51) وبانحراف معياري (0.707).</a:t>
            </a:r>
          </a:p>
          <a:p>
            <a:pPr algn="just" rtl="1"/>
            <a:r>
              <a:rPr lang="ar-EG" sz="2800" b="1" dirty="0">
                <a:latin typeface="Arabic Typesetting" panose="03020402040406030203" pitchFamily="66" charset="-78"/>
                <a:ea typeface="Times New Roman" panose="02020603050405020304"/>
                <a:cs typeface="Arabic Typesetting" panose="03020402040406030203" pitchFamily="66" charset="-78"/>
              </a:rPr>
              <a:t>الملاحظة من هذه النتيجة في المحور الثالث، يلحظ أن الطلبة يرغبون في الحصول على بيانات الإنترنيت مجانا، وهذا الأمر حصل على أعلى درجة من الموافقة من قبل العينة. وفي هذا العصر، الحكومة أو الجامعة لديهما المسؤولية في مساعدة الطلبة للحصول على أفضل خدمات التعليم والتعلم؛ فلذلك ينبغي على هؤلاء  توفير خدمات الإنترنيت مجانا أو على الأقل بسعر رخيص حتى يستطيع جميع الطلبة أن يشاركوا في عملية التعليم والتعلم، فضلا عن هذا، وجد البحث أن الطلبة يميلون إلى استخدام البرامج التعليمية المتنوعة والممتعة للتغلب على تحديات التعليم الإلكتروني. وفي هذه الفقرة كانت درجة الموافقة قوية بالنظر إلى المتوسط الحسابي (3.88)، وهذا الأمر يدل على أن التنوع في البرامج التعليمية تساعدهم على فهم الدرس فهما جيدا وسريعا. </a:t>
            </a:r>
          </a:p>
          <a:p>
            <a:pPr algn="r" rtl="1"/>
            <a:endParaRPr lang="ar-EG" b="1" dirty="0">
              <a:ea typeface="Times New Roman" panose="02020603050405020304"/>
              <a:cs typeface="Traditional Arabic" panose="02020603050405020304"/>
            </a:endParaRPr>
          </a:p>
          <a:p>
            <a:pPr algn="r" rtl="1"/>
            <a:endParaRPr lang="en-MY" sz="2800" b="1" dirty="0">
              <a:ea typeface="Times New Roman" panose="02020603050405020304"/>
              <a:cs typeface="Traditional Arabic" panose="02020603050405020304"/>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1EC05-11A9-4A14-A8C7-38A3258FDB5D}"/>
              </a:ext>
            </a:extLst>
          </p:cNvPr>
          <p:cNvSpPr>
            <a:spLocks noGrp="1"/>
          </p:cNvSpPr>
          <p:nvPr>
            <p:ph type="title"/>
          </p:nvPr>
        </p:nvSpPr>
        <p:spPr>
          <a:xfrm>
            <a:off x="484710" y="452718"/>
            <a:ext cx="7055380" cy="537882"/>
          </a:xfrm>
        </p:spPr>
        <p:txBody>
          <a:bodyPr>
            <a:normAutofit fontScale="90000"/>
          </a:bodyPr>
          <a:lstStyle/>
          <a:p>
            <a:pPr algn="ctr"/>
            <a:r>
              <a:rPr lang="ar-EG" dirty="0">
                <a:solidFill>
                  <a:srgbClr val="FF0000"/>
                </a:solidFill>
              </a:rPr>
              <a:t>الخاتمة </a:t>
            </a:r>
            <a:endParaRPr lang="en-MY" dirty="0">
              <a:solidFill>
                <a:srgbClr val="FF0000"/>
              </a:solidFill>
            </a:endParaRPr>
          </a:p>
        </p:txBody>
      </p:sp>
      <p:sp>
        <p:nvSpPr>
          <p:cNvPr id="3" name="Content Placeholder 2">
            <a:extLst>
              <a:ext uri="{FF2B5EF4-FFF2-40B4-BE49-F238E27FC236}">
                <a16:creationId xmlns:a16="http://schemas.microsoft.com/office/drawing/2014/main" id="{404FB2EE-A514-48E8-BE13-F45372E0EC0B}"/>
              </a:ext>
            </a:extLst>
          </p:cNvPr>
          <p:cNvSpPr>
            <a:spLocks noGrp="1"/>
          </p:cNvSpPr>
          <p:nvPr>
            <p:ph idx="1"/>
          </p:nvPr>
        </p:nvSpPr>
        <p:spPr>
          <a:xfrm>
            <a:off x="381000" y="990600"/>
            <a:ext cx="8153400" cy="5867400"/>
          </a:xfrm>
        </p:spPr>
        <p:txBody>
          <a:bodyPr>
            <a:normAutofit fontScale="92500" lnSpcReduction="20000"/>
          </a:bodyPr>
          <a:lstStyle/>
          <a:p>
            <a:r>
              <a:rPr lang="ar-EG" dirty="0"/>
              <a:t> </a:t>
            </a:r>
          </a:p>
          <a:p>
            <a:pPr algn="just" rtl="1"/>
            <a:r>
              <a:rPr lang="ar-EG" sz="3000" b="1" dirty="0">
                <a:latin typeface="Arabic Typesetting" panose="03020402040406030203" pitchFamily="66" charset="-78"/>
                <a:cs typeface="Arabic Typesetting" panose="03020402040406030203" pitchFamily="66" charset="-78"/>
              </a:rPr>
              <a:t>تناول هذا البحث  التحديات الموجودة عبر التعليم الإلكترون في تعليم وتعلم اللغة في مركز الدراسات الأساسية . ويمكن استنتاج من نتائج البحث واستجابات الطلبة في مركز اللغة أنهم يواجهون بعض التحديات المختلفة نتيجةً التعليم الإلكتروني، ولكن في الوقت نفسه، وجد البحث أن هؤلاء الطلبة قادرون على تجاوزهذه المشكلة نظرا إلى قوة مدى فعالية التعليم الإلكتروني في تعليم اللغة العربية في هذا المركز. وهذا يدل على أن التعليم الإلكتروني ليس مشكلة حقيقية في اكتساب اللغة العربية. فالتعليم بشكل عام إما أن يكون في قاعة الدرس أو عبر الإنترنيت وكلاهما بحاجة إلى بذل الجهود الكبيرة من قِبَل المتعلمين. فينبغي على الطلبة ألا يجعلوا التعليم الإلكتروني سببا أو علة في عد الاجتهاد أو الفشل في الدراسة بسبب التعليم الإلكتروني، فأهم الأشياء في عملية التعلم هو الجهد، فطالب العلم يجتهد ويقدم كل ما لديه.  وأخيرا فإن هذا البحث يشير إلى زيادة الانتباه إلى مجال التعليم الإلكتروني، وأنه مجال مهم في عصر العولمة  لا سيما في ضوء انتشار جائحة الوباء كورونا في العالم كله، ونأمل أن يستفيد الطلبة والمحاضرون من هذه الدراسة لتحسين جودة التعليم والتعلم في مجال اللغة العربية... ولقد أظهرت النتائج وجود عدة تحديات في التعليم الإلكتروني وأبرزها: قلة المحادثة والممارسة في اللغة العربية بين الأصدقاء عبر الإنترنيت، وكذلك أن الطلبة يستفيدون من المعجم الإلكتروني الذي يشير إلى فعالية التعليم الإلكتروني في مادة اللغة العربية، وأن الطلبة يرغبون في الحصول على بيانات الإنترنيت مجانا لإجراء عملية التعلم عبر الإنترنيت</a:t>
            </a:r>
            <a:r>
              <a:rPr lang="ar-EG" sz="2800" b="1" dirty="0">
                <a:latin typeface="Arabic Typesetting" panose="03020402040406030203" pitchFamily="66" charset="-78"/>
                <a:cs typeface="Arabic Typesetting" panose="03020402040406030203" pitchFamily="66" charset="-78"/>
              </a:rPr>
              <a:t>.</a:t>
            </a:r>
          </a:p>
          <a:p>
            <a:endParaRPr lang="en-MY" dirty="0"/>
          </a:p>
        </p:txBody>
      </p:sp>
    </p:spTree>
    <p:extLst>
      <p:ext uri="{BB962C8B-B14F-4D97-AF65-F5344CB8AC3E}">
        <p14:creationId xmlns:p14="http://schemas.microsoft.com/office/powerpoint/2010/main" val="1612284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76200"/>
            <a:ext cx="7055380" cy="685800"/>
          </a:xfrm>
        </p:spPr>
        <p:txBody>
          <a:bodyPr>
            <a:normAutofit/>
          </a:bodyPr>
          <a:lstStyle/>
          <a:p>
            <a:pPr algn="ctr"/>
            <a:r>
              <a:rPr lang="ar-EG" b="1" dirty="0">
                <a:solidFill>
                  <a:srgbClr val="FF0000"/>
                </a:solidFill>
              </a:rPr>
              <a:t>المقترحات</a:t>
            </a:r>
            <a:endParaRPr lang="en-MY" b="1" dirty="0">
              <a:solidFill>
                <a:srgbClr val="FF0000"/>
              </a:solidFill>
            </a:endParaRPr>
          </a:p>
        </p:txBody>
      </p:sp>
      <p:sp>
        <p:nvSpPr>
          <p:cNvPr id="3" name="Content Placeholder 2"/>
          <p:cNvSpPr>
            <a:spLocks noGrp="1"/>
          </p:cNvSpPr>
          <p:nvPr>
            <p:ph idx="1"/>
          </p:nvPr>
        </p:nvSpPr>
        <p:spPr>
          <a:xfrm>
            <a:off x="76200" y="533400"/>
            <a:ext cx="9067800" cy="6629400"/>
          </a:xfrm>
        </p:spPr>
        <p:txBody>
          <a:bodyPr>
            <a:normAutofit fontScale="25000" lnSpcReduction="20000"/>
          </a:bodyPr>
          <a:lstStyle/>
          <a:p>
            <a:pPr marL="38100" marR="38100" algn="just" rtl="1">
              <a:lnSpc>
                <a:spcPct val="107000"/>
              </a:lnSpc>
              <a:spcAft>
                <a:spcPts val="800"/>
              </a:spcAft>
            </a:pPr>
            <a:r>
              <a:rPr lang="ar-SA" sz="9600" dirty="0">
                <a:effectLst/>
                <a:latin typeface="Arabic Typesetting" panose="03020402040406030203" pitchFamily="66" charset="-78"/>
                <a:ea typeface="Calibri" panose="020F0502020204030204" pitchFamily="34" charset="0"/>
                <a:cs typeface="Arabic Typesetting" panose="03020402040406030203" pitchFamily="66" charset="-78"/>
              </a:rPr>
              <a:t>1. </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الطلبة: أن</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 يعتمد </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الطلبة دائما على الدراسة عبر التعليم الإلكتروني</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 و</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في هذا العصر، انتشرت البرامج التعليمية المتعددة من أجل التعل</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ي</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م والتعلم </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وهي </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حقيقة تسهم كثيرا في تحسين جودة </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نعلم الطلبة الين عليهم أن </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يركزوا في الفصل ولو بعدم وجود المحاضر أمامهم، فهذا الأمر سيجعل التعلم أكثر</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 فاعلية، </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ويؤدي إلى فهم الدرس من قِبَل المتعلمين. يوجد</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 بعض</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 الطلبة </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ال</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قادر</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ي</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ن على دفع</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 رسوم </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الإنترنيت</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 ولكن لا يستخدمونه استخداما صحيحا لعملية التعلم، بل </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يكون </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استخدامها للأشياء </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التي لا </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منفعة لهم </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 بها، </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مثل</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ا الدخول إلى </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 مو</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ا</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قع وسائل التواصل الاجتماعي. </a:t>
            </a:r>
            <a:endPar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endParaRPr>
          </a:p>
          <a:p>
            <a:pPr marL="38100" marR="38100" algn="just" rtl="1">
              <a:lnSpc>
                <a:spcPct val="107000"/>
              </a:lnSpc>
              <a:spcAft>
                <a:spcPts val="800"/>
              </a:spcAft>
            </a:pP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2. المحاضر: على المحاضر أن يجعل فصل مادة اللغة العربية عبر الإنترنيت أكثر ج</a:t>
            </a:r>
            <a:r>
              <a:rPr lang="ar-EG" sz="11200" b="1" dirty="0">
                <a:latin typeface="Arabic Typesetting" panose="03020402040406030203" pitchFamily="66" charset="-78"/>
                <a:ea typeface="Calibri" panose="020F0502020204030204" pitchFamily="34" charset="0"/>
                <a:cs typeface="Arabic Typesetting" panose="03020402040406030203" pitchFamily="66" charset="-78"/>
              </a:rPr>
              <a:t>اذبية</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 ومتعة، حتى يستطيع الطلبة أن يدرسوا ويتعلموا بحماسة دون ضجر، لأن إقناع الطلبة ل</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ل</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استماع إلى المحاضرة أمر مهم </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في</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 عملية التعل</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ي</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م والتعلم بشتى أشكالها</a:t>
            </a:r>
            <a:r>
              <a:rPr lang="ar-EG" sz="11200" b="1" dirty="0">
                <a:latin typeface="Arabic Typesetting" panose="03020402040406030203" pitchFamily="66" charset="-78"/>
                <a:ea typeface="Calibri" panose="020F0502020204030204" pitchFamily="34" charset="0"/>
                <a:cs typeface="Arabic Typesetting" panose="03020402040406030203" pitchFamily="66" charset="-78"/>
              </a:rPr>
              <a:t>، وكذلم على </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للمحاضر </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ألا </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يعتمد </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على </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طريقة التدريس الواحدة لكل الفصول، بل عليه أن يتنوع</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 بها؛ ك</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إعطاء الواجبات أثناء التدريس أو القيام بالألعاب التعليمية مع الطلبة أو إجراء المناقشة عن الدرس. من هنا، سيكون التعامل بين المحاضر والطلبة أحسن وأجود ويستطيع الطلبة </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الإفادة </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من التعليم الإلكتروني.</a:t>
            </a:r>
            <a:endParaRPr lang="en-MY" sz="11200" b="1" dirty="0">
              <a:effectLst/>
              <a:latin typeface="Arabic Typesetting" panose="03020402040406030203" pitchFamily="66" charset="-78"/>
              <a:ea typeface="Calibri" panose="020F0502020204030204" pitchFamily="34" charset="0"/>
              <a:cs typeface="Arabic Typesetting" panose="03020402040406030203" pitchFamily="66" charset="-78"/>
            </a:endParaRPr>
          </a:p>
          <a:p>
            <a:pPr marL="38100" marR="38100" algn="just" rtl="1">
              <a:lnSpc>
                <a:spcPct val="107000"/>
              </a:lnSpc>
              <a:spcAft>
                <a:spcPts val="800"/>
              </a:spcAft>
            </a:pP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3. الجامعة: أن تكون الجامعة واعية بحالة الطلبة والمحاضر، على سبيل المثال من حيث ساعات التعلم ومقرر المادة وهيكلها</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 لأن طبيعة التدريس </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في قاعات الدرس </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تختلف تماما عن التعليم عبر الإنترنيت، فهناك الحاجة إلى إعادة النظر</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 في </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هذه القضية لمساعدة جميع الأطراف أن يشاركوا وينضموا </a:t>
            </a: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إلى</a:t>
            </a:r>
            <a:r>
              <a:rPr lang="ar-SA" sz="11200" b="1" dirty="0">
                <a:effectLst/>
                <a:latin typeface="Arabic Typesetting" panose="03020402040406030203" pitchFamily="66" charset="-78"/>
                <a:ea typeface="Calibri" panose="020F0502020204030204" pitchFamily="34" charset="0"/>
                <a:cs typeface="Arabic Typesetting" panose="03020402040406030203" pitchFamily="66" charset="-78"/>
              </a:rPr>
              <a:t> التعليم الإلكتروني. وعلى صعيد آخر، يمكن للجامعة أن تعطي خدمات الإنترنيت خاصة للمحتاجين من الطلبة من أسرة ضعيفة، أو كذلك إعطاء المساعدة المالية لشراء الأجهزة التكنولوجية مثل الحواسب المحمولة أو الهواتف الذكية لهم.</a:t>
            </a:r>
            <a:endParaRPr lang="en-MY" sz="11200" b="1" dirty="0">
              <a:effectLst/>
              <a:latin typeface="Arabic Typesetting" panose="03020402040406030203" pitchFamily="66" charset="-78"/>
              <a:ea typeface="Calibri" panose="020F0502020204030204" pitchFamily="34" charset="0"/>
              <a:cs typeface="Arabic Typesetting" panose="03020402040406030203" pitchFamily="66" charset="-78"/>
            </a:endParaRPr>
          </a:p>
          <a:p>
            <a:pPr marL="38100" marR="38100" algn="just" rtl="1">
              <a:lnSpc>
                <a:spcPct val="107000"/>
              </a:lnSpc>
              <a:spcAft>
                <a:spcPts val="800"/>
              </a:spcAft>
            </a:pPr>
            <a:r>
              <a:rPr lang="ar-EG" sz="11200" b="1" dirty="0">
                <a:effectLst/>
                <a:latin typeface="Arabic Typesetting" panose="03020402040406030203" pitchFamily="66" charset="-78"/>
                <a:ea typeface="Calibri" panose="020F0502020204030204" pitchFamily="34" charset="0"/>
                <a:cs typeface="Arabic Typesetting" panose="03020402040406030203" pitchFamily="66" charset="-78"/>
              </a:rPr>
              <a:t> </a:t>
            </a:r>
            <a:endParaRPr lang="en-MY" sz="11200" b="1" dirty="0">
              <a:effectLst/>
              <a:latin typeface="Arabic Typesetting" panose="03020402040406030203" pitchFamily="66" charset="-78"/>
              <a:ea typeface="Calibri" panose="020F0502020204030204" pitchFamily="34" charset="0"/>
              <a:cs typeface="Arabic Typesetting" panose="03020402040406030203" pitchFamily="66" charset="-78"/>
            </a:endParaRPr>
          </a:p>
          <a:p>
            <a:pPr marL="0" indent="0" algn="ctr" rtl="1">
              <a:buNone/>
            </a:pPr>
            <a:endParaRPr lang="ar-SA" sz="4800" b="1" dirty="0">
              <a:latin typeface="Arial" panose="020B0604020202020204" pitchFamily="34" charset="0"/>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7E61C-D624-4471-B30F-2CBFE34A425D}"/>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B84CDFF1-3742-4519-A9D4-A19AF02FFE64}"/>
              </a:ext>
            </a:extLst>
          </p:cNvPr>
          <p:cNvSpPr>
            <a:spLocks noGrp="1"/>
          </p:cNvSpPr>
          <p:nvPr>
            <p:ph idx="1"/>
          </p:nvPr>
        </p:nvSpPr>
        <p:spPr/>
        <p:txBody>
          <a:bodyPr/>
          <a:lstStyle/>
          <a:p>
            <a:endParaRPr lang="en-MY"/>
          </a:p>
        </p:txBody>
      </p:sp>
    </p:spTree>
    <p:extLst>
      <p:ext uri="{BB962C8B-B14F-4D97-AF65-F5344CB8AC3E}">
        <p14:creationId xmlns:p14="http://schemas.microsoft.com/office/powerpoint/2010/main" val="2565508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57199"/>
          </a:xfrm>
        </p:spPr>
        <p:txBody>
          <a:bodyPr>
            <a:normAutofit fontScale="90000"/>
          </a:bodyPr>
          <a:lstStyle/>
          <a:p>
            <a:pPr algn="ctr"/>
            <a:r>
              <a:rPr lang="ar-EG" sz="4000" b="1" dirty="0">
                <a:latin typeface="Traditional Arabic" panose="02020603050405020304" pitchFamily="18" charset="-78"/>
                <a:cs typeface="Traditional Arabic" panose="02020603050405020304" pitchFamily="18" charset="-78"/>
              </a:rPr>
              <a:t>ملخص</a:t>
            </a:r>
            <a:endParaRPr lang="en-MY" sz="4000" b="1" dirty="0">
              <a:latin typeface="Traditional Arabic" panose="02020603050405020304" pitchFamily="18" charset="-78"/>
              <a:cs typeface="Traditional Arabic" panose="02020603050405020304" pitchFamily="18" charset="-78"/>
            </a:endParaRPr>
          </a:p>
        </p:txBody>
      </p:sp>
      <p:sp>
        <p:nvSpPr>
          <p:cNvPr id="3" name="Subtitle 2"/>
          <p:cNvSpPr>
            <a:spLocks noGrp="1"/>
          </p:cNvSpPr>
          <p:nvPr>
            <p:ph type="subTitle" idx="1"/>
          </p:nvPr>
        </p:nvSpPr>
        <p:spPr>
          <a:xfrm>
            <a:off x="1371600" y="1676400"/>
            <a:ext cx="6400800" cy="4038600"/>
          </a:xfrm>
        </p:spPr>
        <p:txBody>
          <a:bodyPr>
            <a:normAutofit/>
          </a:bodyPr>
          <a:lstStyle/>
          <a:p>
            <a:pPr lvl="0" algn="just" rtl="1">
              <a:spcBef>
                <a:spcPts val="0"/>
              </a:spcBef>
            </a:pPr>
            <a:r>
              <a:rPr lang="en-MY" sz="1400" dirty="0">
                <a:solidFill>
                  <a:prstClr val="black">
                    <a:tint val="75000"/>
                  </a:prstClr>
                </a:solidFill>
                <a:latin typeface="Times New Roman" panose="02020603050405020304"/>
                <a:ea typeface="Times New Roman" panose="02020603050405020304"/>
              </a:rPr>
              <a:t>1.</a:t>
            </a:r>
          </a:p>
          <a:p>
            <a:pPr marL="342900" indent="-342900" algn="just" rtl="1">
              <a:spcBef>
                <a:spcPts val="0"/>
              </a:spcBef>
              <a:buFont typeface="Arial" panose="020B0604020202020204" pitchFamily="34" charset="0"/>
              <a:buChar char="•"/>
            </a:pPr>
            <a:endParaRPr lang="ar-SA" sz="2000" dirty="0">
              <a:effectLst/>
              <a:latin typeface="Times New Roman" panose="02020603050405020304"/>
              <a:ea typeface="Times New Roman" panose="02020603050405020304"/>
            </a:endParaRPr>
          </a:p>
        </p:txBody>
      </p:sp>
      <p:sp>
        <p:nvSpPr>
          <p:cNvPr id="4" name="TextBox 3"/>
          <p:cNvSpPr txBox="1"/>
          <p:nvPr/>
        </p:nvSpPr>
        <p:spPr>
          <a:xfrm>
            <a:off x="7696200" y="6324600"/>
            <a:ext cx="8382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2 </a:t>
            </a:r>
            <a:r>
              <a:rPr lang="en-US" dirty="0">
                <a:latin typeface="Arial" panose="020B0604020202020204" pitchFamily="34" charset="0"/>
              </a:rPr>
              <a:t>/11</a:t>
            </a:r>
            <a:endParaRPr lang="en-MY" dirty="0"/>
          </a:p>
        </p:txBody>
      </p:sp>
      <p:sp>
        <p:nvSpPr>
          <p:cNvPr id="5" name="Rectangle 4"/>
          <p:cNvSpPr/>
          <p:nvPr/>
        </p:nvSpPr>
        <p:spPr>
          <a:xfrm>
            <a:off x="381000" y="1066801"/>
            <a:ext cx="8534400" cy="4622804"/>
          </a:xfrm>
          <a:prstGeom prst="rect">
            <a:avLst/>
          </a:prstGeom>
        </p:spPr>
        <p:txBody>
          <a:bodyPr wrap="square">
            <a:spAutoFit/>
          </a:bodyPr>
          <a:lstStyle/>
          <a:p>
            <a:pPr algn="just" rtl="1">
              <a:lnSpc>
                <a:spcPct val="115000"/>
              </a:lnSpc>
              <a:spcAft>
                <a:spcPts val="800"/>
              </a:spcAft>
            </a:pPr>
            <a:r>
              <a:rPr lang="ar-SA" sz="3200" b="1" dirty="0">
                <a:effectLst/>
                <a:latin typeface="Arabic Typesetting" panose="03020402040406030203" pitchFamily="66" charset="-78"/>
                <a:ea typeface="Calibri" panose="020F0502020204030204" pitchFamily="34" charset="0"/>
                <a:cs typeface="Arabic Typesetting" panose="03020402040406030203" pitchFamily="66" charset="-78"/>
              </a:rPr>
              <a:t>يهدف هذا البحث إلى معرفة تحديات تعليم وتعلم اللغة العربية باستخدام التعليم الإلكتروني في ضوء جائحة وباء كورونا في مركز الدراسات الأساسية</a:t>
            </a:r>
            <a:r>
              <a:rPr lang="ar-EG" sz="3200" b="1" dirty="0">
                <a:effectLst/>
                <a:latin typeface="Arabic Typesetting" panose="03020402040406030203" pitchFamily="66" charset="-78"/>
                <a:ea typeface="Calibri" panose="020F0502020204030204" pitchFamily="34" charset="0"/>
                <a:cs typeface="Arabic Typesetting" panose="03020402040406030203" pitchFamily="66" charset="-78"/>
              </a:rPr>
              <a:t> للغات</a:t>
            </a:r>
            <a:r>
              <a:rPr lang="ar-SA" sz="3200" b="1" dirty="0">
                <a:effectLst/>
                <a:latin typeface="Arabic Typesetting" panose="03020402040406030203" pitchFamily="66" charset="-78"/>
                <a:ea typeface="Calibri" panose="020F0502020204030204" pitchFamily="34" charset="0"/>
                <a:cs typeface="Arabic Typesetting" panose="03020402040406030203" pitchFamily="66" charset="-78"/>
              </a:rPr>
              <a:t> </a:t>
            </a:r>
            <a:r>
              <a:rPr lang="ar-EG" sz="3200" b="1" dirty="0">
                <a:effectLst/>
                <a:latin typeface="Arabic Typesetting" panose="03020402040406030203" pitchFamily="66" charset="-78"/>
                <a:ea typeface="Calibri" panose="020F0502020204030204" pitchFamily="34" charset="0"/>
                <a:cs typeface="Arabic Typesetting" panose="03020402040406030203" pitchFamily="66" charset="-78"/>
              </a:rPr>
              <a:t>ب</a:t>
            </a:r>
            <a:r>
              <a:rPr lang="ar-SA" sz="3200" b="1" dirty="0">
                <a:effectLst/>
                <a:latin typeface="Arabic Typesetting" panose="03020402040406030203" pitchFamily="66" charset="-78"/>
                <a:ea typeface="Calibri" panose="020F0502020204030204" pitchFamily="34" charset="0"/>
                <a:cs typeface="Arabic Typesetting" panose="03020402040406030203" pitchFamily="66" charset="-78"/>
              </a:rPr>
              <a:t>جمبنج، وركز على ثلاثة محاور</a:t>
            </a:r>
            <a:r>
              <a:rPr lang="ar-EG" sz="3200" b="1" dirty="0">
                <a:effectLst/>
                <a:latin typeface="Arabic Typesetting" panose="03020402040406030203" pitchFamily="66" charset="-78"/>
                <a:ea typeface="Calibri" panose="020F0502020204030204" pitchFamily="34" charset="0"/>
                <a:cs typeface="Arabic Typesetting" panose="03020402040406030203" pitchFamily="66" charset="-78"/>
              </a:rPr>
              <a:t>، هي</a:t>
            </a:r>
            <a:r>
              <a:rPr lang="ar-SA" sz="3200" b="1" dirty="0">
                <a:effectLst/>
                <a:latin typeface="Arabic Typesetting" panose="03020402040406030203" pitchFamily="66" charset="-78"/>
                <a:ea typeface="Calibri" panose="020F0502020204030204" pitchFamily="34" charset="0"/>
                <a:cs typeface="Arabic Typesetting" panose="03020402040406030203" pitchFamily="66" charset="-78"/>
              </a:rPr>
              <a:t>: تحديات تعليم وتعلم اللغة العربية باستخدام التعليم الإلكتروني، ومدى فعالية التعليم الإلكتروني في عملية التعلم</a:t>
            </a:r>
            <a:r>
              <a:rPr lang="ar-EG" sz="3200" b="1" dirty="0">
                <a:latin typeface="Arabic Typesetting" panose="03020402040406030203" pitchFamily="66" charset="-78"/>
                <a:ea typeface="Calibri" panose="020F0502020204030204" pitchFamily="34" charset="0"/>
                <a:cs typeface="Arabic Typesetting" panose="03020402040406030203" pitchFamily="66" charset="-78"/>
              </a:rPr>
              <a:t>،</a:t>
            </a:r>
            <a:r>
              <a:rPr lang="ar-SA" sz="3200" b="1" dirty="0">
                <a:effectLst/>
                <a:latin typeface="Arabic Typesetting" panose="03020402040406030203" pitchFamily="66" charset="-78"/>
                <a:ea typeface="Calibri" panose="020F0502020204030204" pitchFamily="34" charset="0"/>
                <a:cs typeface="Arabic Typesetting" panose="03020402040406030203" pitchFamily="66" charset="-78"/>
              </a:rPr>
              <a:t> والحلول المناسبة في مواجهة هذه التحديات. وتتكون عينة البحث من 90 طالبا</a:t>
            </a:r>
            <a:r>
              <a:rPr lang="ar-EG" sz="3200" b="1" dirty="0">
                <a:effectLst/>
                <a:latin typeface="Arabic Typesetting" panose="03020402040406030203" pitchFamily="66" charset="-78"/>
                <a:ea typeface="Calibri" panose="020F0502020204030204" pitchFamily="34" charset="0"/>
                <a:cs typeface="Arabic Typesetting" panose="03020402040406030203" pitchFamily="66" charset="-78"/>
              </a:rPr>
              <a:t> وطالبة</a:t>
            </a:r>
            <a:r>
              <a:rPr lang="ar-SA" sz="3200" b="1" dirty="0">
                <a:effectLst/>
                <a:latin typeface="Arabic Typesetting" panose="03020402040406030203" pitchFamily="66" charset="-78"/>
                <a:ea typeface="Calibri" panose="020F0502020204030204" pitchFamily="34" charset="0"/>
                <a:cs typeface="Arabic Typesetting" panose="03020402040406030203" pitchFamily="66" charset="-78"/>
              </a:rPr>
              <a:t> من </a:t>
            </a:r>
            <a:r>
              <a:rPr lang="ar-EG" sz="3200" b="1" dirty="0">
                <a:effectLst/>
                <a:latin typeface="Arabic Typesetting" panose="03020402040406030203" pitchFamily="66" charset="-78"/>
                <a:ea typeface="Calibri" panose="020F0502020204030204" pitchFamily="34" charset="0"/>
                <a:cs typeface="Arabic Typesetting" panose="03020402040406030203" pitchFamily="66" charset="-78"/>
              </a:rPr>
              <a:t>ال</a:t>
            </a:r>
            <a:r>
              <a:rPr lang="ar-SA" sz="3200" b="1" dirty="0">
                <a:effectLst/>
                <a:latin typeface="Arabic Typesetting" panose="03020402040406030203" pitchFamily="66" charset="-78"/>
                <a:ea typeface="Calibri" panose="020F0502020204030204" pitchFamily="34" charset="0"/>
                <a:cs typeface="Arabic Typesetting" panose="03020402040406030203" pitchFamily="66" charset="-78"/>
              </a:rPr>
              <a:t>كليات المختلفة وهي ال</a:t>
            </a:r>
            <a:r>
              <a:rPr lang="ar-EG" sz="3200" b="1" dirty="0">
                <a:effectLst/>
                <a:latin typeface="Arabic Typesetting" panose="03020402040406030203" pitchFamily="66" charset="-78"/>
                <a:ea typeface="Calibri" panose="020F0502020204030204" pitchFamily="34" charset="0"/>
                <a:cs typeface="Arabic Typesetting" panose="03020402040406030203" pitchFamily="66" charset="-78"/>
              </a:rPr>
              <a:t>ا</a:t>
            </a:r>
            <a:r>
              <a:rPr lang="ar-SA" sz="3200" b="1" dirty="0">
                <a:effectLst/>
                <a:latin typeface="Arabic Typesetting" panose="03020402040406030203" pitchFamily="66" charset="-78"/>
                <a:ea typeface="Calibri" panose="020F0502020204030204" pitchFamily="34" charset="0"/>
                <a:cs typeface="Arabic Typesetting" panose="03020402040406030203" pitchFamily="66" charset="-78"/>
              </a:rPr>
              <a:t>قتصاد والهندسة والصيدلة. ولقد وُزع</a:t>
            </a:r>
            <a:r>
              <a:rPr lang="ar-EG" sz="3200" b="1" dirty="0">
                <a:effectLst/>
                <a:latin typeface="Arabic Typesetting" panose="03020402040406030203" pitchFamily="66" charset="-78"/>
                <a:ea typeface="Calibri" panose="020F0502020204030204" pitchFamily="34" charset="0"/>
                <a:cs typeface="Arabic Typesetting" panose="03020402040406030203" pitchFamily="66" charset="-78"/>
              </a:rPr>
              <a:t>ت</a:t>
            </a:r>
            <a:r>
              <a:rPr lang="ar-SA" sz="3200" b="1" dirty="0">
                <a:effectLst/>
                <a:latin typeface="Arabic Typesetting" panose="03020402040406030203" pitchFamily="66" charset="-78"/>
                <a:ea typeface="Calibri" panose="020F0502020204030204" pitchFamily="34" charset="0"/>
                <a:cs typeface="Arabic Typesetting" panose="03020402040406030203" pitchFamily="66" charset="-78"/>
              </a:rPr>
              <a:t> عليهم </a:t>
            </a:r>
            <a:r>
              <a:rPr lang="ar-EG" sz="3200" b="1" dirty="0">
                <a:effectLst/>
                <a:latin typeface="Arabic Typesetting" panose="03020402040406030203" pitchFamily="66" charset="-78"/>
                <a:ea typeface="Calibri" panose="020F0502020204030204" pitchFamily="34" charset="0"/>
                <a:cs typeface="Arabic Typesetting" panose="03020402040406030203" pitchFamily="66" charset="-78"/>
              </a:rPr>
              <a:t>ال</a:t>
            </a:r>
            <a:r>
              <a:rPr lang="ar-SA" sz="3200" b="1" dirty="0">
                <a:effectLst/>
                <a:latin typeface="Arabic Typesetting" panose="03020402040406030203" pitchFamily="66" charset="-78"/>
                <a:ea typeface="Calibri" panose="020F0502020204030204" pitchFamily="34" charset="0"/>
                <a:cs typeface="Arabic Typesetting" panose="03020402040406030203" pitchFamily="66" charset="-78"/>
              </a:rPr>
              <a:t>استبان</a:t>
            </a:r>
            <a:r>
              <a:rPr lang="ar-EG" sz="3200" b="1" dirty="0">
                <a:effectLst/>
                <a:latin typeface="Arabic Typesetting" panose="03020402040406030203" pitchFamily="66" charset="-78"/>
                <a:ea typeface="Calibri" panose="020F0502020204030204" pitchFamily="34" charset="0"/>
                <a:cs typeface="Arabic Typesetting" panose="03020402040406030203" pitchFamily="66" charset="-78"/>
              </a:rPr>
              <a:t>ة</a:t>
            </a:r>
            <a:r>
              <a:rPr lang="ar-SA" sz="3200" b="1" dirty="0">
                <a:effectLst/>
                <a:latin typeface="Arabic Typesetting" panose="03020402040406030203" pitchFamily="66" charset="-78"/>
                <a:ea typeface="Calibri" panose="020F0502020204030204" pitchFamily="34" charset="0"/>
                <a:cs typeface="Arabic Typesetting" panose="03020402040406030203" pitchFamily="66" charset="-78"/>
              </a:rPr>
              <a:t> </a:t>
            </a:r>
            <a:r>
              <a:rPr lang="ar-EG" sz="3200" b="1" dirty="0">
                <a:effectLst/>
                <a:latin typeface="Arabic Typesetting" panose="03020402040406030203" pitchFamily="66" charset="-78"/>
                <a:ea typeface="Calibri" panose="020F0502020204030204" pitchFamily="34" charset="0"/>
                <a:cs typeface="Arabic Typesetting" panose="03020402040406030203" pitchFamily="66" charset="-78"/>
              </a:rPr>
              <a:t> وهي تتضمن</a:t>
            </a:r>
            <a:r>
              <a:rPr lang="ar-SA" sz="3200" b="1" dirty="0">
                <a:effectLst/>
                <a:latin typeface="Arabic Typesetting" panose="03020402040406030203" pitchFamily="66" charset="-78"/>
                <a:ea typeface="Calibri" panose="020F0502020204030204" pitchFamily="34" charset="0"/>
                <a:cs typeface="Arabic Typesetting" panose="03020402040406030203" pitchFamily="66" charset="-78"/>
              </a:rPr>
              <a:t> 26 سؤالا</a:t>
            </a:r>
            <a:r>
              <a:rPr lang="ar-EG" sz="3200" b="1" dirty="0">
                <a:effectLst/>
                <a:latin typeface="Arabic Typesetting" panose="03020402040406030203" pitchFamily="66" charset="-78"/>
                <a:ea typeface="Calibri" panose="020F0502020204030204" pitchFamily="34" charset="0"/>
                <a:cs typeface="Arabic Typesetting" panose="03020402040406030203" pitchFamily="66" charset="-78"/>
              </a:rPr>
              <a:t>، وت</a:t>
            </a:r>
            <a:r>
              <a:rPr lang="ar-SA" sz="3200" b="1" dirty="0">
                <a:effectLst/>
                <a:latin typeface="Arabic Typesetting" panose="03020402040406030203" pitchFamily="66" charset="-78"/>
                <a:ea typeface="Calibri" panose="020F0502020204030204" pitchFamily="34" charset="0"/>
                <a:cs typeface="Arabic Typesetting" panose="03020402040406030203" pitchFamily="66" charset="-78"/>
              </a:rPr>
              <a:t>شمل </a:t>
            </a:r>
            <a:r>
              <a:rPr lang="ar-EG" sz="3200" b="1" dirty="0">
                <a:effectLst/>
                <a:latin typeface="Arabic Typesetting" panose="03020402040406030203" pitchFamily="66" charset="-78"/>
                <a:ea typeface="Calibri" panose="020F0502020204030204" pitchFamily="34" charset="0"/>
                <a:cs typeface="Arabic Typesetting" panose="03020402040406030203" pitchFamily="66" charset="-78"/>
              </a:rPr>
              <a:t> هذه الاستبانة </a:t>
            </a:r>
            <a:r>
              <a:rPr lang="ar-SA" sz="3200" b="1" dirty="0">
                <a:effectLst/>
                <a:latin typeface="Arabic Typesetting" panose="03020402040406030203" pitchFamily="66" charset="-78"/>
                <a:ea typeface="Calibri" panose="020F0502020204030204" pitchFamily="34" charset="0"/>
                <a:cs typeface="Arabic Typesetting" panose="03020402040406030203" pitchFamily="66" charset="-78"/>
              </a:rPr>
              <a:t>ثلاثة</a:t>
            </a:r>
            <a:r>
              <a:rPr lang="ar-EG" sz="3200" b="1" dirty="0">
                <a:effectLst/>
                <a:latin typeface="Arabic Typesetting" panose="03020402040406030203" pitchFamily="66" charset="-78"/>
                <a:ea typeface="Calibri" panose="020F0502020204030204" pitchFamily="34" charset="0"/>
                <a:cs typeface="Arabic Typesetting" panose="03020402040406030203" pitchFamily="66" charset="-78"/>
              </a:rPr>
              <a:t> محاور</a:t>
            </a:r>
            <a:r>
              <a:rPr lang="ar-SA" sz="3200" b="1" dirty="0">
                <a:effectLst/>
                <a:latin typeface="Arabic Typesetting" panose="03020402040406030203" pitchFamily="66" charset="-78"/>
                <a:ea typeface="Calibri" panose="020F0502020204030204" pitchFamily="34" charset="0"/>
                <a:cs typeface="Arabic Typesetting" panose="03020402040406030203" pitchFamily="66" charset="-78"/>
              </a:rPr>
              <a:t> </a:t>
            </a:r>
            <a:r>
              <a:rPr lang="ar-EG" sz="3200" b="1" dirty="0">
                <a:effectLst/>
                <a:latin typeface="Arabic Typesetting" panose="03020402040406030203" pitchFamily="66" charset="-78"/>
                <a:ea typeface="Calibri" panose="020F0502020204030204" pitchFamily="34" charset="0"/>
                <a:cs typeface="Arabic Typesetting" panose="03020402040406030203" pitchFamily="66" charset="-78"/>
              </a:rPr>
              <a:t>كما ذكرنا آنفاً</a:t>
            </a:r>
            <a:r>
              <a:rPr lang="ar-SA" sz="3200" b="1" dirty="0">
                <a:effectLst/>
                <a:latin typeface="Arabic Typesetting" panose="03020402040406030203" pitchFamily="66" charset="-78"/>
                <a:ea typeface="Calibri" panose="020F0502020204030204" pitchFamily="34" charset="0"/>
                <a:cs typeface="Arabic Typesetting" panose="03020402040406030203" pitchFamily="66" charset="-78"/>
              </a:rPr>
              <a:t>، وهذا من أجل </a:t>
            </a:r>
            <a:r>
              <a:rPr lang="ar-EG" sz="3200" b="1" dirty="0">
                <a:effectLst/>
                <a:latin typeface="Arabic Typesetting" panose="03020402040406030203" pitchFamily="66" charset="-78"/>
                <a:ea typeface="Calibri" panose="020F0502020204030204" pitchFamily="34" charset="0"/>
                <a:cs typeface="Arabic Typesetting" panose="03020402040406030203" pitchFamily="66" charset="-78"/>
              </a:rPr>
              <a:t>ال</a:t>
            </a:r>
            <a:r>
              <a:rPr lang="ar-SA" sz="3200" b="1" dirty="0">
                <a:effectLst/>
                <a:latin typeface="Arabic Typesetting" panose="03020402040406030203" pitchFamily="66" charset="-78"/>
                <a:ea typeface="Calibri" panose="020F0502020204030204" pitchFamily="34" charset="0"/>
                <a:cs typeface="Arabic Typesetting" panose="03020402040406030203" pitchFamily="66" charset="-78"/>
              </a:rPr>
              <a:t>إجابة ثلاثة أسئلة</a:t>
            </a:r>
            <a:r>
              <a:rPr lang="ar-EG" sz="3200" b="1" dirty="0">
                <a:effectLst/>
                <a:latin typeface="Arabic Typesetting" panose="03020402040406030203" pitchFamily="66" charset="-78"/>
                <a:ea typeface="Calibri" panose="020F0502020204030204" pitchFamily="34" charset="0"/>
                <a:cs typeface="Arabic Typesetting" panose="03020402040406030203" pitchFamily="66" charset="-78"/>
              </a:rPr>
              <a:t> من أسئلة</a:t>
            </a:r>
            <a:r>
              <a:rPr lang="ar-SA" sz="3200" b="1" dirty="0">
                <a:effectLst/>
                <a:latin typeface="Arabic Typesetting" panose="03020402040406030203" pitchFamily="66" charset="-78"/>
                <a:ea typeface="Calibri" panose="020F0502020204030204" pitchFamily="34" charset="0"/>
                <a:cs typeface="Arabic Typesetting" panose="03020402040406030203" pitchFamily="66" charset="-78"/>
              </a:rPr>
              <a:t> البحث المطروحة، وتمت عملية تحليل البيانات باستخدام برنامج الحزمة الإحصائية للعلوم الاجتماعية </a:t>
            </a:r>
            <a:r>
              <a:rPr lang="en-MY" sz="3200" b="1" dirty="0">
                <a:effectLst/>
                <a:latin typeface="Arabic Typesetting" panose="03020402040406030203" pitchFamily="66" charset="-78"/>
                <a:ea typeface="Calibri" panose="020F0502020204030204" pitchFamily="34" charset="0"/>
                <a:cs typeface="Arabic Typesetting" panose="03020402040406030203" pitchFamily="66" charset="-78"/>
              </a:rPr>
              <a:t>(SPSS)</a:t>
            </a:r>
            <a:r>
              <a:rPr lang="ar-SA" sz="3200" b="1" dirty="0">
                <a:effectLst/>
                <a:latin typeface="Arabic Typesetting" panose="03020402040406030203" pitchFamily="66" charset="-78"/>
                <a:ea typeface="Calibri" panose="020F0502020204030204" pitchFamily="34" charset="0"/>
                <a:cs typeface="Arabic Typesetting" panose="03020402040406030203" pitchFamily="66" charset="-78"/>
              </a:rPr>
              <a:t>. </a:t>
            </a:r>
            <a:endParaRPr lang="en-MY" sz="3200" b="1" dirty="0">
              <a:effectLst/>
              <a:latin typeface="Arabic Typesetting" panose="03020402040406030203" pitchFamily="66" charset="-78"/>
              <a:ea typeface="Calibri" panose="020F0502020204030204" pitchFamily="34" charset="0"/>
              <a:cs typeface="Arabic Typesetting" panose="03020402040406030203" pitchFamily="66"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1"/>
            <a:ext cx="7772400" cy="533400"/>
          </a:xfrm>
        </p:spPr>
        <p:txBody>
          <a:bodyPr>
            <a:normAutofit fontScale="90000"/>
          </a:bodyPr>
          <a:lstStyle/>
          <a:p>
            <a:pPr marL="464820" lvl="0" algn="ctr" rtl="1">
              <a:spcBef>
                <a:spcPts val="0"/>
              </a:spcBef>
              <a:tabLst>
                <a:tab pos="893445" algn="l"/>
              </a:tabLst>
            </a:pPr>
            <a:r>
              <a:rPr lang="ar-EG" sz="4000" b="1" dirty="0">
                <a:solidFill>
                  <a:srgbClr val="FF0000"/>
                </a:solidFill>
                <a:latin typeface="Traditional Arabic" panose="02020603050405020304" pitchFamily="18" charset="-78"/>
                <a:ea typeface="Times New Roman" panose="02020603050405020304"/>
                <a:cs typeface="Traditional Arabic" panose="02020603050405020304" pitchFamily="18" charset="-78"/>
              </a:rPr>
              <a:t>مقدمة</a:t>
            </a:r>
            <a:endParaRPr lang="en-MY" dirty="0">
              <a:solidFill>
                <a:srgbClr val="FF0000"/>
              </a:solidFill>
            </a:endParaRPr>
          </a:p>
        </p:txBody>
      </p:sp>
      <p:sp>
        <p:nvSpPr>
          <p:cNvPr id="3" name="Subtitle 2"/>
          <p:cNvSpPr>
            <a:spLocks noGrp="1"/>
          </p:cNvSpPr>
          <p:nvPr>
            <p:ph type="subTitle" idx="1"/>
          </p:nvPr>
        </p:nvSpPr>
        <p:spPr>
          <a:xfrm>
            <a:off x="914400" y="762001"/>
            <a:ext cx="7620000" cy="5334000"/>
          </a:xfrm>
        </p:spPr>
        <p:txBody>
          <a:bodyPr>
            <a:normAutofit lnSpcReduction="10000"/>
          </a:bodyPr>
          <a:lstStyle/>
          <a:p>
            <a:pPr algn="just" rtl="1"/>
            <a:r>
              <a:rPr lang="ar-SA"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لقد أصيب العالم بمصيبة كبيرة وهي انتشار جائحة وباء كورونا منذ نهاية عام 2019م. وأصبحت هذه الجائحة مشكلة عالمية تؤثر</a:t>
            </a:r>
            <a:r>
              <a:rPr lang="ar-EG"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 في</a:t>
            </a:r>
            <a:r>
              <a:rPr lang="ar-SA"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 كل ناحية من مجال</a:t>
            </a:r>
            <a:r>
              <a:rPr lang="ar-EG"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ات</a:t>
            </a:r>
            <a:r>
              <a:rPr lang="ar-SA"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 حياة الناس، وعلى </a:t>
            </a:r>
            <a:r>
              <a:rPr lang="ar-EG"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لا سيما </a:t>
            </a:r>
            <a:r>
              <a:rPr lang="ar-SA"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في المجال الاقتصادي والصحي والرياضي والسياسي وأيضا التعليمي. فالناس جميعا لا يستطيعون أن يعيشوا معيشة عادية ومريحة بشكل عادي، بسبب خطورة هذه الجائحة التي تسبب</a:t>
            </a:r>
            <a:r>
              <a:rPr lang="ar-EG"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ت في</a:t>
            </a:r>
            <a:r>
              <a:rPr lang="ar-SA"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 موت</a:t>
            </a:r>
            <a:r>
              <a:rPr lang="ar-EG"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 كثير</a:t>
            </a:r>
            <a:r>
              <a:rPr lang="ar-SA"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 </a:t>
            </a:r>
            <a:r>
              <a:rPr lang="ar-EG"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من </a:t>
            </a:r>
            <a:r>
              <a:rPr lang="ar-SA"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الناس</a:t>
            </a:r>
            <a:r>
              <a:rPr lang="ar-EG"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 ولذلك تطلب هذا الأمر الإسراع في </a:t>
            </a:r>
            <a:r>
              <a:rPr lang="ar-SA"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تطبيق المعايير الجديدة في حياة البشر مثل كثرة غسل اليدين واستخدام معقم اليدين عند الخروج خارج البيت</a:t>
            </a:r>
            <a:r>
              <a:rPr lang="ar-EG"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a:t>
            </a:r>
            <a:r>
              <a:rPr lang="ar-SA"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 ود</a:t>
            </a:r>
            <a:r>
              <a:rPr lang="ar-EG"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يمومة</a:t>
            </a:r>
            <a:r>
              <a:rPr lang="ar-SA"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 ارتداء قناع الوجه في الأماكن العامة المزدحمة. وهذه نتيجة </a:t>
            </a:r>
            <a:r>
              <a:rPr lang="ar-EG"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 </a:t>
            </a:r>
            <a:r>
              <a:rPr lang="ar-SA"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الوباء نفسه الذي يستطيع أن ينتشر انتشارا سريعا من شخص إلى آخر في وقت قصير أو كلمح البصر</a:t>
            </a:r>
            <a:r>
              <a:rPr lang="ar-EG"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a:t>
            </a:r>
            <a:r>
              <a:rPr lang="ar-SA"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 ولا يوجد علاج أو دواء </a:t>
            </a:r>
            <a:r>
              <a:rPr lang="ar-EG"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 فعال يقضي عليه </a:t>
            </a:r>
            <a:r>
              <a:rPr lang="ar-SA"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حتى الآن</a:t>
            </a:r>
            <a:r>
              <a:rPr lang="ar-EG"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a:t>
            </a:r>
            <a:r>
              <a:rPr lang="ar-SA"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 إلا أن معظم الدول شجعت </a:t>
            </a:r>
            <a:r>
              <a:rPr lang="ar-EG"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مواطنيها </a:t>
            </a:r>
            <a:r>
              <a:rPr lang="ar-SA"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على أخذ اللقاح للحصول على المناعة للجميع </a:t>
            </a:r>
            <a:r>
              <a:rPr lang="en-MY"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(herd immunity)</a:t>
            </a:r>
            <a:r>
              <a:rPr lang="ar-SA" sz="32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 لتقليل الآثار السلبية من هذا المرض.</a:t>
            </a:r>
            <a:endParaRPr lang="en-MY" sz="3200" b="1" dirty="0">
              <a:solidFill>
                <a:schemeClr val="tx1"/>
              </a:solidFill>
              <a:latin typeface="Arabic Typesetting" panose="03020402040406030203" pitchFamily="66" charset="-78"/>
              <a:cs typeface="Arabic Typesetting" panose="03020402040406030203" pitchFamily="66" charset="-78"/>
            </a:endParaRPr>
          </a:p>
        </p:txBody>
      </p:sp>
      <p:sp>
        <p:nvSpPr>
          <p:cNvPr id="4" name="TextBox 3"/>
          <p:cNvSpPr txBox="1"/>
          <p:nvPr/>
        </p:nvSpPr>
        <p:spPr>
          <a:xfrm>
            <a:off x="7696200" y="6324600"/>
            <a:ext cx="8382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3</a:t>
            </a:r>
            <a:r>
              <a:rPr lang="en-US" dirty="0"/>
              <a:t> </a:t>
            </a:r>
            <a:r>
              <a:rPr lang="en-US" dirty="0">
                <a:latin typeface="Arial" panose="020B0604020202020204" pitchFamily="34" charset="0"/>
              </a:rPr>
              <a:t>/11</a:t>
            </a:r>
            <a:endParaRPr lang="en-MY"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B8579-C0C1-480E-AE99-CE7BF44DFA35}"/>
              </a:ext>
            </a:extLst>
          </p:cNvPr>
          <p:cNvSpPr>
            <a:spLocks noGrp="1"/>
          </p:cNvSpPr>
          <p:nvPr>
            <p:ph type="title"/>
          </p:nvPr>
        </p:nvSpPr>
        <p:spPr>
          <a:xfrm flipV="1">
            <a:off x="533400" y="-1"/>
            <a:ext cx="7055380" cy="1600199"/>
          </a:xfrm>
        </p:spPr>
        <p:txBody>
          <a:bodyPr/>
          <a:lstStyle/>
          <a:p>
            <a:r>
              <a:rPr lang="ar-EG" dirty="0"/>
              <a:t>  </a:t>
            </a:r>
            <a:endParaRPr lang="en-MY" dirty="0"/>
          </a:p>
        </p:txBody>
      </p:sp>
      <p:sp>
        <p:nvSpPr>
          <p:cNvPr id="3" name="Content Placeholder 2">
            <a:extLst>
              <a:ext uri="{FF2B5EF4-FFF2-40B4-BE49-F238E27FC236}">
                <a16:creationId xmlns:a16="http://schemas.microsoft.com/office/drawing/2014/main" id="{CAA43850-75B0-49AA-A324-8E1448D608A3}"/>
              </a:ext>
            </a:extLst>
          </p:cNvPr>
          <p:cNvSpPr>
            <a:spLocks noGrp="1"/>
          </p:cNvSpPr>
          <p:nvPr>
            <p:ph idx="1"/>
          </p:nvPr>
        </p:nvSpPr>
        <p:spPr>
          <a:xfrm>
            <a:off x="304800" y="76200"/>
            <a:ext cx="8763000" cy="6934200"/>
          </a:xfrm>
        </p:spPr>
        <p:txBody>
          <a:bodyPr>
            <a:normAutofit lnSpcReduction="10000"/>
          </a:bodyPr>
          <a:lstStyle/>
          <a:p>
            <a:pPr algn="just" rtl="1"/>
            <a:r>
              <a:rPr lang="ar-EG" sz="3200" b="1" dirty="0">
                <a:latin typeface="Arabic Typesetting" panose="03020402040406030203" pitchFamily="66" charset="-78"/>
                <a:cs typeface="Arabic Typesetting" panose="03020402040406030203" pitchFamily="66" charset="-78"/>
              </a:rPr>
              <a:t>ومن أكبر المجالات التي تتأثر كثيرا بهذه الجائحة هو المجال التعليمي، فهناك  حاجة ملحة لاستعمال وسيلة التعليم والتعلم الأخرى مثل التعليم الإلكتروني دون الحاجة إلى المشاركة في الفصل الدراسي. والتعليم الإلكتروني أساس في العملية التعليمية، وأمر شائع  في الجامعات والمععهد وغيرها من المؤسسات التعليمية، منذ انتشار جائحة وباء كورونا في جميع أنحاء العالم عامة وماليزيا خاصة. وهذا الأمر أدى إلى لإغلاق المدارس والجامعات، وكذلك المؤسسات التعليمية الأخرى بسبب هذه الجائحة من أجل حفظ وصيانة صحة المعلمين والطلبة.  </a:t>
            </a:r>
          </a:p>
          <a:p>
            <a:pPr algn="just" rtl="1"/>
            <a:r>
              <a:rPr lang="ar-EG" sz="3200" b="1" dirty="0">
                <a:latin typeface="Arabic Typesetting" panose="03020402040406030203" pitchFamily="66" charset="-78"/>
                <a:cs typeface="Arabic Typesetting" panose="03020402040406030203" pitchFamily="66" charset="-78"/>
              </a:rPr>
              <a:t>	ففي هذا العصر، لا يستطيع المعلّم أو المحاضر أن يلتقي بالطلبة ويقدم المحاضرة في القاعات أو داخل الحجرة الدراسية لإجراء عملية التعليم والتعلم، نتيجةً للتباعد للاجتماعي، ولذلك حثَّت منظمة الصحة العالمية  على الابتعاد عن هذا الفيروس. ومن هذا الواقع المرير فإن عملية التعليم والتعلم خاصة في اللغة العربية واجهت مشكلات عويصة، ولكن لا بد من استمرارها حتى يتمكن الطالب  أو الطالبة  من فهم الدرس ولا يتوقف أحدهما عن التعلم بغض النظر إلى التحديات الموجودة بسبب هذه الجائحة، وفضلا عن هذا، لقد تطوّرت عملية التعليم الإلكتروني بمراحل عديدة وحديثة في هذا العصر خصوصا بتطور التكنولوجيا الذي يترعرع بمرور الزمان، ولكن للأسف الشديد، وجدنا أن هناك عديدا من التحديات الموجودة نتيجة استخدام وتطبيق التعليم الإلكتروني لعملية تعلم وتعليم اللغة العربية.</a:t>
            </a:r>
          </a:p>
          <a:p>
            <a:endParaRPr lang="en-MY" dirty="0"/>
          </a:p>
        </p:txBody>
      </p:sp>
    </p:spTree>
    <p:extLst>
      <p:ext uri="{BB962C8B-B14F-4D97-AF65-F5344CB8AC3E}">
        <p14:creationId xmlns:p14="http://schemas.microsoft.com/office/powerpoint/2010/main" val="702866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8624-94D6-4314-B99D-A96AEC466D42}"/>
              </a:ext>
            </a:extLst>
          </p:cNvPr>
          <p:cNvSpPr>
            <a:spLocks noGrp="1"/>
          </p:cNvSpPr>
          <p:nvPr>
            <p:ph type="title"/>
          </p:nvPr>
        </p:nvSpPr>
        <p:spPr>
          <a:xfrm>
            <a:off x="484583" y="690879"/>
            <a:ext cx="2761537" cy="5557519"/>
          </a:xfrm>
        </p:spPr>
        <p:txBody>
          <a:bodyPr anchor="ctr">
            <a:normAutofit/>
          </a:bodyPr>
          <a:lstStyle/>
          <a:p>
            <a:pPr algn="r"/>
            <a:r>
              <a:rPr lang="ar-EG">
                <a:solidFill>
                  <a:srgbClr val="FFFFFF"/>
                </a:solidFill>
              </a:rPr>
              <a:t>مشكلة الدراسة</a:t>
            </a:r>
            <a:endParaRPr lang="en-MY">
              <a:solidFill>
                <a:srgbClr val="FFFFFF"/>
              </a:solidFill>
            </a:endParaRPr>
          </a:p>
        </p:txBody>
      </p:sp>
      <p:sp>
        <p:nvSpPr>
          <p:cNvPr id="3" name="Content Placeholder 2">
            <a:extLst>
              <a:ext uri="{FF2B5EF4-FFF2-40B4-BE49-F238E27FC236}">
                <a16:creationId xmlns:a16="http://schemas.microsoft.com/office/drawing/2014/main" id="{810EF913-986D-4860-9435-943E4073D5F1}"/>
              </a:ext>
            </a:extLst>
          </p:cNvPr>
          <p:cNvSpPr>
            <a:spLocks noGrp="1"/>
          </p:cNvSpPr>
          <p:nvPr>
            <p:ph idx="1"/>
          </p:nvPr>
        </p:nvSpPr>
        <p:spPr>
          <a:xfrm>
            <a:off x="381000" y="-152400"/>
            <a:ext cx="8839200" cy="7010400"/>
          </a:xfrm>
        </p:spPr>
        <p:txBody>
          <a:bodyPr anchor="ctr">
            <a:noAutofit/>
          </a:bodyPr>
          <a:lstStyle/>
          <a:p>
            <a:pPr algn="just" rtl="1">
              <a:lnSpc>
                <a:spcPct val="90000"/>
              </a:lnSpc>
            </a:pPr>
            <a:r>
              <a:rPr lang="ar-EG" sz="2800" b="1" dirty="0">
                <a:latin typeface="Arabic Typesetting" panose="03020402040406030203" pitchFamily="66" charset="-78"/>
                <a:cs typeface="Arabic Typesetting" panose="03020402040406030203" pitchFamily="66" charset="-78"/>
              </a:rPr>
              <a:t>في الواقع ومن الملاحظة العامة، فإن التعليم الإلكتروني قبل مجيء جائحة الوباء كان من الأمور الاختيارية من قبل المعلم والمتعلم؛ إذ لديهم الخيار لاستخدامه حسب الظروف والوقائع  داخل الفصل أو خارجه، وهذا الأمر بسبب وجود الفصل الدراسي الحقيقي في المؤسسات التعليمية لإجراء الأنشطة التعليمية فيها، فضلا عن ذلك، يمكن للمعلم استخدام التعليم الإلكتروني لإعطاء الواجبات المنزلية للطلبة حتى يستطيعوا أن يستمروا في الدراسة ومراجعتها ولو كانوا خارج الفصل، وعندئذ، سيكون التعليم أكثر فاعلية عن طريق الدمج بين طريقة التعليم في قاعات الفصل أو في قاعات الدراسة وكذلك التعليم عبر الإنترنيت.</a:t>
            </a:r>
          </a:p>
          <a:p>
            <a:pPr algn="just" rtl="1">
              <a:lnSpc>
                <a:spcPct val="90000"/>
              </a:lnSpc>
            </a:pPr>
            <a:r>
              <a:rPr lang="ar-EG" sz="2800" b="1" dirty="0">
                <a:latin typeface="Arabic Typesetting" panose="03020402040406030203" pitchFamily="66" charset="-78"/>
                <a:cs typeface="Arabic Typesetting" panose="03020402040406030203" pitchFamily="66" charset="-78"/>
              </a:rPr>
              <a:t>من جانب آخر، عن عملية تعليم وتعلم اللغة العربية في ماليزيا، فقد  كان من أفضل  الطرق لتنفيذها هي طريقة التعليم المباشرة، وهذا يعني أن المعلم أو المحاضر يعلّم الطالب أو الطالبة داخل القاعة، ويجري عملية التعليم وفق توصيف المادة المعتمد؛ وذلك بأن الطلبة في ماليزيا من الناطقين  بغير اللغة العربية، فهم لا يتكلمون ولا يستخدمون اللغة العربية في حياتهم اليومية إلا في الفصل الدراسي في معظم الأحيان. إن اللغة العربية بحاجة إلى كثير من الممارسة بشكل مستمر حتى يصبح الطلبة متمكنين في جميع مستويات اللغة مثل الأصوات والصرف، والنحو والبلاغة والأدب، ومن المنطق أن تكون هذه الممارسة في التعلم بوجود المعلّم في الفصل وأيضا زملاء الفصل الذين يساعدون بعضهم بعضا في الكلام وفي فهم الدرس، فالمعلم في الفصل سيؤدي دورا مها في تشجيع وإرشاد الطلبة؛ ولكن بعد تفشي جائحة وباء كورونا، انتقلت عملية التعليم والتعلم إلى التعليم الإلكتروني مائة بالمائة. ومن ثمّ، يوجه كلا المعلِّم والمتعلّم التحديات الكثيرة في تنفيذ وضع التعليم والتعلم عبر الإنترنيت؛ لأنه ليس كل الأنشطة في الفصل يستطيع تطبيقها عبر وسيلة التعليم الإلكتروني</a:t>
            </a:r>
            <a:endParaRPr lang="en-MY" sz="28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087752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BB1D9-A359-4B16-B021-47A6F0371816}"/>
              </a:ext>
            </a:extLst>
          </p:cNvPr>
          <p:cNvSpPr>
            <a:spLocks noGrp="1"/>
          </p:cNvSpPr>
          <p:nvPr>
            <p:ph type="title"/>
          </p:nvPr>
        </p:nvSpPr>
        <p:spPr>
          <a:xfrm>
            <a:off x="482891" y="1447800"/>
            <a:ext cx="2331469" cy="4572000"/>
          </a:xfrm>
        </p:spPr>
        <p:txBody>
          <a:bodyPr anchor="ctr">
            <a:normAutofit/>
          </a:bodyPr>
          <a:lstStyle/>
          <a:p>
            <a:r>
              <a:rPr lang="ar-EG" sz="2800">
                <a:solidFill>
                  <a:srgbClr val="EBEBEB"/>
                </a:solidFill>
              </a:rPr>
              <a:t>أهداف الدراسة </a:t>
            </a:r>
            <a:endParaRPr lang="en-MY" sz="2800">
              <a:solidFill>
                <a:srgbClr val="EBEBEB"/>
              </a:solidFill>
            </a:endParaRPr>
          </a:p>
        </p:txBody>
      </p:sp>
      <p:graphicFrame>
        <p:nvGraphicFramePr>
          <p:cNvPr id="5" name="Content Placeholder 2">
            <a:extLst>
              <a:ext uri="{FF2B5EF4-FFF2-40B4-BE49-F238E27FC236}">
                <a16:creationId xmlns:a16="http://schemas.microsoft.com/office/drawing/2014/main" id="{65AE50C3-F28B-4555-8C21-80B27B7D8AAD}"/>
              </a:ext>
            </a:extLst>
          </p:cNvPr>
          <p:cNvGraphicFramePr>
            <a:graphicFrameLocks noGrp="1"/>
          </p:cNvGraphicFramePr>
          <p:nvPr>
            <p:ph idx="1"/>
            <p:extLst>
              <p:ext uri="{D42A27DB-BD31-4B8C-83A1-F6EECF244321}">
                <p14:modId xmlns:p14="http://schemas.microsoft.com/office/powerpoint/2010/main" val="2798071179"/>
              </p:ext>
            </p:extLst>
          </p:nvPr>
        </p:nvGraphicFramePr>
        <p:xfrm>
          <a:off x="3786187" y="1447800"/>
          <a:ext cx="48720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353670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9B4D5-DCA9-47F8-9321-660B5B1F3C41}"/>
              </a:ext>
            </a:extLst>
          </p:cNvPr>
          <p:cNvSpPr>
            <a:spLocks noGrp="1"/>
          </p:cNvSpPr>
          <p:nvPr>
            <p:ph type="title"/>
          </p:nvPr>
        </p:nvSpPr>
        <p:spPr>
          <a:xfrm>
            <a:off x="484583" y="690879"/>
            <a:ext cx="2761537" cy="5557519"/>
          </a:xfrm>
        </p:spPr>
        <p:txBody>
          <a:bodyPr anchor="ctr">
            <a:normAutofit/>
          </a:bodyPr>
          <a:lstStyle/>
          <a:p>
            <a:pPr algn="r"/>
            <a:r>
              <a:rPr lang="ar-EG">
                <a:solidFill>
                  <a:srgbClr val="FFFFFF"/>
                </a:solidFill>
              </a:rPr>
              <a:t>الدراسات السابقة</a:t>
            </a:r>
            <a:endParaRPr lang="en-MY">
              <a:solidFill>
                <a:srgbClr val="FFFFFF"/>
              </a:solidFill>
            </a:endParaRPr>
          </a:p>
        </p:txBody>
      </p:sp>
      <p:sp>
        <p:nvSpPr>
          <p:cNvPr id="3" name="Content Placeholder 2">
            <a:extLst>
              <a:ext uri="{FF2B5EF4-FFF2-40B4-BE49-F238E27FC236}">
                <a16:creationId xmlns:a16="http://schemas.microsoft.com/office/drawing/2014/main" id="{4BE52F20-8FD4-455C-8CC4-D3D2D06CF49A}"/>
              </a:ext>
            </a:extLst>
          </p:cNvPr>
          <p:cNvSpPr>
            <a:spLocks noGrp="1"/>
          </p:cNvSpPr>
          <p:nvPr>
            <p:ph idx="1"/>
          </p:nvPr>
        </p:nvSpPr>
        <p:spPr>
          <a:xfrm>
            <a:off x="0" y="-304800"/>
            <a:ext cx="8915400" cy="7239000"/>
          </a:xfrm>
        </p:spPr>
        <p:txBody>
          <a:bodyPr anchor="ctr">
            <a:normAutofit/>
          </a:bodyPr>
          <a:lstStyle/>
          <a:p>
            <a:pPr algn="ctr" rtl="1">
              <a:lnSpc>
                <a:spcPct val="90000"/>
              </a:lnSpc>
            </a:pPr>
            <a:r>
              <a:rPr lang="ar-EG" sz="3400" b="1" dirty="0">
                <a:solidFill>
                  <a:srgbClr val="FF0000"/>
                </a:solidFill>
                <a:latin typeface="Arabic Typesetting" panose="03020402040406030203" pitchFamily="66" charset="-78"/>
                <a:cs typeface="Arabic Typesetting" panose="03020402040406030203" pitchFamily="66" charset="-78"/>
              </a:rPr>
              <a:t>الدراسات السابقة</a:t>
            </a:r>
          </a:p>
          <a:p>
            <a:pPr algn="just" rtl="1">
              <a:lnSpc>
                <a:spcPct val="90000"/>
              </a:lnSpc>
            </a:pPr>
            <a:r>
              <a:rPr lang="ar-EG" sz="3400" b="1" dirty="0">
                <a:latin typeface="Arabic Typesetting" panose="03020402040406030203" pitchFamily="66" charset="-78"/>
                <a:cs typeface="Arabic Typesetting" panose="03020402040406030203" pitchFamily="66" charset="-78"/>
              </a:rPr>
              <a:t>أكد م.جروفس في بحثه</a:t>
            </a:r>
            <a:r>
              <a:rPr lang="en-US" sz="3400" b="1" dirty="0">
                <a:latin typeface="Arabic Typesetting" panose="03020402040406030203" pitchFamily="66" charset="-78"/>
                <a:cs typeface="Arabic Typesetting" panose="03020402040406030203" pitchFamily="66" charset="-78"/>
              </a:rPr>
              <a:t>M. Groves, &amp; J. O'Donoghue, J, Reflections of Students in Their Use of Asynchronous Online Seminars, (Educational Technology &amp; Society, 12 (3), 2009), p143–149. </a:t>
            </a:r>
          </a:p>
          <a:p>
            <a:pPr algn="just" rtl="1">
              <a:lnSpc>
                <a:spcPct val="90000"/>
              </a:lnSpc>
            </a:pPr>
            <a:r>
              <a:rPr lang="ar-EG" sz="3400" b="1" dirty="0">
                <a:latin typeface="Arabic Typesetting" panose="03020402040406030203" pitchFamily="66" charset="-78"/>
                <a:cs typeface="Arabic Typesetting" panose="03020402040406030203" pitchFamily="66" charset="-78"/>
              </a:rPr>
              <a:t> انعكاسات الطلبة في استخدامهم للندوات غير المتزامنة عبر الإنترنت؛ بأن التعليم الإلكتروني يعزز جودة التعليم من قِبل المتعلمين. وأجريت هذه الدراسة التي تقارن بين أداء المتعلمين الذين درسوا في الفصل فقط بالطلبة الذين شاركوا في التعليم عبر الإنترنيت. توصل تحليل النتائج إلى أن أداء المتعلمين عبر الإنترنيت أفضل قليلا من أولئك الذين يتلقون ويتعلمون وجها لوجه، وعلى الرغم من عدم وجود دليل متين وثابت أن التعلم الإلكتروني يستطيع أن يكون بديلا للتعليم التقليدي في الفصل تماما مائة في المائة مستقبلا. ويحتاج مجال التعليم إلى المزيد من البحوث حول هذا الموضوع، حيث قد تكون المتغيرات لها تأثير جديد في النتائج، ومن أحد هذه المتغيرات يمكن أن يكون تعليم وتعلم اللغة الأجنبية.</a:t>
            </a:r>
            <a:endParaRPr lang="en-MY" sz="1000" dirty="0"/>
          </a:p>
        </p:txBody>
      </p:sp>
    </p:spTree>
    <p:extLst>
      <p:ext uri="{BB962C8B-B14F-4D97-AF65-F5344CB8AC3E}">
        <p14:creationId xmlns:p14="http://schemas.microsoft.com/office/powerpoint/2010/main" val="3084821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996CB-8E32-4F15-BD90-887BD281B5A5}"/>
              </a:ext>
            </a:extLst>
          </p:cNvPr>
          <p:cNvSpPr>
            <a:spLocks noGrp="1"/>
          </p:cNvSpPr>
          <p:nvPr>
            <p:ph type="title"/>
          </p:nvPr>
        </p:nvSpPr>
        <p:spPr>
          <a:xfrm>
            <a:off x="609599" y="228600"/>
            <a:ext cx="6347713" cy="762000"/>
          </a:xfrm>
        </p:spPr>
        <p:txBody>
          <a:bodyPr>
            <a:normAutofit/>
          </a:bodyPr>
          <a:lstStyle/>
          <a:p>
            <a:pPr algn="ctr"/>
            <a:r>
              <a:rPr lang="ar-EG" sz="2800" dirty="0">
                <a:solidFill>
                  <a:srgbClr val="FF0000"/>
                </a:solidFill>
              </a:rPr>
              <a:t>الدراسات السابقة</a:t>
            </a:r>
            <a:endParaRPr lang="en-MY" sz="2800" dirty="0">
              <a:solidFill>
                <a:srgbClr val="FF0000"/>
              </a:solidFill>
            </a:endParaRPr>
          </a:p>
        </p:txBody>
      </p:sp>
      <p:sp>
        <p:nvSpPr>
          <p:cNvPr id="3" name="Content Placeholder 2">
            <a:extLst>
              <a:ext uri="{FF2B5EF4-FFF2-40B4-BE49-F238E27FC236}">
                <a16:creationId xmlns:a16="http://schemas.microsoft.com/office/drawing/2014/main" id="{D0267C4F-6DEB-4017-A322-A7EABBB8F28A}"/>
              </a:ext>
            </a:extLst>
          </p:cNvPr>
          <p:cNvSpPr>
            <a:spLocks noGrp="1"/>
          </p:cNvSpPr>
          <p:nvPr>
            <p:ph idx="1"/>
          </p:nvPr>
        </p:nvSpPr>
        <p:spPr>
          <a:xfrm>
            <a:off x="152400" y="762000"/>
            <a:ext cx="8991600" cy="6248400"/>
          </a:xfrm>
        </p:spPr>
        <p:txBody>
          <a:bodyPr>
            <a:normAutofit fontScale="92500"/>
          </a:bodyPr>
          <a:lstStyle/>
          <a:p>
            <a:endParaRPr lang="ar-EG" dirty="0"/>
          </a:p>
          <a:p>
            <a:pPr algn="just" rtl="1"/>
            <a:r>
              <a:rPr lang="ar-EG" sz="2800" b="1" dirty="0">
                <a:latin typeface="Arabic Typesetting" panose="03020402040406030203" pitchFamily="66" charset="-78"/>
                <a:cs typeface="Arabic Typesetting" panose="03020402040406030203" pitchFamily="66" charset="-78"/>
              </a:rPr>
              <a:t>ثمة دراسة باللغة الملايوية  بعنوان:</a:t>
            </a:r>
          </a:p>
          <a:p>
            <a:pPr algn="just"/>
            <a:r>
              <a:rPr lang="ar-EG" sz="2800" b="1" dirty="0">
                <a:latin typeface="Arabic Typesetting" panose="03020402040406030203" pitchFamily="66" charset="-78"/>
                <a:cs typeface="Arabic Typesetting" panose="03020402040406030203" pitchFamily="66" charset="-78"/>
              </a:rPr>
              <a:t> </a:t>
            </a:r>
            <a:r>
              <a:rPr lang="en-MY" sz="2800" b="1" dirty="0">
                <a:latin typeface="Arabic Typesetting" panose="03020402040406030203" pitchFamily="66" charset="-78"/>
                <a:cs typeface="Arabic Typesetting" panose="03020402040406030203" pitchFamily="66" charset="-78"/>
              </a:rPr>
              <a:t>Yahaya, M., Azman, A., Mohamad Yusof, M., </a:t>
            </a:r>
            <a:r>
              <a:rPr lang="en-MY" sz="2800" b="1" dirty="0" err="1">
                <a:latin typeface="Arabic Typesetting" panose="03020402040406030203" pitchFamily="66" charset="-78"/>
                <a:cs typeface="Arabic Typesetting" panose="03020402040406030203" pitchFamily="66" charset="-78"/>
              </a:rPr>
              <a:t>Kamarul</a:t>
            </a:r>
            <a:r>
              <a:rPr lang="en-MY" sz="2800" b="1" dirty="0">
                <a:latin typeface="Arabic Typesetting" panose="03020402040406030203" pitchFamily="66" charset="-78"/>
                <a:cs typeface="Arabic Typesetting" panose="03020402040406030203" pitchFamily="66" charset="-78"/>
              </a:rPr>
              <a:t> </a:t>
            </a:r>
            <a:r>
              <a:rPr lang="en-MY" sz="2800" b="1" dirty="0" err="1">
                <a:latin typeface="Arabic Typesetting" panose="03020402040406030203" pitchFamily="66" charset="-78"/>
                <a:cs typeface="Arabic Typesetting" panose="03020402040406030203" pitchFamily="66" charset="-78"/>
              </a:rPr>
              <a:t>Bahrin</a:t>
            </a:r>
            <a:r>
              <a:rPr lang="en-MY" sz="2800" b="1" dirty="0">
                <a:latin typeface="Arabic Typesetting" panose="03020402040406030203" pitchFamily="66" charset="-78"/>
                <a:cs typeface="Arabic Typesetting" panose="03020402040406030203" pitchFamily="66" charset="-78"/>
              </a:rPr>
              <a:t>, F., &amp; Md Akhir, N.,</a:t>
            </a:r>
            <a:r>
              <a:rPr lang="en-MY" sz="2800" b="1" dirty="0" err="1">
                <a:latin typeface="Arabic Typesetting" panose="03020402040406030203" pitchFamily="66" charset="-78"/>
                <a:cs typeface="Arabic Typesetting" panose="03020402040406030203" pitchFamily="66" charset="-78"/>
              </a:rPr>
              <a:t>Halangan</a:t>
            </a:r>
            <a:r>
              <a:rPr lang="en-MY" sz="2800" b="1" dirty="0">
                <a:latin typeface="Arabic Typesetting" panose="03020402040406030203" pitchFamily="66" charset="-78"/>
                <a:cs typeface="Arabic Typesetting" panose="03020402040406030203" pitchFamily="66" charset="-78"/>
              </a:rPr>
              <a:t> </a:t>
            </a:r>
            <a:r>
              <a:rPr lang="en-MY" sz="2800" b="1" dirty="0" err="1">
                <a:latin typeface="Arabic Typesetting" panose="03020402040406030203" pitchFamily="66" charset="-78"/>
                <a:cs typeface="Arabic Typesetting" panose="03020402040406030203" pitchFamily="66" charset="-78"/>
              </a:rPr>
              <a:t>masyarakat</a:t>
            </a:r>
            <a:r>
              <a:rPr lang="en-MY" sz="2800" b="1" dirty="0">
                <a:latin typeface="Arabic Typesetting" panose="03020402040406030203" pitchFamily="66" charset="-78"/>
                <a:cs typeface="Arabic Typesetting" panose="03020402040406030203" pitchFamily="66" charset="-78"/>
              </a:rPr>
              <a:t> </a:t>
            </a:r>
            <a:r>
              <a:rPr lang="en-MY" sz="2800" b="1" dirty="0" err="1">
                <a:latin typeface="Arabic Typesetting" panose="03020402040406030203" pitchFamily="66" charset="-78"/>
                <a:cs typeface="Arabic Typesetting" panose="03020402040406030203" pitchFamily="66" charset="-78"/>
              </a:rPr>
              <a:t>dalam</a:t>
            </a:r>
            <a:r>
              <a:rPr lang="en-MY" sz="2800" b="1" dirty="0">
                <a:latin typeface="Arabic Typesetting" panose="03020402040406030203" pitchFamily="66" charset="-78"/>
                <a:cs typeface="Arabic Typesetting" panose="03020402040406030203" pitchFamily="66" charset="-78"/>
              </a:rPr>
              <a:t> </a:t>
            </a:r>
            <a:r>
              <a:rPr lang="en-MY" sz="2800" b="1" dirty="0" err="1">
                <a:latin typeface="Arabic Typesetting" panose="03020402040406030203" pitchFamily="66" charset="-78"/>
                <a:cs typeface="Arabic Typesetting" panose="03020402040406030203" pitchFamily="66" charset="-78"/>
              </a:rPr>
              <a:t>sistem</a:t>
            </a:r>
            <a:r>
              <a:rPr lang="en-MY" sz="2800" b="1" dirty="0">
                <a:latin typeface="Arabic Typesetting" panose="03020402040406030203" pitchFamily="66" charset="-78"/>
                <a:cs typeface="Arabic Typesetting" panose="03020402040406030203" pitchFamily="66" charset="-78"/>
              </a:rPr>
              <a:t> </a:t>
            </a:r>
            <a:r>
              <a:rPr lang="en-MY" sz="2800" b="1" dirty="0" err="1">
                <a:latin typeface="Arabic Typesetting" panose="03020402040406030203" pitchFamily="66" charset="-78"/>
                <a:cs typeface="Arabic Typesetting" panose="03020402040406030203" pitchFamily="66" charset="-78"/>
              </a:rPr>
              <a:t>penyampaian</a:t>
            </a:r>
            <a:r>
              <a:rPr lang="en-MY" sz="2800" b="1" dirty="0">
                <a:latin typeface="Arabic Typesetting" panose="03020402040406030203" pitchFamily="66" charset="-78"/>
                <a:cs typeface="Arabic Typesetting" panose="03020402040406030203" pitchFamily="66" charset="-78"/>
              </a:rPr>
              <a:t> program </a:t>
            </a:r>
            <a:r>
              <a:rPr lang="en-MY" sz="2800" b="1" dirty="0" err="1">
                <a:latin typeface="Arabic Typesetting" panose="03020402040406030203" pitchFamily="66" charset="-78"/>
                <a:cs typeface="Arabic Typesetting" panose="03020402040406030203" pitchFamily="66" charset="-78"/>
              </a:rPr>
              <a:t>pendidikan</a:t>
            </a:r>
            <a:r>
              <a:rPr lang="en-MY" sz="2800" b="1" dirty="0">
                <a:latin typeface="Arabic Typesetting" panose="03020402040406030203" pitchFamily="66" charset="-78"/>
                <a:cs typeface="Arabic Typesetting" panose="03020402040406030203" pitchFamily="66" charset="-78"/>
              </a:rPr>
              <a:t>: </a:t>
            </a:r>
            <a:r>
              <a:rPr lang="en-MY" sz="2800" b="1" dirty="0" err="1">
                <a:latin typeface="Arabic Typesetting" panose="03020402040406030203" pitchFamily="66" charset="-78"/>
                <a:cs typeface="Arabic Typesetting" panose="03020402040406030203" pitchFamily="66" charset="-78"/>
              </a:rPr>
              <a:t>satu</a:t>
            </a:r>
            <a:r>
              <a:rPr lang="en-MY" sz="2800" b="1" dirty="0">
                <a:latin typeface="Arabic Typesetting" panose="03020402040406030203" pitchFamily="66" charset="-78"/>
                <a:cs typeface="Arabic Typesetting" panose="03020402040406030203" pitchFamily="66" charset="-78"/>
              </a:rPr>
              <a:t> </a:t>
            </a:r>
            <a:r>
              <a:rPr lang="en-MY" sz="2800" b="1" dirty="0" err="1">
                <a:latin typeface="Arabic Typesetting" panose="03020402040406030203" pitchFamily="66" charset="-78"/>
                <a:cs typeface="Arabic Typesetting" panose="03020402040406030203" pitchFamily="66" charset="-78"/>
              </a:rPr>
              <a:t>kajian</a:t>
            </a:r>
            <a:r>
              <a:rPr lang="en-MY" sz="2800" b="1" dirty="0">
                <a:latin typeface="Arabic Typesetting" panose="03020402040406030203" pitchFamily="66" charset="-78"/>
                <a:cs typeface="Arabic Typesetting" panose="03020402040406030203" pitchFamily="66" charset="-78"/>
              </a:rPr>
              <a:t> </a:t>
            </a:r>
            <a:r>
              <a:rPr lang="en-MY" sz="2800" b="1" dirty="0" err="1">
                <a:latin typeface="Arabic Typesetting" panose="03020402040406030203" pitchFamily="66" charset="-78"/>
                <a:cs typeface="Arabic Typesetting" panose="03020402040406030203" pitchFamily="66" charset="-78"/>
              </a:rPr>
              <a:t>kes</a:t>
            </a:r>
            <a:r>
              <a:rPr lang="en-MY" sz="2800" b="1" dirty="0">
                <a:latin typeface="Arabic Typesetting" panose="03020402040406030203" pitchFamily="66" charset="-78"/>
                <a:cs typeface="Arabic Typesetting" panose="03020402040406030203" pitchFamily="66" charset="-78"/>
              </a:rPr>
              <a:t> di baling, Kedah, KHIDMAT SOSIAL, (Journal of Social Work and Social Service. Volume 1 </a:t>
            </a:r>
            <a:r>
              <a:rPr lang="en-MY" sz="2800" b="1" dirty="0" err="1">
                <a:latin typeface="Arabic Typesetting" panose="03020402040406030203" pitchFamily="66" charset="-78"/>
                <a:cs typeface="Arabic Typesetting" panose="03020402040406030203" pitchFamily="66" charset="-78"/>
              </a:rPr>
              <a:t>Nombor</a:t>
            </a:r>
            <a:r>
              <a:rPr lang="en-MY" sz="2800" b="1" dirty="0">
                <a:latin typeface="Arabic Typesetting" panose="03020402040406030203" pitchFamily="66" charset="-78"/>
                <a:cs typeface="Arabic Typesetting" panose="03020402040406030203" pitchFamily="66" charset="-78"/>
              </a:rPr>
              <a:t> 2, 2020), m/s 60-75.</a:t>
            </a:r>
          </a:p>
          <a:p>
            <a:pPr algn="just" rtl="1"/>
            <a:r>
              <a:rPr lang="ar-EG" sz="2800" b="1" dirty="0">
                <a:latin typeface="Arabic Typesetting" panose="03020402040406030203" pitchFamily="66" charset="-78"/>
                <a:cs typeface="Arabic Typesetting" panose="03020402040406030203" pitchFamily="66" charset="-78"/>
              </a:rPr>
              <a:t> وتعني باللغة العربية: معوقات المجتمع في نظام عرض البرامج التعليمية: دراسة حالة في بالينك بولاية فدح، إذ ترى الدراسة أن </a:t>
            </a:r>
          </a:p>
          <a:p>
            <a:pPr algn="just" rtl="1"/>
            <a:r>
              <a:rPr lang="ar-EG" sz="2800" b="1" dirty="0">
                <a:latin typeface="Arabic Typesetting" panose="03020402040406030203" pitchFamily="66" charset="-78"/>
                <a:cs typeface="Arabic Typesetting" panose="03020402040406030203" pitchFamily="66" charset="-78"/>
              </a:rPr>
              <a:t>التعليم الإلكتروني بحاجة ماسة إلى شبكة الإنترنيت الجيدة، وهذا الأمر بسبب أن الطلبة بحاجة إلى مشاركة التعلم عبر الإنترنيت في بيوتهم، ومنهم من يعيشون في القرى؛ حيث إن فعظم الطلبة الذين حصلوا على شبكة إنترنت جيدة كانوا في المدينة. وعلى صعيد آخر، فإن بعض الطلبة الذين يسكنون في القرية أو خارج المدينة يواجهون مشكلة للحصول على شبكة الإنترنيت، أو أن الشبكة غير موجودة أو ضعيفة، وفي الوقت نفسه، يواجه الطلبة تحديات جمة من الجانب المالي؛ لأن الطلبة  في الواقع، يحتاجون إلى دفع مبالغ باهظة مثلا لشراء الأجهزة مثل الحواسب المحمولة أو الهواتف الذكية، ويضطرون إلى إنفاق الأموال لشراء بيانات الإنترنيت، وكل هذه الأمور مهمة من أجل حضور الفصل عبر الإنترنيت، والجلوس للامتحان عبر الإنترنيت، وأيضا لتسليم الواجبات. وعندئذ، سيشعرون بالعبء مما يؤثر سلبا في فعالية التعلم عبر الإنترنيت.</a:t>
            </a:r>
          </a:p>
          <a:p>
            <a:endParaRPr lang="en-MY" dirty="0"/>
          </a:p>
        </p:txBody>
      </p:sp>
    </p:spTree>
    <p:extLst>
      <p:ext uri="{BB962C8B-B14F-4D97-AF65-F5344CB8AC3E}">
        <p14:creationId xmlns:p14="http://schemas.microsoft.com/office/powerpoint/2010/main" val="2299995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C9367-57B2-444D-959B-66ED2B25EB05}"/>
              </a:ext>
            </a:extLst>
          </p:cNvPr>
          <p:cNvSpPr>
            <a:spLocks noGrp="1"/>
          </p:cNvSpPr>
          <p:nvPr>
            <p:ph type="title"/>
          </p:nvPr>
        </p:nvSpPr>
        <p:spPr>
          <a:xfrm>
            <a:off x="484583" y="690879"/>
            <a:ext cx="2761537" cy="5557519"/>
          </a:xfrm>
        </p:spPr>
        <p:txBody>
          <a:bodyPr anchor="ctr">
            <a:normAutofit/>
          </a:bodyPr>
          <a:lstStyle/>
          <a:p>
            <a:pPr algn="r"/>
            <a:r>
              <a:rPr lang="ar-EG" b="1">
                <a:solidFill>
                  <a:srgbClr val="FFFFFF"/>
                </a:solidFill>
              </a:rPr>
              <a:t>الدراسات السابقة (2) </a:t>
            </a:r>
            <a:endParaRPr lang="en-MY" b="1">
              <a:solidFill>
                <a:srgbClr val="FFFFFF"/>
              </a:solidFill>
            </a:endParaRPr>
          </a:p>
        </p:txBody>
      </p:sp>
      <p:sp>
        <p:nvSpPr>
          <p:cNvPr id="3" name="Content Placeholder 2">
            <a:extLst>
              <a:ext uri="{FF2B5EF4-FFF2-40B4-BE49-F238E27FC236}">
                <a16:creationId xmlns:a16="http://schemas.microsoft.com/office/drawing/2014/main" id="{FC8419CC-7444-4E44-8083-577CF854D939}"/>
              </a:ext>
            </a:extLst>
          </p:cNvPr>
          <p:cNvSpPr>
            <a:spLocks noGrp="1"/>
          </p:cNvSpPr>
          <p:nvPr>
            <p:ph idx="1"/>
          </p:nvPr>
        </p:nvSpPr>
        <p:spPr>
          <a:xfrm>
            <a:off x="152400" y="76200"/>
            <a:ext cx="8610600" cy="6781800"/>
          </a:xfrm>
        </p:spPr>
        <p:txBody>
          <a:bodyPr anchor="ctr">
            <a:normAutofit/>
          </a:bodyPr>
          <a:lstStyle/>
          <a:p>
            <a:pPr algn="just" rtl="1">
              <a:lnSpc>
                <a:spcPct val="90000"/>
              </a:lnSpc>
            </a:pPr>
            <a:r>
              <a:rPr lang="ar-EG" sz="2800" b="1" dirty="0">
                <a:latin typeface="Arabic Typesetting" panose="03020402040406030203" pitchFamily="66" charset="-78"/>
                <a:cs typeface="Arabic Typesetting" panose="03020402040406030203" pitchFamily="66" charset="-78"/>
              </a:rPr>
              <a:t>يوجد بحث سابق من زليكا وآخرون  بعنوان:</a:t>
            </a:r>
          </a:p>
          <a:p>
            <a:pPr algn="just">
              <a:lnSpc>
                <a:spcPct val="90000"/>
              </a:lnSpc>
            </a:pPr>
            <a:r>
              <a:rPr lang="en-MY" sz="2800" b="1" dirty="0" err="1">
                <a:latin typeface="Arabic Typesetting" panose="03020402040406030203" pitchFamily="66" charset="-78"/>
                <a:cs typeface="Arabic Typesetting" panose="03020402040406030203" pitchFamily="66" charset="-78"/>
              </a:rPr>
              <a:t>Zalika</a:t>
            </a:r>
            <a:r>
              <a:rPr lang="en-MY" sz="2800" b="1" dirty="0">
                <a:latin typeface="Arabic Typesetting" panose="03020402040406030203" pitchFamily="66" charset="-78"/>
                <a:cs typeface="Arabic Typesetting" panose="03020402040406030203" pitchFamily="66" charset="-78"/>
              </a:rPr>
              <a:t>, A., </a:t>
            </a:r>
            <a:r>
              <a:rPr lang="en-MY" sz="2800" b="1" dirty="0" err="1">
                <a:latin typeface="Arabic Typesetting" panose="03020402040406030203" pitchFamily="66" charset="-78"/>
                <a:cs typeface="Arabic Typesetting" panose="03020402040406030203" pitchFamily="66" charset="-78"/>
              </a:rPr>
              <a:t>Faridah</a:t>
            </a:r>
            <a:r>
              <a:rPr lang="en-MY" sz="2800" b="1" dirty="0">
                <a:latin typeface="Arabic Typesetting" panose="03020402040406030203" pitchFamily="66" charset="-78"/>
                <a:cs typeface="Arabic Typesetting" panose="03020402040406030203" pitchFamily="66" charset="-78"/>
              </a:rPr>
              <a:t>, K., &amp; Mohamad Johari, S., </a:t>
            </a:r>
            <a:r>
              <a:rPr lang="en-MY" sz="2800" b="1" dirty="0" err="1">
                <a:latin typeface="Arabic Typesetting" panose="03020402040406030203" pitchFamily="66" charset="-78"/>
                <a:cs typeface="Arabic Typesetting" panose="03020402040406030203" pitchFamily="66" charset="-78"/>
              </a:rPr>
              <a:t>Memperkasakan</a:t>
            </a:r>
            <a:r>
              <a:rPr lang="en-MY" sz="2800" b="1" dirty="0">
                <a:latin typeface="Arabic Typesetting" panose="03020402040406030203" pitchFamily="66" charset="-78"/>
                <a:cs typeface="Arabic Typesetting" panose="03020402040406030203" pitchFamily="66" charset="-78"/>
              </a:rPr>
              <a:t> </a:t>
            </a:r>
            <a:r>
              <a:rPr lang="en-MY" sz="2800" b="1" dirty="0" err="1">
                <a:latin typeface="Arabic Typesetting" panose="03020402040406030203" pitchFamily="66" charset="-78"/>
                <a:cs typeface="Arabic Typesetting" panose="03020402040406030203" pitchFamily="66" charset="-78"/>
              </a:rPr>
              <a:t>pendidikan</a:t>
            </a:r>
            <a:r>
              <a:rPr lang="en-MY" sz="2800" b="1" dirty="0">
                <a:latin typeface="Arabic Typesetting" panose="03020402040406030203" pitchFamily="66" charset="-78"/>
                <a:cs typeface="Arabic Typesetting" panose="03020402040406030203" pitchFamily="66" charset="-78"/>
              </a:rPr>
              <a:t> </a:t>
            </a:r>
            <a:r>
              <a:rPr lang="en-MY" sz="2800" b="1" dirty="0" err="1">
                <a:latin typeface="Arabic Typesetting" panose="03020402040406030203" pitchFamily="66" charset="-78"/>
                <a:cs typeface="Arabic Typesetting" panose="03020402040406030203" pitchFamily="66" charset="-78"/>
              </a:rPr>
              <a:t>luar</a:t>
            </a:r>
            <a:r>
              <a:rPr lang="en-MY" sz="2800" b="1" dirty="0">
                <a:latin typeface="Arabic Typesetting" panose="03020402040406030203" pitchFamily="66" charset="-78"/>
                <a:cs typeface="Arabic Typesetting" panose="03020402040406030203" pitchFamily="66" charset="-78"/>
              </a:rPr>
              <a:t> bandar, (</a:t>
            </a:r>
            <a:r>
              <a:rPr lang="en-MY" sz="2800" b="1" dirty="0" err="1">
                <a:latin typeface="Arabic Typesetting" panose="03020402040406030203" pitchFamily="66" charset="-78"/>
                <a:cs typeface="Arabic Typesetting" panose="03020402040406030203" pitchFamily="66" charset="-78"/>
              </a:rPr>
              <a:t>Prosiding</a:t>
            </a:r>
            <a:r>
              <a:rPr lang="en-MY" sz="2800" b="1" dirty="0">
                <a:latin typeface="Arabic Typesetting" panose="03020402040406030203" pitchFamily="66" charset="-78"/>
                <a:cs typeface="Arabic Typesetting" panose="03020402040406030203" pitchFamily="66" charset="-78"/>
              </a:rPr>
              <a:t> “</a:t>
            </a:r>
            <a:r>
              <a:rPr lang="en-MY" sz="2800" b="1" dirty="0" err="1">
                <a:latin typeface="Arabic Typesetting" panose="03020402040406030203" pitchFamily="66" charset="-78"/>
                <a:cs typeface="Arabic Typesetting" panose="03020402040406030203" pitchFamily="66" charset="-78"/>
              </a:rPr>
              <a:t>Persidangan</a:t>
            </a:r>
            <a:r>
              <a:rPr lang="en-MY" sz="2800" b="1" dirty="0">
                <a:latin typeface="Arabic Typesetting" panose="03020402040406030203" pitchFamily="66" charset="-78"/>
                <a:cs typeface="Arabic Typesetting" panose="03020402040406030203" pitchFamily="66" charset="-78"/>
              </a:rPr>
              <a:t> </a:t>
            </a:r>
            <a:r>
              <a:rPr lang="en-MY" sz="2800" b="1" dirty="0" err="1">
                <a:latin typeface="Arabic Typesetting" panose="03020402040406030203" pitchFamily="66" charset="-78"/>
                <a:cs typeface="Arabic Typesetting" panose="03020402040406030203" pitchFamily="66" charset="-78"/>
              </a:rPr>
              <a:t>Kebangsaan</a:t>
            </a:r>
            <a:r>
              <a:rPr lang="en-MY" sz="2800" b="1" dirty="0">
                <a:latin typeface="Arabic Typesetting" panose="03020402040406030203" pitchFamily="66" charset="-78"/>
                <a:cs typeface="Arabic Typesetting" panose="03020402040406030203" pitchFamily="66" charset="-78"/>
              </a:rPr>
              <a:t> Pendidikan </a:t>
            </a:r>
            <a:r>
              <a:rPr lang="en-MY" sz="2800" b="1" dirty="0" err="1">
                <a:latin typeface="Arabic Typesetting" panose="03020402040406030203" pitchFamily="66" charset="-78"/>
                <a:cs typeface="Arabic Typesetting" panose="03020402040406030203" pitchFamily="66" charset="-78"/>
              </a:rPr>
              <a:t>Luar</a:t>
            </a:r>
            <a:r>
              <a:rPr lang="en-MY" sz="2800" b="1" dirty="0">
                <a:latin typeface="Arabic Typesetting" panose="03020402040406030203" pitchFamily="66" charset="-78"/>
                <a:cs typeface="Arabic Typesetting" panose="03020402040406030203" pitchFamily="66" charset="-78"/>
              </a:rPr>
              <a:t> Bandar 2009”, </a:t>
            </a:r>
            <a:r>
              <a:rPr lang="en-MY" sz="2800" b="1" dirty="0" err="1">
                <a:latin typeface="Arabic Typesetting" panose="03020402040406030203" pitchFamily="66" charset="-78"/>
                <a:cs typeface="Arabic Typesetting" panose="03020402040406030203" pitchFamily="66" charset="-78"/>
              </a:rPr>
              <a:t>Februari</a:t>
            </a:r>
            <a:r>
              <a:rPr lang="en-MY" sz="2800" b="1" dirty="0">
                <a:latin typeface="Arabic Typesetting" panose="03020402040406030203" pitchFamily="66" charset="-78"/>
                <a:cs typeface="Arabic Typesetting" panose="03020402040406030203" pitchFamily="66" charset="-78"/>
              </a:rPr>
              <a:t> 2009), Hotel </a:t>
            </a:r>
            <a:r>
              <a:rPr lang="en-MY" sz="2800" b="1" dirty="0" err="1">
                <a:latin typeface="Arabic Typesetting" panose="03020402040406030203" pitchFamily="66" charset="-78"/>
                <a:cs typeface="Arabic Typesetting" panose="03020402040406030203" pitchFamily="66" charset="-78"/>
              </a:rPr>
              <a:t>Baverly</a:t>
            </a:r>
            <a:r>
              <a:rPr lang="en-MY" sz="2800" b="1" dirty="0">
                <a:latin typeface="Arabic Typesetting" panose="03020402040406030203" pitchFamily="66" charset="-78"/>
                <a:cs typeface="Arabic Typesetting" panose="03020402040406030203" pitchFamily="66" charset="-78"/>
              </a:rPr>
              <a:t>, Kota Kinabalu. Sabah. </a:t>
            </a:r>
            <a:r>
              <a:rPr lang="en-MY" sz="2800" b="1" dirty="0" err="1">
                <a:latin typeface="Arabic Typesetting" panose="03020402040406030203" pitchFamily="66" charset="-78"/>
                <a:cs typeface="Arabic Typesetting" panose="03020402040406030203" pitchFamily="66" charset="-78"/>
              </a:rPr>
              <a:t>Anjuran</a:t>
            </a:r>
            <a:r>
              <a:rPr lang="en-MY" sz="2800" b="1" dirty="0">
                <a:latin typeface="Arabic Typesetting" panose="03020402040406030203" pitchFamily="66" charset="-78"/>
                <a:cs typeface="Arabic Typesetting" panose="03020402040406030203" pitchFamily="66" charset="-78"/>
              </a:rPr>
              <a:t>: </a:t>
            </a:r>
            <a:r>
              <a:rPr lang="en-MY" sz="2800" b="1" dirty="0" err="1">
                <a:latin typeface="Arabic Typesetting" panose="03020402040406030203" pitchFamily="66" charset="-78"/>
                <a:cs typeface="Arabic Typesetting" panose="03020402040406030203" pitchFamily="66" charset="-78"/>
              </a:rPr>
              <a:t>Sekolah</a:t>
            </a:r>
            <a:r>
              <a:rPr lang="en-MY" sz="2800" b="1" dirty="0">
                <a:latin typeface="Arabic Typesetting" panose="03020402040406030203" pitchFamily="66" charset="-78"/>
                <a:cs typeface="Arabic Typesetting" panose="03020402040406030203" pitchFamily="66" charset="-78"/>
              </a:rPr>
              <a:t> Pembangunan Dan Pendidikan Sosial, University Malaysia Sabah, 3–5.</a:t>
            </a:r>
          </a:p>
          <a:p>
            <a:pPr algn="just" rtl="1">
              <a:lnSpc>
                <a:spcPct val="90000"/>
              </a:lnSpc>
            </a:pPr>
            <a:r>
              <a:rPr lang="ar-EG" sz="2800" b="1" dirty="0">
                <a:latin typeface="Arabic Typesetting" panose="03020402040406030203" pitchFamily="66" charset="-78"/>
                <a:cs typeface="Arabic Typesetting" panose="03020402040406030203" pitchFamily="66" charset="-78"/>
              </a:rPr>
              <a:t>إذ يناقش تحديات التعليم الإلكتروني، وتمكين التعليم الريفي، وهي ورقة من وقائع المؤتمر الوطني للتعليم الريفي،  ووجدت الدراسة أن بيئة التعلم من أهم العوامل التي تؤثر في فعالية التعليم الإلكتروني. إذا كانت البيئة غير مريحةوغير مناسبة لمثل هذا النوع من التعليم، وهذا الأمر سيواجه فيه الطلبة والمعلمون  كثيرة لإجراء عملية التعليم والتعلم؛ فكما هو معروف أن الطلبة لهم خلفيات  أسرية مختلفة، والطالب الذي جاء من أسرة فقيرة خاصة من الجانب المالي، ليس لديه  المكان المناسب للدراسة عبر التعليم الإلكتروني، مثل الغرفة الخاصة للتعلم، ويحتاج إلى المشاركة مع إخوانه الآخرين الذين أيضا يتعلمون في البيت بسبب إغلاق الممؤسسات التعليمية الأخرى مثل المدارس الثانوية أو الابتدائية، والمعاهد والجامعات الأخرى، ونتيجة لهذا فإن الإنزعاج من البيئة غير مطمئن  وسيسبب  للطلبة عدم التركيز في التعليم الإلكتروني، وأن الفصل الواحد أحيانا يأخذ وقتا طويلا مثلا ساعتين أو أكثر، وفي معظم الأحيان في اليوم الواحد ليس فيه فصل واحد فقط وإنما ثلاثة أو أربعة فصول، وبعد مرور الأيام، فإن هذه البيئة سوف تخلق تحديات كبيرة للطلبة بأن يركزوا في التعلم مائة في المائة، وفي النهاية يمكن أن يؤثر في التفوق الأكاديمي لديهم</a:t>
            </a:r>
            <a:endParaRPr lang="en-MY" sz="28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36744409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webextensions/_rels/taskpanes.xml.rels><?xml version="1.0" encoding="UTF-8" standalone="yes"?>
<Relationships xmlns="http://schemas.openxmlformats.org/package/2006/relationships"><Relationship Id="rId2" Type="http://schemas.microsoft.com/office/2011/relationships/webextension" Target="webextension2.xml"/><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0">
    <wetp:webextensionref xmlns:r="http://schemas.openxmlformats.org/officeDocument/2006/relationships" r:id="rId1"/>
  </wetp:taskpane>
  <wetp:taskpane dockstate="right" visibility="0" width="438" row="2">
    <wetp:webextensionref xmlns:r="http://schemas.openxmlformats.org/officeDocument/2006/relationships" r:id="rId2"/>
  </wetp:taskpane>
</wetp:taskpanes>
</file>

<file path=ppt/webextensions/webextension1.xml><?xml version="1.0" encoding="utf-8"?>
<we:webextension xmlns:we="http://schemas.microsoft.com/office/webextensions/webextension/2010/11" id="{4D226573-FADE-43EA-908B-55B1F0AC45DC}">
  <we:reference id="22ff87a5-132f-4d52-9e97-94d888e4dd91" version="3.1.0.0" store="EXCatalog" storeType="EXCatalog"/>
  <we:alternateReferences>
    <we:reference id="WA104380050" version="3.1.0.0" store="en-MY" storeType="OMEX"/>
  </we:alternateReferences>
  <we:properties/>
  <we:bindings/>
  <we:snapshot xmlns:r="http://schemas.openxmlformats.org/officeDocument/2006/relationships"/>
</we:webextension>
</file>

<file path=ppt/webextensions/webextension2.xml><?xml version="1.0" encoding="utf-8"?>
<we:webextension xmlns:we="http://schemas.microsoft.com/office/webextensions/webextension/2010/11" id="{6EA5D180-CF3A-4B00-A062-913B70CAEB35}">
  <we:reference id="f12c312d-282a-4734-8843-05915fdfef0b" version="4.3.3.0" store="EXCatalog" storeType="EXCatalog"/>
  <we:alternateReferences>
    <we:reference id="WA104178141" version="4.3.3.0" store="en-MY"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Facet</Template>
  <TotalTime>523</TotalTime>
  <Words>3185</Words>
  <Application>Microsoft Office PowerPoint</Application>
  <PresentationFormat>On-screen Show (4:3)</PresentationFormat>
  <Paragraphs>66</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Arabic Typesetting</vt:lpstr>
      <vt:lpstr>Arial</vt:lpstr>
      <vt:lpstr>Times New Roman</vt:lpstr>
      <vt:lpstr>Traditional Arabic</vt:lpstr>
      <vt:lpstr>Trebuchet MS</vt:lpstr>
      <vt:lpstr>Wingdings 3</vt:lpstr>
      <vt:lpstr>Facet</vt:lpstr>
      <vt:lpstr> مداخلة في:   تحديات تعليم وتعلم اللغة العربية باستخدام التعليم الإلكتروني في ضوء جائحة وباء كورونا بماليزيا مداخلة في  الملتقى    الدولي الأول: اللغة العربية من التعليم الورقي إلى التعليم الإلكتروني: الواقع والتحديات والآفاق الجمهورية الجزائرية الديموقراطية الشعبية وزارة التعليم العالي والبحث العلمي-جامعة  الإخوة منتوري- قسنطينة كلية الآداب واللغات –مخبر الدراسات التراثية اليوم والتاريخ: الثلاثاء الموافق8   ديسمبر 2021م</vt:lpstr>
      <vt:lpstr>ملخص</vt:lpstr>
      <vt:lpstr>مقدمة</vt:lpstr>
      <vt:lpstr>  </vt:lpstr>
      <vt:lpstr>مشكلة الدراسة</vt:lpstr>
      <vt:lpstr>أهداف الدراسة </vt:lpstr>
      <vt:lpstr>الدراسات السابقة</vt:lpstr>
      <vt:lpstr>الدراسات السابقة</vt:lpstr>
      <vt:lpstr>الدراسات السابقة (2) </vt:lpstr>
      <vt:lpstr>تحليل الاستبانة</vt:lpstr>
      <vt:lpstr>النتائج والمناقشة</vt:lpstr>
      <vt:lpstr>المحور الأول: فعالية تعليم وتعلم اللغة العربية عبر التعليم الإلكتروني </vt:lpstr>
      <vt:lpstr>المحور الثاني: فعالية تعليم وتعلم اللغة العربية عبر التعليم الإلكتروني</vt:lpstr>
      <vt:lpstr>المحور الثالث: الحلول المناسبة لتغلب على التحديات من التعليم الإلكتروني </vt:lpstr>
      <vt:lpstr>الخاتمة </vt:lpstr>
      <vt:lpstr>المقترحات</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إعداد وحدات دراسية لمنتسبي الجيش الماليزي في مهارتي الكلام والقراءة: برنامج مقترح</dc:title>
  <dc:creator>Mindef</dc:creator>
  <cp:lastModifiedBy>ASEM SHEHADEH SALEH ALI</cp:lastModifiedBy>
  <cp:revision>72</cp:revision>
  <dcterms:created xsi:type="dcterms:W3CDTF">2018-10-10T00:39:00Z</dcterms:created>
  <dcterms:modified xsi:type="dcterms:W3CDTF">2021-12-08T09:09:07Z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1033-10.2.0.7456</vt:lpwstr>
  </property>
</Properties>
</file>