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Inter" panose="020B0604020202020204" charset="0"/>
      <p:regular r:id="rId11"/>
      <p:bold r:id="rId12"/>
    </p:embeddedFont>
    <p:embeddedFont>
      <p:font typeface="Roboto Condensed Light" panose="02000000000000000000" pitchFamily="2" charset="0"/>
      <p:regular r:id="rId13"/>
      <p:italic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  <p:embeddedFont>
      <p:font typeface="Rubik ExtraBold" panose="020B0604020202020204" charset="-79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a63fda8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ba63fda8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a63fda8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a63fda8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8483a22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f8483a22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bd4afe11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bd4afe11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cff6aa2b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cff6aa2b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fcff6aa2b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fcff6aa2b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bd4afe119d_0_5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bd4afe119d_0_5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25750" y="-53600"/>
            <a:ext cx="3366000" cy="750600"/>
            <a:chOff x="708950" y="-197625"/>
            <a:chExt cx="3366000" cy="7506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4" name="Google Shape;1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39575" y="383000"/>
            <a:ext cx="3366000" cy="750600"/>
            <a:chOff x="708950" y="-197625"/>
            <a:chExt cx="3366000" cy="750600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20" name="Google Shape;20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268775" y="3438050"/>
            <a:ext cx="3366000" cy="750600"/>
            <a:chOff x="708950" y="-197625"/>
            <a:chExt cx="3366000" cy="750600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26" name="Google Shape;26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5582600" y="3874650"/>
            <a:ext cx="3366000" cy="750600"/>
            <a:chOff x="708950" y="-197625"/>
            <a:chExt cx="3366000" cy="75060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31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2" name="Google Shape;32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4896425" y="4311250"/>
            <a:ext cx="3366000" cy="750600"/>
            <a:chOff x="708950" y="-197625"/>
            <a:chExt cx="3366000" cy="750600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" name="Google Shape;38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511925" y="-490200"/>
            <a:ext cx="3366000" cy="750600"/>
            <a:chOff x="708950" y="-197625"/>
            <a:chExt cx="3366000" cy="750600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4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44" name="Google Shape;4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10250" y="4747850"/>
            <a:ext cx="3366000" cy="750600"/>
            <a:chOff x="708950" y="-197625"/>
            <a:chExt cx="3366000" cy="750600"/>
          </a:xfrm>
        </p:grpSpPr>
        <p:grpSp>
          <p:nvGrpSpPr>
            <p:cNvPr id="46" name="Google Shape;46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-546600" y="819600"/>
            <a:ext cx="3366000" cy="750600"/>
            <a:chOff x="708950" y="-197625"/>
            <a:chExt cx="3366000" cy="750600"/>
          </a:xfrm>
        </p:grpSpPr>
        <p:grpSp>
          <p:nvGrpSpPr>
            <p:cNvPr id="52" name="Google Shape;52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6881600" y="-310550"/>
            <a:ext cx="3366000" cy="750600"/>
            <a:chOff x="708950" y="-197625"/>
            <a:chExt cx="3366000" cy="750600"/>
          </a:xfrm>
        </p:grpSpPr>
        <p:grpSp>
          <p:nvGrpSpPr>
            <p:cNvPr id="58" name="Google Shape;58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61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6195425" y="126050"/>
            <a:ext cx="3366000" cy="750600"/>
            <a:chOff x="708950" y="-197625"/>
            <a:chExt cx="3366000" cy="750600"/>
          </a:xfrm>
        </p:grpSpPr>
        <p:grpSp>
          <p:nvGrpSpPr>
            <p:cNvPr id="64" name="Google Shape;64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Google Shape;67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5509250" y="562650"/>
            <a:ext cx="3366000" cy="750600"/>
            <a:chOff x="708950" y="-197625"/>
            <a:chExt cx="3366000" cy="750600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726850" y="683250"/>
            <a:ext cx="7697100" cy="3777000"/>
          </a:xfrm>
          <a:prstGeom prst="roundRect">
            <a:avLst>
              <a:gd name="adj" fmla="val 5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2"/>
          <p:cNvCxnSpPr/>
          <p:nvPr/>
        </p:nvCxnSpPr>
        <p:spPr>
          <a:xfrm>
            <a:off x="720000" y="1064389"/>
            <a:ext cx="7697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2"/>
          <p:cNvSpPr/>
          <p:nvPr/>
        </p:nvSpPr>
        <p:spPr>
          <a:xfrm>
            <a:off x="7368795" y="816719"/>
            <a:ext cx="140400" cy="140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666043" y="816719"/>
            <a:ext cx="140400" cy="140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7963292" y="816719"/>
            <a:ext cx="140400" cy="140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987375" y="1563513"/>
            <a:ext cx="7169400" cy="16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1"/>
          </p:nvPr>
        </p:nvSpPr>
        <p:spPr>
          <a:xfrm>
            <a:off x="1869075" y="3240600"/>
            <a:ext cx="54057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201" name="Google Shape;201;p11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name="adj" fmla="val 3336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11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203" name="Google Shape;203;p11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4" name="Google Shape;204;p11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635425"/>
            <a:ext cx="4772400" cy="1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1"/>
          <p:cNvSpPr txBox="1">
            <a:spLocks noGrp="1"/>
          </p:cNvSpPr>
          <p:nvPr>
            <p:ph type="subTitle" idx="1"/>
          </p:nvPr>
        </p:nvSpPr>
        <p:spPr>
          <a:xfrm>
            <a:off x="1458600" y="3170225"/>
            <a:ext cx="32952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3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213" name="Google Shape;213;p13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4" name="Google Shape;214;p13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5" name="Google Shape;215;p13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3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2" hasCustomPrompt="1"/>
          </p:nvPr>
        </p:nvSpPr>
        <p:spPr>
          <a:xfrm>
            <a:off x="356500" y="1937625"/>
            <a:ext cx="135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1"/>
          </p:nvPr>
        </p:nvSpPr>
        <p:spPr>
          <a:xfrm>
            <a:off x="1710400" y="2590200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3"/>
          </p:nvPr>
        </p:nvSpPr>
        <p:spPr>
          <a:xfrm>
            <a:off x="1710400" y="20303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4" hasCustomPrompt="1"/>
          </p:nvPr>
        </p:nvSpPr>
        <p:spPr>
          <a:xfrm>
            <a:off x="4651600" y="1937625"/>
            <a:ext cx="135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5"/>
          </p:nvPr>
        </p:nvSpPr>
        <p:spPr>
          <a:xfrm>
            <a:off x="6005500" y="2590200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6"/>
          </p:nvPr>
        </p:nvSpPr>
        <p:spPr>
          <a:xfrm>
            <a:off x="6005500" y="20303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7" hasCustomPrompt="1"/>
          </p:nvPr>
        </p:nvSpPr>
        <p:spPr>
          <a:xfrm>
            <a:off x="356500" y="3351775"/>
            <a:ext cx="135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8"/>
          </p:nvPr>
        </p:nvSpPr>
        <p:spPr>
          <a:xfrm>
            <a:off x="1710400" y="4006900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9"/>
          </p:nvPr>
        </p:nvSpPr>
        <p:spPr>
          <a:xfrm>
            <a:off x="1710400" y="34470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1600" y="3351775"/>
            <a:ext cx="135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4"/>
          </p:nvPr>
        </p:nvSpPr>
        <p:spPr>
          <a:xfrm>
            <a:off x="6005500" y="4006900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5"/>
          </p:nvPr>
        </p:nvSpPr>
        <p:spPr>
          <a:xfrm>
            <a:off x="6005500" y="34470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4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234" name="Google Shape;234;p14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name="adj" fmla="val 3336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14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236" name="Google Shape;236;p14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7" name="Google Shape;237;p14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14"/>
          <p:cNvSpPr txBox="1">
            <a:spLocks noGrp="1"/>
          </p:cNvSpPr>
          <p:nvPr>
            <p:ph type="subTitle" idx="1"/>
          </p:nvPr>
        </p:nvSpPr>
        <p:spPr>
          <a:xfrm>
            <a:off x="3024800" y="1430250"/>
            <a:ext cx="5388000" cy="19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2"/>
          </p:nvPr>
        </p:nvSpPr>
        <p:spPr>
          <a:xfrm>
            <a:off x="3024800" y="3711725"/>
            <a:ext cx="3094500" cy="3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subTitle" idx="1"/>
          </p:nvPr>
        </p:nvSpPr>
        <p:spPr>
          <a:xfrm>
            <a:off x="7200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2"/>
          </p:nvPr>
        </p:nvSpPr>
        <p:spPr>
          <a:xfrm>
            <a:off x="9472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3"/>
          </p:nvPr>
        </p:nvSpPr>
        <p:spPr>
          <a:xfrm>
            <a:off x="33201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4"/>
          </p:nvPr>
        </p:nvSpPr>
        <p:spPr>
          <a:xfrm>
            <a:off x="35473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5"/>
          </p:nvPr>
        </p:nvSpPr>
        <p:spPr>
          <a:xfrm>
            <a:off x="59202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6"/>
          </p:nvPr>
        </p:nvSpPr>
        <p:spPr>
          <a:xfrm>
            <a:off x="61474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1"/>
          </p:nvPr>
        </p:nvSpPr>
        <p:spPr>
          <a:xfrm>
            <a:off x="720000" y="41182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2"/>
          </p:nvPr>
        </p:nvSpPr>
        <p:spPr>
          <a:xfrm>
            <a:off x="947250" y="35994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ubTitle" idx="3"/>
          </p:nvPr>
        </p:nvSpPr>
        <p:spPr>
          <a:xfrm>
            <a:off x="3320100" y="41182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4"/>
          </p:nvPr>
        </p:nvSpPr>
        <p:spPr>
          <a:xfrm>
            <a:off x="3547350" y="35994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5"/>
          </p:nvPr>
        </p:nvSpPr>
        <p:spPr>
          <a:xfrm>
            <a:off x="5920200" y="41182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6"/>
          </p:nvPr>
        </p:nvSpPr>
        <p:spPr>
          <a:xfrm>
            <a:off x="6147450" y="35994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subTitle" idx="7"/>
          </p:nvPr>
        </p:nvSpPr>
        <p:spPr>
          <a:xfrm>
            <a:off x="720000" y="2487038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8"/>
          </p:nvPr>
        </p:nvSpPr>
        <p:spPr>
          <a:xfrm>
            <a:off x="9472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9"/>
          </p:nvPr>
        </p:nvSpPr>
        <p:spPr>
          <a:xfrm>
            <a:off x="3320100" y="2487038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3"/>
          </p:nvPr>
        </p:nvSpPr>
        <p:spPr>
          <a:xfrm>
            <a:off x="35473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subTitle" idx="14"/>
          </p:nvPr>
        </p:nvSpPr>
        <p:spPr>
          <a:xfrm>
            <a:off x="5920200" y="2487038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subTitle" idx="15"/>
          </p:nvPr>
        </p:nvSpPr>
        <p:spPr>
          <a:xfrm>
            <a:off x="61474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1"/>
          </p:nvPr>
        </p:nvSpPr>
        <p:spPr>
          <a:xfrm>
            <a:off x="720000" y="2347300"/>
            <a:ext cx="2373900" cy="6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2"/>
          </p:nvPr>
        </p:nvSpPr>
        <p:spPr>
          <a:xfrm>
            <a:off x="848700" y="1951775"/>
            <a:ext cx="2245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ubTitle" idx="3"/>
          </p:nvPr>
        </p:nvSpPr>
        <p:spPr>
          <a:xfrm>
            <a:off x="720000" y="3952675"/>
            <a:ext cx="2373900" cy="6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4"/>
          </p:nvPr>
        </p:nvSpPr>
        <p:spPr>
          <a:xfrm>
            <a:off x="848700" y="3557225"/>
            <a:ext cx="2245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subTitle" idx="5"/>
          </p:nvPr>
        </p:nvSpPr>
        <p:spPr>
          <a:xfrm>
            <a:off x="6050100" y="2347300"/>
            <a:ext cx="2373900" cy="6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6"/>
          </p:nvPr>
        </p:nvSpPr>
        <p:spPr>
          <a:xfrm>
            <a:off x="6050100" y="1951775"/>
            <a:ext cx="2245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7"/>
          </p:nvPr>
        </p:nvSpPr>
        <p:spPr>
          <a:xfrm>
            <a:off x="6050100" y="3952675"/>
            <a:ext cx="2373900" cy="6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8"/>
          </p:nvPr>
        </p:nvSpPr>
        <p:spPr>
          <a:xfrm>
            <a:off x="6050100" y="3557225"/>
            <a:ext cx="2245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9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294" name="Google Shape;294;p19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8" name="Google Shape;298;p19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9" name="Google Shape;299;p19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1"/>
          </p:nvPr>
        </p:nvSpPr>
        <p:spPr>
          <a:xfrm>
            <a:off x="7200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2"/>
          </p:nvPr>
        </p:nvSpPr>
        <p:spPr>
          <a:xfrm>
            <a:off x="9472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3"/>
          </p:nvPr>
        </p:nvSpPr>
        <p:spPr>
          <a:xfrm>
            <a:off x="33201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4"/>
          </p:nvPr>
        </p:nvSpPr>
        <p:spPr>
          <a:xfrm>
            <a:off x="35473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5"/>
          </p:nvPr>
        </p:nvSpPr>
        <p:spPr>
          <a:xfrm>
            <a:off x="5920200" y="3919975"/>
            <a:ext cx="2503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6"/>
          </p:nvPr>
        </p:nvSpPr>
        <p:spPr>
          <a:xfrm>
            <a:off x="6147450" y="32487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title" idx="7" hasCustomPrompt="1"/>
          </p:nvPr>
        </p:nvSpPr>
        <p:spPr>
          <a:xfrm>
            <a:off x="829050" y="228540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 idx="8" hasCustomPrompt="1"/>
          </p:nvPr>
        </p:nvSpPr>
        <p:spPr>
          <a:xfrm>
            <a:off x="3429150" y="228540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idx="9" hasCustomPrompt="1"/>
          </p:nvPr>
        </p:nvSpPr>
        <p:spPr>
          <a:xfrm>
            <a:off x="6029250" y="228540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313" name="Google Shape;313;p20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name="adj" fmla="val 3336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315" name="Google Shape;315;p20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16" name="Google Shape;316;p20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9" name="Google Shape;319;p20"/>
          <p:cNvSpPr txBox="1">
            <a:spLocks noGrp="1"/>
          </p:cNvSpPr>
          <p:nvPr>
            <p:ph type="subTitle" idx="1"/>
          </p:nvPr>
        </p:nvSpPr>
        <p:spPr>
          <a:xfrm>
            <a:off x="2656200" y="2050413"/>
            <a:ext cx="3849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subTitle" idx="2"/>
          </p:nvPr>
        </p:nvSpPr>
        <p:spPr>
          <a:xfrm>
            <a:off x="2656188" y="1450113"/>
            <a:ext cx="4849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321" name="Google Shape;321;p20"/>
          <p:cNvSpPr txBox="1">
            <a:spLocks noGrp="1"/>
          </p:cNvSpPr>
          <p:nvPr>
            <p:ph type="subTitle" idx="3"/>
          </p:nvPr>
        </p:nvSpPr>
        <p:spPr>
          <a:xfrm>
            <a:off x="2656200" y="3747188"/>
            <a:ext cx="3849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ubTitle" idx="4"/>
          </p:nvPr>
        </p:nvSpPr>
        <p:spPr>
          <a:xfrm>
            <a:off x="2656188" y="3146888"/>
            <a:ext cx="4849200" cy="2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1511925" y="1981500"/>
            <a:ext cx="3366000" cy="750600"/>
            <a:chOff x="708950" y="-197625"/>
            <a:chExt cx="3366000" cy="750600"/>
          </a:xfrm>
        </p:grpSpPr>
        <p:grpSp>
          <p:nvGrpSpPr>
            <p:cNvPr id="84" name="Google Shape;84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825750" y="2418100"/>
            <a:ext cx="3366000" cy="750600"/>
            <a:chOff x="708950" y="-197625"/>
            <a:chExt cx="3366000" cy="750600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139575" y="2854700"/>
            <a:ext cx="3366000" cy="750600"/>
            <a:chOff x="708950" y="-197625"/>
            <a:chExt cx="3366000" cy="7506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6268775" y="1067100"/>
            <a:ext cx="3366000" cy="750600"/>
            <a:chOff x="708950" y="-197625"/>
            <a:chExt cx="3366000" cy="750600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5582600" y="1503700"/>
            <a:ext cx="3366000" cy="750600"/>
            <a:chOff x="708950" y="-197625"/>
            <a:chExt cx="3366000" cy="750600"/>
          </a:xfrm>
        </p:grpSpPr>
        <p:grpSp>
          <p:nvGrpSpPr>
            <p:cNvPr id="108" name="Google Shape;108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4896425" y="1940300"/>
            <a:ext cx="3366000" cy="750600"/>
            <a:chOff x="708950" y="-197625"/>
            <a:chExt cx="3366000" cy="750600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4210250" y="2376900"/>
            <a:ext cx="3366000" cy="750600"/>
            <a:chOff x="708950" y="-197625"/>
            <a:chExt cx="3366000" cy="750600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" name="Google Shape;123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-546600" y="3291300"/>
            <a:ext cx="3366000" cy="750600"/>
            <a:chOff x="708950" y="-197625"/>
            <a:chExt cx="3366000" cy="750600"/>
          </a:xfrm>
        </p:grpSpPr>
        <p:grpSp>
          <p:nvGrpSpPr>
            <p:cNvPr id="126" name="Google Shape;126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046900" y="557250"/>
            <a:ext cx="5050200" cy="4029000"/>
            <a:chOff x="3846500" y="1285975"/>
            <a:chExt cx="5050200" cy="4029000"/>
          </a:xfrm>
        </p:grpSpPr>
        <p:sp>
          <p:nvSpPr>
            <p:cNvPr id="132" name="Google Shape;132;p3"/>
            <p:cNvSpPr/>
            <p:nvPr/>
          </p:nvSpPr>
          <p:spPr>
            <a:xfrm>
              <a:off x="3846500" y="1285975"/>
              <a:ext cx="5050200" cy="40290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" name="Google Shape;136;p3"/>
            <p:cNvCxnSpPr/>
            <p:nvPr/>
          </p:nvCxnSpPr>
          <p:spPr>
            <a:xfrm>
              <a:off x="3846500" y="1667125"/>
              <a:ext cx="504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013675" y="2578060"/>
            <a:ext cx="311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subTitle" idx="1"/>
          </p:nvPr>
        </p:nvSpPr>
        <p:spPr>
          <a:xfrm>
            <a:off x="3131325" y="3452585"/>
            <a:ext cx="28971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title" idx="2" hasCustomPrompt="1"/>
          </p:nvPr>
        </p:nvSpPr>
        <p:spPr>
          <a:xfrm>
            <a:off x="3123450" y="1174960"/>
            <a:ext cx="2897100" cy="13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1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325" name="Google Shape;325;p21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9" name="Google Shape;329;p21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0" name="Google Shape;330;p21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5185500" y="1951750"/>
            <a:ext cx="31272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2"/>
          <p:cNvGrpSpPr/>
          <p:nvPr/>
        </p:nvGrpSpPr>
        <p:grpSpPr>
          <a:xfrm>
            <a:off x="6268775" y="-490200"/>
            <a:ext cx="3366000" cy="750600"/>
            <a:chOff x="708950" y="-197625"/>
            <a:chExt cx="3366000" cy="750600"/>
          </a:xfrm>
        </p:grpSpPr>
        <p:grpSp>
          <p:nvGrpSpPr>
            <p:cNvPr id="336" name="Google Shape;33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37" name="Google Shape;33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40" name="Google Shape;34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41" name="Google Shape;341;p22"/>
          <p:cNvGrpSpPr/>
          <p:nvPr/>
        </p:nvGrpSpPr>
        <p:grpSpPr>
          <a:xfrm>
            <a:off x="5582600" y="-53600"/>
            <a:ext cx="3366000" cy="750600"/>
            <a:chOff x="708950" y="-197625"/>
            <a:chExt cx="3366000" cy="750600"/>
          </a:xfrm>
        </p:grpSpPr>
        <p:grpSp>
          <p:nvGrpSpPr>
            <p:cNvPr id="342" name="Google Shape;342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" name="Google Shape;345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47" name="Google Shape;347;p22"/>
          <p:cNvGrpSpPr/>
          <p:nvPr/>
        </p:nvGrpSpPr>
        <p:grpSpPr>
          <a:xfrm>
            <a:off x="4896425" y="383000"/>
            <a:ext cx="3366000" cy="750600"/>
            <a:chOff x="708950" y="-197625"/>
            <a:chExt cx="3366000" cy="750600"/>
          </a:xfrm>
        </p:grpSpPr>
        <p:grpSp>
          <p:nvGrpSpPr>
            <p:cNvPr id="348" name="Google Shape;348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49" name="Google Shape;349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52" name="Google Shape;352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53" name="Google Shape;353;p22"/>
          <p:cNvGrpSpPr/>
          <p:nvPr/>
        </p:nvGrpSpPr>
        <p:grpSpPr>
          <a:xfrm>
            <a:off x="4210250" y="819600"/>
            <a:ext cx="3366000" cy="750600"/>
            <a:chOff x="708950" y="-197625"/>
            <a:chExt cx="3366000" cy="750600"/>
          </a:xfrm>
        </p:grpSpPr>
        <p:grpSp>
          <p:nvGrpSpPr>
            <p:cNvPr id="354" name="Google Shape;354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55" name="Google Shape;355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58" name="Google Shape;358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1511925" y="3818100"/>
            <a:ext cx="3366000" cy="750600"/>
            <a:chOff x="708950" y="-197625"/>
            <a:chExt cx="3366000" cy="750600"/>
          </a:xfrm>
        </p:grpSpPr>
        <p:grpSp>
          <p:nvGrpSpPr>
            <p:cNvPr id="360" name="Google Shape;360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61" name="Google Shape;361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" name="Google Shape;363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64" name="Google Shape;364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825750" y="4254700"/>
            <a:ext cx="3366000" cy="750600"/>
            <a:chOff x="708950" y="-197625"/>
            <a:chExt cx="3366000" cy="750600"/>
          </a:xfrm>
        </p:grpSpPr>
        <p:grpSp>
          <p:nvGrpSpPr>
            <p:cNvPr id="366" name="Google Shape;36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67" name="Google Shape;36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71" name="Google Shape;371;p22"/>
          <p:cNvGrpSpPr/>
          <p:nvPr/>
        </p:nvGrpSpPr>
        <p:grpSpPr>
          <a:xfrm>
            <a:off x="139575" y="4691300"/>
            <a:ext cx="3366000" cy="750600"/>
            <a:chOff x="708950" y="-197625"/>
            <a:chExt cx="3366000" cy="750600"/>
          </a:xfrm>
        </p:grpSpPr>
        <p:grpSp>
          <p:nvGrpSpPr>
            <p:cNvPr id="372" name="Google Shape;372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73" name="Google Shape;373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" name="Google Shape;375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77" name="Google Shape;377;p22"/>
          <p:cNvGrpSpPr/>
          <p:nvPr/>
        </p:nvGrpSpPr>
        <p:grpSpPr>
          <a:xfrm>
            <a:off x="-546600" y="5127900"/>
            <a:ext cx="3366000" cy="750600"/>
            <a:chOff x="708950" y="-197625"/>
            <a:chExt cx="3366000" cy="750600"/>
          </a:xfrm>
        </p:grpSpPr>
        <p:grpSp>
          <p:nvGrpSpPr>
            <p:cNvPr id="378" name="Google Shape;378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79" name="Google Shape;379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" name="Google Shape;381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83" name="Google Shape;383;p22"/>
          <p:cNvGrpSpPr/>
          <p:nvPr/>
        </p:nvGrpSpPr>
        <p:grpSpPr>
          <a:xfrm>
            <a:off x="6881600" y="3997750"/>
            <a:ext cx="3366000" cy="750600"/>
            <a:chOff x="708950" y="-197625"/>
            <a:chExt cx="3366000" cy="750600"/>
          </a:xfrm>
        </p:grpSpPr>
        <p:grpSp>
          <p:nvGrpSpPr>
            <p:cNvPr id="384" name="Google Shape;384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85" name="Google Shape;385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8" name="Google Shape;388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6195425" y="4434350"/>
            <a:ext cx="3366000" cy="750600"/>
            <a:chOff x="708950" y="-197625"/>
            <a:chExt cx="3366000" cy="750600"/>
          </a:xfrm>
        </p:grpSpPr>
        <p:grpSp>
          <p:nvGrpSpPr>
            <p:cNvPr id="390" name="Google Shape;390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91" name="Google Shape;391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5509250" y="4870950"/>
            <a:ext cx="3366000" cy="750600"/>
            <a:chOff x="708950" y="-197625"/>
            <a:chExt cx="3366000" cy="750600"/>
          </a:xfrm>
        </p:grpSpPr>
        <p:grpSp>
          <p:nvGrpSpPr>
            <p:cNvPr id="396" name="Google Shape;39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97" name="Google Shape;39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name="adj" fmla="val 5742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312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01" name="Google Shape;401;p22"/>
          <p:cNvSpPr/>
          <p:nvPr/>
        </p:nvSpPr>
        <p:spPr>
          <a:xfrm>
            <a:off x="726850" y="683250"/>
            <a:ext cx="7697100" cy="3777000"/>
          </a:xfrm>
          <a:prstGeom prst="roundRect">
            <a:avLst>
              <a:gd name="adj" fmla="val 5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2" name="Google Shape;402;p22"/>
          <p:cNvCxnSpPr/>
          <p:nvPr/>
        </p:nvCxnSpPr>
        <p:spPr>
          <a:xfrm>
            <a:off x="720000" y="1064389"/>
            <a:ext cx="7697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22"/>
          <p:cNvSpPr/>
          <p:nvPr/>
        </p:nvSpPr>
        <p:spPr>
          <a:xfrm>
            <a:off x="7368795" y="816719"/>
            <a:ext cx="140400" cy="140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"/>
          <p:cNvSpPr/>
          <p:nvPr/>
        </p:nvSpPr>
        <p:spPr>
          <a:xfrm>
            <a:off x="7666043" y="816719"/>
            <a:ext cx="140400" cy="140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2"/>
          <p:cNvSpPr/>
          <p:nvPr/>
        </p:nvSpPr>
        <p:spPr>
          <a:xfrm>
            <a:off x="7963292" y="816719"/>
            <a:ext cx="140400" cy="140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270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ctrTitle"/>
          </p:nvPr>
        </p:nvSpPr>
        <p:spPr>
          <a:xfrm>
            <a:off x="2059675" y="1206800"/>
            <a:ext cx="50247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1"/>
          </p:nvPr>
        </p:nvSpPr>
        <p:spPr>
          <a:xfrm>
            <a:off x="2059475" y="1984475"/>
            <a:ext cx="50250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>
                <a:highlight>
                  <a:schemeClr val="lt2"/>
                </a:highlight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2"/>
          </p:nvPr>
        </p:nvSpPr>
        <p:spPr>
          <a:xfrm>
            <a:off x="1869075" y="2433800"/>
            <a:ext cx="54057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9" name="Google Shape;409;p22"/>
          <p:cNvSpPr txBox="1"/>
          <p:nvPr/>
        </p:nvSpPr>
        <p:spPr>
          <a:xfrm>
            <a:off x="2462700" y="3534775"/>
            <a:ext cx="42186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0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247200" y="332350"/>
            <a:ext cx="8649600" cy="4478700"/>
          </a:xfrm>
          <a:prstGeom prst="roundRect">
            <a:avLst>
              <a:gd name="adj" fmla="val 3336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147" name="Google Shape;147;p5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1" name="Google Shape;151;p5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5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1330200" y="3534775"/>
            <a:ext cx="27696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2"/>
          </p:nvPr>
        </p:nvSpPr>
        <p:spPr>
          <a:xfrm>
            <a:off x="1690350" y="2974925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3"/>
          </p:nvPr>
        </p:nvSpPr>
        <p:spPr>
          <a:xfrm>
            <a:off x="5044200" y="3534775"/>
            <a:ext cx="27696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4"/>
          </p:nvPr>
        </p:nvSpPr>
        <p:spPr>
          <a:xfrm>
            <a:off x="5404350" y="2974925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name="adj" fmla="val 185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name="adj" fmla="val 397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908050" y="1542875"/>
            <a:ext cx="4055700" cy="30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 sz="12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 sz="12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8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174" name="Google Shape;174;p8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name="adj" fmla="val 3336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" name="Google Shape;175;p8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176" name="Google Shape;176;p8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7" name="Google Shape;177;p8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1761550" y="1571738"/>
            <a:ext cx="56208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9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183" name="Google Shape;183;p9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name="adj" fmla="val 3336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185" name="Google Shape;185;p9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6" name="Google Shape;186;p9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2700000" algn="bl" rotWithShape="0">
                  <a:srgbClr val="2D2E27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4378800" y="1267200"/>
            <a:ext cx="3633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4378800" y="3155725"/>
            <a:ext cx="4045200" cy="8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580475" y="2717975"/>
            <a:ext cx="5050200" cy="1980600"/>
            <a:chOff x="3846500" y="1285975"/>
            <a:chExt cx="5050200" cy="1980600"/>
          </a:xfrm>
        </p:grpSpPr>
        <p:sp>
          <p:nvSpPr>
            <p:cNvPr id="193" name="Google Shape;193;p10"/>
            <p:cNvSpPr/>
            <p:nvPr/>
          </p:nvSpPr>
          <p:spPr>
            <a:xfrm>
              <a:off x="3846500" y="1285975"/>
              <a:ext cx="5050200" cy="1980600"/>
            </a:xfrm>
            <a:prstGeom prst="roundRect">
              <a:avLst>
                <a:gd name="adj" fmla="val 397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700000" algn="bl" rotWithShape="0">
                <a:srgbClr val="2D2E2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10"/>
            <p:cNvCxnSpPr/>
            <p:nvPr/>
          </p:nvCxnSpPr>
          <p:spPr>
            <a:xfrm>
              <a:off x="3846500" y="1667125"/>
              <a:ext cx="504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796200" y="3481425"/>
            <a:ext cx="45900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00"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/>
        </p:nvSpPr>
        <p:spPr>
          <a:xfrm>
            <a:off x="3467858" y="509911"/>
            <a:ext cx="4889423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ubik ExtraBold" panose="020B0604020202020204" charset="-79"/>
                <a:ea typeface="Inter"/>
                <a:cs typeface="Rubik ExtraBold" panose="020B0604020202020204" charset="-79"/>
                <a:sym typeface="Inter"/>
              </a:rPr>
              <a:t>INTERNATIONAL ISLAMIC UNIVERSITY MALAYSIA</a:t>
            </a:r>
            <a:endParaRPr lang="en-MY" sz="1500" b="1" dirty="0">
              <a:latin typeface="Rubik ExtraBold" panose="020B0604020202020204" charset="-79"/>
              <a:ea typeface="Inter"/>
              <a:cs typeface="Rubik ExtraBold" panose="020B0604020202020204" charset="-79"/>
              <a:sym typeface="Inter"/>
            </a:endParaRPr>
          </a:p>
        </p:txBody>
      </p:sp>
      <p:sp>
        <p:nvSpPr>
          <p:cNvPr id="417" name="Google Shape;417;p25"/>
          <p:cNvSpPr txBox="1">
            <a:spLocks noGrp="1"/>
          </p:cNvSpPr>
          <p:nvPr>
            <p:ph type="title" idx="4294967295"/>
          </p:nvPr>
        </p:nvSpPr>
        <p:spPr>
          <a:xfrm>
            <a:off x="1761600" y="1515583"/>
            <a:ext cx="59754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PROHIBITION OF RIBA’/INTEREST- BASED FINANCIAL INTERMEDIATION :</a:t>
            </a:r>
            <a:endParaRPr sz="1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highlight>
                  <a:schemeClr val="lt2"/>
                </a:highlight>
              </a:rPr>
              <a:t>COMPARATIVE ANALYSIS BETWEEN </a:t>
            </a:r>
            <a:br>
              <a:rPr lang="en" sz="1900" dirty="0">
                <a:highlight>
                  <a:schemeClr val="lt2"/>
                </a:highlight>
              </a:rPr>
            </a:br>
            <a:r>
              <a:rPr lang="en" sz="1900" dirty="0">
                <a:highlight>
                  <a:schemeClr val="lt2"/>
                </a:highlight>
              </a:rPr>
              <a:t>THE CONSENSUS OF ISLAMIC JURISTS AND </a:t>
            </a:r>
            <a:br>
              <a:rPr lang="en" sz="1900" dirty="0">
                <a:highlight>
                  <a:schemeClr val="lt2"/>
                </a:highlight>
              </a:rPr>
            </a:br>
            <a:r>
              <a:rPr lang="en" sz="1900" dirty="0">
                <a:highlight>
                  <a:schemeClr val="lt2"/>
                </a:highlight>
              </a:rPr>
              <a:t>THE CONTEMPORARY POLEMICISTS</a:t>
            </a:r>
            <a:endParaRPr sz="1900" dirty="0">
              <a:highlight>
                <a:schemeClr val="lt2"/>
              </a:highlight>
            </a:endParaRPr>
          </a:p>
        </p:txBody>
      </p:sp>
      <p:sp>
        <p:nvSpPr>
          <p:cNvPr id="418" name="Google Shape;418;p25"/>
          <p:cNvSpPr txBox="1">
            <a:spLocks noGrp="1"/>
          </p:cNvSpPr>
          <p:nvPr>
            <p:ph type="subTitle" idx="4294967295"/>
          </p:nvPr>
        </p:nvSpPr>
        <p:spPr>
          <a:xfrm>
            <a:off x="1950084" y="3393587"/>
            <a:ext cx="5598432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ubik"/>
                <a:ea typeface="Rubik"/>
                <a:cs typeface="Rubik"/>
                <a:sym typeface="Rubik"/>
              </a:rPr>
              <a:t>BY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ubik"/>
                <a:ea typeface="Rubik"/>
                <a:cs typeface="Rubik"/>
                <a:sym typeface="Rubik"/>
              </a:rPr>
              <a:t>PUTRI ELLYNAZURA BINTI MEGAT NOR HASHIM &amp; MOHAMED ASLAM AKBAR,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ubik"/>
                <a:ea typeface="Rubik"/>
                <a:cs typeface="Rubik"/>
                <a:sym typeface="Rubik"/>
              </a:rPr>
              <a:t>DEPT. OF ECONOMICS, KULLIYYAH OF ECONOMICS AND MANAGEMENT SCIENCES, INTERNATIONAL ISLAMIC UNIVERSITY MALAYSIA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491700" y="548675"/>
            <a:ext cx="2015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9TH AICIF 2021</a:t>
            </a:r>
            <a:endParaRPr sz="1500" dirty="0">
              <a:solidFill>
                <a:schemeClr val="dk1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</p:txBody>
      </p:sp>
      <p:sp>
        <p:nvSpPr>
          <p:cNvPr id="8" name="Google Shape;418;p25">
            <a:extLst>
              <a:ext uri="{FF2B5EF4-FFF2-40B4-BE49-F238E27FC236}">
                <a16:creationId xmlns:a16="http://schemas.microsoft.com/office/drawing/2014/main" id="{00BBE076-0346-44E7-8D5F-6277DA5C97B3}"/>
              </a:ext>
            </a:extLst>
          </p:cNvPr>
          <p:cNvSpPr txBox="1">
            <a:spLocks/>
          </p:cNvSpPr>
          <p:nvPr/>
        </p:nvSpPr>
        <p:spPr>
          <a:xfrm>
            <a:off x="2030901" y="4186681"/>
            <a:ext cx="54057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Font typeface="Inter"/>
              <a:buNone/>
            </a:pPr>
            <a:r>
              <a:rPr lang="en-MY" sz="1100" dirty="0">
                <a:latin typeface="Rubik"/>
                <a:ea typeface="Rubik"/>
                <a:cs typeface="Rubik"/>
                <a:sym typeface="Rubik"/>
              </a:rPr>
              <a:t>The 9th ASEAN International Conference on Islamic Finance (9th AICIF) </a:t>
            </a:r>
          </a:p>
          <a:p>
            <a:pPr marL="0" indent="0" algn="ctr">
              <a:buFont typeface="Inter"/>
              <a:buNone/>
            </a:pPr>
            <a:r>
              <a:rPr lang="en-MY" sz="1100" dirty="0">
                <a:latin typeface="Rubik"/>
                <a:ea typeface="Rubik"/>
                <a:cs typeface="Rubik"/>
                <a:sym typeface="Rubik"/>
              </a:rPr>
              <a:t>UIN </a:t>
            </a:r>
            <a:r>
              <a:rPr lang="en-MY" sz="1100" dirty="0" err="1">
                <a:latin typeface="Rubik"/>
                <a:ea typeface="Rubik"/>
                <a:cs typeface="Rubik"/>
                <a:sym typeface="Rubik"/>
              </a:rPr>
              <a:t>Sunan</a:t>
            </a:r>
            <a:r>
              <a:rPr lang="en-MY" sz="11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MY" sz="1100" dirty="0" err="1">
                <a:latin typeface="Rubik"/>
                <a:ea typeface="Rubik"/>
                <a:cs typeface="Rubik"/>
                <a:sym typeface="Rubik"/>
              </a:rPr>
              <a:t>Kalijaga</a:t>
            </a:r>
            <a:r>
              <a:rPr lang="en-MY" sz="1100" dirty="0">
                <a:latin typeface="Rubik"/>
                <a:ea typeface="Rubik"/>
                <a:cs typeface="Rubik"/>
                <a:sym typeface="Rubik"/>
              </a:rPr>
              <a:t> Yogyakarta Indonesia </a:t>
            </a:r>
          </a:p>
          <a:p>
            <a:pPr marL="0" indent="0" algn="ctr">
              <a:buFont typeface="Inter"/>
              <a:buNone/>
            </a:pPr>
            <a:r>
              <a:rPr lang="en-MY" sz="1100" dirty="0">
                <a:latin typeface="Rubik"/>
                <a:ea typeface="Rubik"/>
                <a:cs typeface="Rubik"/>
                <a:sym typeface="Rubik"/>
              </a:rPr>
              <a:t>November 17-19, 2021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/>
          <p:nvPr/>
        </p:nvSpPr>
        <p:spPr>
          <a:xfrm>
            <a:off x="1008125" y="3478088"/>
            <a:ext cx="2665500" cy="706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6"/>
          <p:cNvSpPr/>
          <p:nvPr/>
        </p:nvSpPr>
        <p:spPr>
          <a:xfrm>
            <a:off x="4943750" y="2534600"/>
            <a:ext cx="3307800" cy="12792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27" name="Google Shape;427;p26"/>
          <p:cNvSpPr txBox="1">
            <a:spLocks noGrp="1"/>
          </p:cNvSpPr>
          <p:nvPr>
            <p:ph type="subTitle" idx="4294967295"/>
          </p:nvPr>
        </p:nvSpPr>
        <p:spPr>
          <a:xfrm>
            <a:off x="5298950" y="2639600"/>
            <a:ext cx="2597400" cy="11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dirty="0"/>
              <a:t>DEBATE BETWEEN ISLAMIC JURISTS AND THE CONTEMPORARY POLEMICISTS</a:t>
            </a:r>
            <a:endParaRPr sz="1500" dirty="0"/>
          </a:p>
        </p:txBody>
      </p:sp>
      <p:sp>
        <p:nvSpPr>
          <p:cNvPr id="428" name="Google Shape;428;p26"/>
          <p:cNvSpPr txBox="1">
            <a:spLocks noGrp="1"/>
          </p:cNvSpPr>
          <p:nvPr>
            <p:ph type="subTitle" idx="4294967295"/>
          </p:nvPr>
        </p:nvSpPr>
        <p:spPr>
          <a:xfrm>
            <a:off x="1076213" y="3646688"/>
            <a:ext cx="2597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FINANCIAL INTERMEDIATION</a:t>
            </a:r>
            <a:endParaRPr/>
          </a:p>
        </p:txBody>
      </p:sp>
      <p:grpSp>
        <p:nvGrpSpPr>
          <p:cNvPr id="429" name="Google Shape;429;p26"/>
          <p:cNvGrpSpPr/>
          <p:nvPr/>
        </p:nvGrpSpPr>
        <p:grpSpPr>
          <a:xfrm>
            <a:off x="1008125" y="2218500"/>
            <a:ext cx="2665500" cy="706500"/>
            <a:chOff x="783075" y="2016675"/>
            <a:chExt cx="2665500" cy="706500"/>
          </a:xfrm>
        </p:grpSpPr>
        <p:sp>
          <p:nvSpPr>
            <p:cNvPr id="430" name="Google Shape;430;p26"/>
            <p:cNvSpPr/>
            <p:nvPr/>
          </p:nvSpPr>
          <p:spPr>
            <a:xfrm>
              <a:off x="817125" y="2016675"/>
              <a:ext cx="2597400" cy="706500"/>
            </a:xfrm>
            <a:prstGeom prst="roundRect">
              <a:avLst>
                <a:gd name="adj" fmla="val 5742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 txBox="1"/>
            <p:nvPr/>
          </p:nvSpPr>
          <p:spPr>
            <a:xfrm>
              <a:off x="783075" y="2185263"/>
              <a:ext cx="26655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Inter"/>
                  <a:ea typeface="Inter"/>
                  <a:cs typeface="Inter"/>
                  <a:sym typeface="Inter"/>
                </a:rPr>
                <a:t>PRACTICE OF RIBA’ / INTEREST</a:t>
              </a:r>
              <a:endParaRPr sz="1200" dirty="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432" name="Google Shape;432;p26"/>
          <p:cNvCxnSpPr>
            <a:stCxn id="424" idx="0"/>
            <a:endCxn id="430" idx="2"/>
          </p:cNvCxnSpPr>
          <p:nvPr/>
        </p:nvCxnSpPr>
        <p:spPr>
          <a:xfrm rot="10800000">
            <a:off x="2340875" y="2924888"/>
            <a:ext cx="0" cy="553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26"/>
          <p:cNvCxnSpPr>
            <a:stCxn id="431" idx="3"/>
            <a:endCxn id="425" idx="1"/>
          </p:cNvCxnSpPr>
          <p:nvPr/>
        </p:nvCxnSpPr>
        <p:spPr>
          <a:xfrm>
            <a:off x="3673625" y="2571739"/>
            <a:ext cx="1270125" cy="60246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26"/>
          <p:cNvCxnSpPr>
            <a:stCxn id="428" idx="3"/>
            <a:endCxn id="425" idx="1"/>
          </p:cNvCxnSpPr>
          <p:nvPr/>
        </p:nvCxnSpPr>
        <p:spPr>
          <a:xfrm rot="10800000" flipH="1">
            <a:off x="3673613" y="3174338"/>
            <a:ext cx="1270200" cy="65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OF RIBA’/INTEREST</a:t>
            </a:r>
            <a:endParaRPr dirty="0"/>
          </a:p>
        </p:txBody>
      </p:sp>
      <p:sp>
        <p:nvSpPr>
          <p:cNvPr id="440" name="Google Shape;440;p27"/>
          <p:cNvSpPr txBox="1"/>
          <p:nvPr/>
        </p:nvSpPr>
        <p:spPr>
          <a:xfrm>
            <a:off x="5291650" y="1743325"/>
            <a:ext cx="21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endParaRPr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41" name="Google Shape;441;p27"/>
          <p:cNvGrpSpPr/>
          <p:nvPr/>
        </p:nvGrpSpPr>
        <p:grpSpPr>
          <a:xfrm>
            <a:off x="2508301" y="1664206"/>
            <a:ext cx="3923902" cy="1686206"/>
            <a:chOff x="2262112" y="1812150"/>
            <a:chExt cx="4408879" cy="1685700"/>
          </a:xfrm>
        </p:grpSpPr>
        <p:grpSp>
          <p:nvGrpSpPr>
            <p:cNvPr id="442" name="Google Shape;442;p27"/>
            <p:cNvGrpSpPr/>
            <p:nvPr/>
          </p:nvGrpSpPr>
          <p:grpSpPr>
            <a:xfrm>
              <a:off x="2262112" y="1812150"/>
              <a:ext cx="4408879" cy="1685700"/>
              <a:chOff x="2622175" y="2143525"/>
              <a:chExt cx="4085700" cy="1685700"/>
            </a:xfrm>
          </p:grpSpPr>
          <p:sp>
            <p:nvSpPr>
              <p:cNvPr id="443" name="Google Shape;443;p27"/>
              <p:cNvSpPr/>
              <p:nvPr/>
            </p:nvSpPr>
            <p:spPr>
              <a:xfrm>
                <a:off x="5022175" y="2143525"/>
                <a:ext cx="1685700" cy="1685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7"/>
              <p:cNvSpPr/>
              <p:nvPr/>
            </p:nvSpPr>
            <p:spPr>
              <a:xfrm>
                <a:off x="2622175" y="2143525"/>
                <a:ext cx="1685700" cy="1685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7"/>
              <p:cNvSpPr/>
              <p:nvPr/>
            </p:nvSpPr>
            <p:spPr>
              <a:xfrm>
                <a:off x="3820250" y="2143525"/>
                <a:ext cx="1685700" cy="16857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7"/>
              <p:cNvSpPr txBox="1"/>
              <p:nvPr/>
            </p:nvSpPr>
            <p:spPr>
              <a:xfrm>
                <a:off x="3805844" y="2714198"/>
                <a:ext cx="1714500" cy="615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latin typeface="Inter"/>
                    <a:ea typeface="Inter"/>
                    <a:cs typeface="Inter"/>
                    <a:sym typeface="Inter"/>
                  </a:rPr>
                  <a:t>RIBA’ /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latin typeface="Inter"/>
                    <a:ea typeface="Inter"/>
                    <a:cs typeface="Inter"/>
                    <a:sym typeface="Inter"/>
                  </a:rPr>
                  <a:t>INTEREST </a:t>
                </a:r>
                <a:endParaRPr b="1" dirty="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447" name="Google Shape;447;p27"/>
            <p:cNvSpPr txBox="1"/>
            <p:nvPr/>
          </p:nvSpPr>
          <p:spPr>
            <a:xfrm>
              <a:off x="2326885" y="2529079"/>
              <a:ext cx="1295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2F2F2"/>
                  </a:solidFill>
                  <a:latin typeface="Inter"/>
                  <a:ea typeface="Inter"/>
                  <a:cs typeface="Inter"/>
                  <a:sym typeface="Inter"/>
                </a:rPr>
                <a:t>CONVENTIONAL </a:t>
              </a:r>
              <a:endParaRPr sz="900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5274888" y="2549079"/>
              <a:ext cx="123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2F2F2"/>
                  </a:solidFill>
                  <a:latin typeface="Inter"/>
                  <a:ea typeface="Inter"/>
                  <a:cs typeface="Inter"/>
                  <a:sym typeface="Inter"/>
                </a:rPr>
                <a:t>ISLAMIC </a:t>
              </a:r>
              <a:endParaRPr sz="900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49" name="Google Shape;449;p27"/>
          <p:cNvSpPr/>
          <p:nvPr/>
        </p:nvSpPr>
        <p:spPr>
          <a:xfrm>
            <a:off x="3052050" y="3985390"/>
            <a:ext cx="30399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p27"/>
          <p:cNvCxnSpPr>
            <a:stCxn id="449" idx="0"/>
            <a:endCxn id="449" idx="0"/>
          </p:cNvCxnSpPr>
          <p:nvPr/>
        </p:nvCxnSpPr>
        <p:spPr>
          <a:xfrm>
            <a:off x="4572000" y="398539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27"/>
          <p:cNvCxnSpPr>
            <a:stCxn id="444" idx="4"/>
            <a:endCxn id="449" idx="0"/>
          </p:cNvCxnSpPr>
          <p:nvPr/>
        </p:nvCxnSpPr>
        <p:spPr>
          <a:xfrm>
            <a:off x="3317774" y="3350412"/>
            <a:ext cx="1254226" cy="63497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27"/>
          <p:cNvCxnSpPr>
            <a:stCxn id="443" idx="4"/>
            <a:endCxn id="449" idx="0"/>
          </p:cNvCxnSpPr>
          <p:nvPr/>
        </p:nvCxnSpPr>
        <p:spPr>
          <a:xfrm flipH="1">
            <a:off x="4572000" y="3350412"/>
            <a:ext cx="1050731" cy="63497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Google Shape;453;p27"/>
          <p:cNvSpPr txBox="1"/>
          <p:nvPr/>
        </p:nvSpPr>
        <p:spPr>
          <a:xfrm>
            <a:off x="3332700" y="3922235"/>
            <a:ext cx="24786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Inter"/>
                <a:ea typeface="Inter"/>
                <a:cs typeface="Inter"/>
                <a:sym typeface="Inter"/>
              </a:rPr>
              <a:t>The Riba’ / Interest Equivalence</a:t>
            </a:r>
            <a:r>
              <a:rPr lang="en" sz="2000" b="1" dirty="0">
                <a:latin typeface="Inter"/>
                <a:ea typeface="Inter"/>
                <a:cs typeface="Inter"/>
                <a:sym typeface="Inter"/>
              </a:rPr>
              <a:t>?</a:t>
            </a:r>
            <a:endParaRPr b="1"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/>
          <p:nvPr/>
        </p:nvSpPr>
        <p:spPr>
          <a:xfrm>
            <a:off x="3385050" y="2004713"/>
            <a:ext cx="23739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"/>
          <p:cNvSpPr/>
          <p:nvPr/>
        </p:nvSpPr>
        <p:spPr>
          <a:xfrm>
            <a:off x="5985150" y="2004713"/>
            <a:ext cx="23739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1644575" y="3635900"/>
            <a:ext cx="23739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5390875" y="3635900"/>
            <a:ext cx="23739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784950" y="2004713"/>
            <a:ext cx="23739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464" name="Google Shape;464;p28"/>
          <p:cNvSpPr txBox="1">
            <a:spLocks noGrp="1"/>
          </p:cNvSpPr>
          <p:nvPr>
            <p:ph type="subTitle" idx="2"/>
          </p:nvPr>
        </p:nvSpPr>
        <p:spPr>
          <a:xfrm>
            <a:off x="1806875" y="35994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UMER CHAPRA</a:t>
            </a:r>
            <a:endParaRPr sz="1400"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4"/>
          </p:nvPr>
        </p:nvSpPr>
        <p:spPr>
          <a:xfrm>
            <a:off x="5553175" y="3599450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YUSUF AL-QARDAWI</a:t>
            </a:r>
            <a:endParaRPr sz="1300"/>
          </a:p>
        </p:txBody>
      </p:sp>
      <p:sp>
        <p:nvSpPr>
          <p:cNvPr id="466" name="Google Shape;466;p28"/>
          <p:cNvSpPr txBox="1">
            <a:spLocks noGrp="1"/>
          </p:cNvSpPr>
          <p:nvPr>
            <p:ph type="subTitle" idx="8"/>
          </p:nvPr>
        </p:nvSpPr>
        <p:spPr>
          <a:xfrm>
            <a:off x="9472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IMAM AL-GHAZALI</a:t>
            </a:r>
            <a:endParaRPr sz="1400"/>
          </a:p>
        </p:txBody>
      </p:sp>
      <p:sp>
        <p:nvSpPr>
          <p:cNvPr id="467" name="Google Shape;467;p28"/>
          <p:cNvSpPr txBox="1">
            <a:spLocks noGrp="1"/>
          </p:cNvSpPr>
          <p:nvPr>
            <p:ph type="subTitle" idx="13"/>
          </p:nvPr>
        </p:nvSpPr>
        <p:spPr>
          <a:xfrm>
            <a:off x="35473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IBN TAYMIYYAH</a:t>
            </a:r>
            <a:endParaRPr sz="1400" dirty="0"/>
          </a:p>
        </p:txBody>
      </p:sp>
      <p:sp>
        <p:nvSpPr>
          <p:cNvPr id="468" name="Google Shape;468;p28"/>
          <p:cNvSpPr txBox="1">
            <a:spLocks noGrp="1"/>
          </p:cNvSpPr>
          <p:nvPr>
            <p:ph type="subTitle" idx="15"/>
          </p:nvPr>
        </p:nvSpPr>
        <p:spPr>
          <a:xfrm>
            <a:off x="6147450" y="1968213"/>
            <a:ext cx="20493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IBN QAYYIM AL-JAWZIYYAH</a:t>
            </a:r>
            <a:endParaRPr sz="1200"/>
          </a:p>
        </p:txBody>
      </p:sp>
      <p:sp>
        <p:nvSpPr>
          <p:cNvPr id="469" name="Google Shape;469;p28"/>
          <p:cNvSpPr txBox="1"/>
          <p:nvPr/>
        </p:nvSpPr>
        <p:spPr>
          <a:xfrm>
            <a:off x="6526650" y="597950"/>
            <a:ext cx="167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"/>
                <a:ea typeface="Inter"/>
                <a:cs typeface="Inter"/>
                <a:sym typeface="Inter"/>
              </a:rPr>
              <a:t>ISLAMIC JURISTS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576075" y="2473438"/>
            <a:ext cx="266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 i="1">
                <a:latin typeface="Inter"/>
                <a:ea typeface="Inter"/>
                <a:cs typeface="Inter"/>
                <a:sym typeface="Inter"/>
              </a:rPr>
              <a:t>‘An Analytical Study of al-Ghazali’s Thought on Money and Interest’</a:t>
            </a:r>
            <a:endParaRPr sz="900" i="1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To show the relationship between money and interest: 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-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 practice of interest is crucial in  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               money becoming a market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1" name="Google Shape;471;p28"/>
          <p:cNvSpPr txBox="1"/>
          <p:nvPr/>
        </p:nvSpPr>
        <p:spPr>
          <a:xfrm>
            <a:off x="3385050" y="2473450"/>
            <a:ext cx="237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‘</a:t>
            </a:r>
            <a:r>
              <a:rPr lang="en" sz="900" i="1">
                <a:latin typeface="Inter"/>
                <a:ea typeface="Inter"/>
                <a:cs typeface="Inter"/>
                <a:sym typeface="Inter"/>
              </a:rPr>
              <a:t>Principle of Economic Ibn Taymiyyah</a:t>
            </a:r>
            <a:endParaRPr sz="900" i="1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Same thought with Imam Al-Ghazali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2" name="Google Shape;472;p28"/>
          <p:cNvSpPr txBox="1"/>
          <p:nvPr/>
        </p:nvSpPr>
        <p:spPr>
          <a:xfrm>
            <a:off x="5906025" y="2473450"/>
            <a:ext cx="257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 i="1">
                <a:latin typeface="Inter"/>
                <a:ea typeface="Inter"/>
                <a:cs typeface="Inter"/>
                <a:sym typeface="Inter"/>
              </a:rPr>
              <a:t>‘An Analysis of the Prohibition of Riba’ in Qur’an’</a:t>
            </a:r>
            <a:endParaRPr sz="900" i="1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Discussed on the division of </a:t>
            </a:r>
            <a:r>
              <a:rPr lang="en" sz="900" i="1">
                <a:latin typeface="Inter"/>
                <a:ea typeface="Inter"/>
                <a:cs typeface="Inter"/>
                <a:sym typeface="Inter"/>
              </a:rPr>
              <a:t>riba’</a:t>
            </a:r>
            <a:r>
              <a:rPr lang="en" sz="900"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" sz="900" i="1">
                <a:latin typeface="Inter"/>
                <a:ea typeface="Inter"/>
                <a:cs typeface="Inter"/>
                <a:sym typeface="Inter"/>
              </a:rPr>
              <a:t>al-nasiyah and al-fadhl</a:t>
            </a:r>
            <a:endParaRPr sz="900" i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3" name="Google Shape;473;p28"/>
          <p:cNvSpPr txBox="1"/>
          <p:nvPr/>
        </p:nvSpPr>
        <p:spPr>
          <a:xfrm>
            <a:off x="1542125" y="4030850"/>
            <a:ext cx="257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Ban of interest (riba’) is based on the fact that the evil of interest outweighs its use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4" name="Google Shape;474;p28"/>
          <p:cNvSpPr txBox="1"/>
          <p:nvPr/>
        </p:nvSpPr>
        <p:spPr>
          <a:xfrm>
            <a:off x="5745250" y="4097600"/>
            <a:ext cx="185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●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No provision left for re-interpretation 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" name="Google Shape;487;p29">
            <a:extLst>
              <a:ext uri="{FF2B5EF4-FFF2-40B4-BE49-F238E27FC236}">
                <a16:creationId xmlns:a16="http://schemas.microsoft.com/office/drawing/2014/main" id="{05DDF5B0-709B-45EF-9C21-FA0AB675D9D7}"/>
              </a:ext>
            </a:extLst>
          </p:cNvPr>
          <p:cNvSpPr txBox="1"/>
          <p:nvPr/>
        </p:nvSpPr>
        <p:spPr>
          <a:xfrm>
            <a:off x="3072034" y="1368079"/>
            <a:ext cx="3209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MY" sz="1300" b="1" dirty="0">
                <a:latin typeface="Inter"/>
                <a:ea typeface="Inter"/>
                <a:cs typeface="Inter"/>
                <a:sym typeface="Inter"/>
              </a:rPr>
              <a:t>CONSENSUS AMONG </a:t>
            </a:r>
            <a:br>
              <a:rPr lang="en-MY" sz="1300" b="1" dirty="0">
                <a:latin typeface="Inter"/>
                <a:ea typeface="Inter"/>
                <a:cs typeface="Inter"/>
                <a:sym typeface="Inter"/>
              </a:rPr>
            </a:br>
            <a:r>
              <a:rPr lang="en-MY" sz="1300" b="1" dirty="0">
                <a:latin typeface="Inter"/>
                <a:ea typeface="Inter"/>
                <a:cs typeface="Inter"/>
                <a:sym typeface="Inter"/>
              </a:rPr>
              <a:t>THE ISLAMIC JURISTS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480" name="Google Shape;480;p29"/>
          <p:cNvSpPr txBox="1"/>
          <p:nvPr/>
        </p:nvSpPr>
        <p:spPr>
          <a:xfrm>
            <a:off x="5388450" y="554375"/>
            <a:ext cx="289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"/>
                <a:ea typeface="Inter"/>
                <a:cs typeface="Inter"/>
                <a:sym typeface="Inter"/>
              </a:rPr>
              <a:t>CONTEMPORARY POLEMICISTS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1099725" y="1835525"/>
            <a:ext cx="2765100" cy="3585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9"/>
          <p:cNvSpPr txBox="1"/>
          <p:nvPr/>
        </p:nvSpPr>
        <p:spPr>
          <a:xfrm>
            <a:off x="1508025" y="1814675"/>
            <a:ext cx="19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ubik"/>
                <a:ea typeface="Rubik"/>
                <a:cs typeface="Rubik"/>
                <a:sym typeface="Rubik"/>
              </a:rPr>
              <a:t>FAROOQ (2007)</a:t>
            </a:r>
            <a:endParaRPr b="1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83" name="Google Shape;483;p29"/>
          <p:cNvSpPr txBox="1"/>
          <p:nvPr/>
        </p:nvSpPr>
        <p:spPr>
          <a:xfrm>
            <a:off x="877575" y="2378325"/>
            <a:ext cx="32094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</a:pPr>
            <a:r>
              <a:rPr lang="en" sz="1200" i="1" dirty="0">
                <a:latin typeface="Inter"/>
                <a:ea typeface="Inter"/>
                <a:cs typeface="Inter"/>
                <a:sym typeface="Inter"/>
              </a:rPr>
              <a:t>The Riba’/Interest Equivalence: Is There an Ijma’ (Consensus)?</a:t>
            </a:r>
            <a:endParaRPr sz="1200" i="1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Claims the consensus evidence that the consensus has weakened in recent decades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Muslims academics, scholars, and experts do not agree to the riba/interest equation or equivalence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5086625" y="2443775"/>
            <a:ext cx="2765100" cy="4002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9"/>
          <p:cNvSpPr/>
          <p:nvPr/>
        </p:nvSpPr>
        <p:spPr>
          <a:xfrm>
            <a:off x="5086625" y="3011825"/>
            <a:ext cx="2765100" cy="4464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9"/>
          <p:cNvSpPr/>
          <p:nvPr/>
        </p:nvSpPr>
        <p:spPr>
          <a:xfrm>
            <a:off x="5086625" y="3626075"/>
            <a:ext cx="2765100" cy="815700"/>
          </a:xfrm>
          <a:prstGeom prst="roundRect">
            <a:avLst>
              <a:gd name="adj" fmla="val 574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9"/>
          <p:cNvSpPr txBox="1"/>
          <p:nvPr/>
        </p:nvSpPr>
        <p:spPr>
          <a:xfrm>
            <a:off x="4850250" y="1722275"/>
            <a:ext cx="32094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" sz="1300" b="1" dirty="0">
                <a:latin typeface="Inter"/>
                <a:ea typeface="Inter"/>
                <a:cs typeface="Inter"/>
                <a:sym typeface="Inter"/>
              </a:rPr>
              <a:t>THE POLEMICISTS AMONG </a:t>
            </a:r>
            <a:br>
              <a:rPr lang="en" sz="1300" b="1" dirty="0">
                <a:latin typeface="Inter"/>
                <a:ea typeface="Inter"/>
                <a:cs typeface="Inter"/>
                <a:sym typeface="Inter"/>
              </a:rPr>
            </a:br>
            <a:r>
              <a:rPr lang="en" sz="1300" b="1" dirty="0">
                <a:latin typeface="Inter"/>
                <a:ea typeface="Inter"/>
                <a:cs typeface="Inter"/>
                <a:sym typeface="Inter"/>
              </a:rPr>
              <a:t>THE CONTEMPORARY SCHOLARS</a:t>
            </a:r>
            <a:endParaRPr sz="1300" b="1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8" name="Google Shape;488;p29"/>
          <p:cNvSpPr txBox="1"/>
          <p:nvPr/>
        </p:nvSpPr>
        <p:spPr>
          <a:xfrm>
            <a:off x="5237075" y="2417850"/>
            <a:ext cx="2464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Inter"/>
                <a:ea typeface="Inter"/>
                <a:cs typeface="Inter"/>
                <a:sym typeface="Inter"/>
              </a:rPr>
              <a:t>SHEIKH MUHAMMAD SAYYID TANTAWI</a:t>
            </a:r>
            <a:endParaRPr sz="900" b="1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Inter"/>
                <a:ea typeface="Inter"/>
                <a:cs typeface="Inter"/>
                <a:sym typeface="Inter"/>
              </a:rPr>
              <a:t>GRAND MUFTI OF EGYPT</a:t>
            </a:r>
            <a:endParaRPr sz="8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9" name="Google Shape;489;p29"/>
          <p:cNvSpPr txBox="1"/>
          <p:nvPr/>
        </p:nvSpPr>
        <p:spPr>
          <a:xfrm>
            <a:off x="5294400" y="2968100"/>
            <a:ext cx="2464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Inter"/>
                <a:ea typeface="Inter"/>
                <a:cs typeface="Inter"/>
                <a:sym typeface="Inter"/>
              </a:rPr>
              <a:t>DR FATHI OTHMAN</a:t>
            </a:r>
            <a:endParaRPr sz="900" b="1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Inter"/>
                <a:ea typeface="Inter"/>
                <a:cs typeface="Inter"/>
                <a:sym typeface="Inter"/>
              </a:rPr>
              <a:t>MUSLIM INTELLECTUAL DEVELOPMENT AND CONTEMPORARY MUSLIM WORLD</a:t>
            </a:r>
            <a:endParaRPr sz="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0" name="Google Shape;490;p29"/>
          <p:cNvSpPr txBox="1"/>
          <p:nvPr/>
        </p:nvSpPr>
        <p:spPr>
          <a:xfrm>
            <a:off x="5362200" y="3687575"/>
            <a:ext cx="2328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Inter"/>
                <a:ea typeface="Inter"/>
                <a:cs typeface="Inter"/>
                <a:sym typeface="Inter"/>
              </a:rPr>
              <a:t>DR IBRAHIM SHIHATA</a:t>
            </a:r>
            <a:endParaRPr sz="900" b="1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Inter"/>
                <a:ea typeface="Inter"/>
                <a:cs typeface="Inter"/>
                <a:sym typeface="Inter"/>
              </a:rPr>
              <a:t>GENERAL COUNSEL OF THE WORLD BANK AND SECRETARY-GENERAL OF THE INTERNATIONAL CENTRE OF SETTLEMENT OF INVESTMENT DISPUTES</a:t>
            </a:r>
            <a:endParaRPr sz="7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 txBox="1">
            <a:spLocks noGrp="1"/>
          </p:cNvSpPr>
          <p:nvPr>
            <p:ph type="title"/>
          </p:nvPr>
        </p:nvSpPr>
        <p:spPr>
          <a:xfrm>
            <a:off x="720000" y="359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ISSUES: ISLAMIC BANKING AND FINANCE TODAY ON </a:t>
            </a:r>
            <a:br>
              <a:rPr lang="en" sz="1900" dirty="0"/>
            </a:br>
            <a:r>
              <a:rPr lang="en" sz="1900" dirty="0"/>
              <a:t>PRACTICE OF RIBA’/INTEREST</a:t>
            </a:r>
            <a:endParaRPr sz="1900" dirty="0"/>
          </a:p>
        </p:txBody>
      </p:sp>
      <p:sp>
        <p:nvSpPr>
          <p:cNvPr id="496" name="Google Shape;496;p30"/>
          <p:cNvSpPr/>
          <p:nvPr/>
        </p:nvSpPr>
        <p:spPr>
          <a:xfrm>
            <a:off x="1092500" y="1700975"/>
            <a:ext cx="2707800" cy="358500"/>
          </a:xfrm>
          <a:prstGeom prst="roundRect">
            <a:avLst>
              <a:gd name="adj" fmla="val 5742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0"/>
          <p:cNvSpPr/>
          <p:nvPr/>
        </p:nvSpPr>
        <p:spPr>
          <a:xfrm>
            <a:off x="5319075" y="1700975"/>
            <a:ext cx="2707800" cy="358500"/>
          </a:xfrm>
          <a:prstGeom prst="roundRect">
            <a:avLst>
              <a:gd name="adj" fmla="val 574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rgbClr val="2D2E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0"/>
          <p:cNvSpPr txBox="1"/>
          <p:nvPr/>
        </p:nvSpPr>
        <p:spPr>
          <a:xfrm>
            <a:off x="4374311" y="1657025"/>
            <a:ext cx="542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VS</a:t>
            </a:r>
            <a:endParaRPr sz="17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1131850" y="2306700"/>
            <a:ext cx="2707800" cy="224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0"/>
          <p:cNvSpPr/>
          <p:nvPr/>
        </p:nvSpPr>
        <p:spPr>
          <a:xfrm>
            <a:off x="5383575" y="2263650"/>
            <a:ext cx="2707800" cy="233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0"/>
          <p:cNvSpPr txBox="1"/>
          <p:nvPr/>
        </p:nvSpPr>
        <p:spPr>
          <a:xfrm>
            <a:off x="1318100" y="1680125"/>
            <a:ext cx="20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ISLAMIC JURISTS</a:t>
            </a:r>
            <a:endParaRPr b="1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2" name="Google Shape;502;p30"/>
          <p:cNvSpPr txBox="1"/>
          <p:nvPr/>
        </p:nvSpPr>
        <p:spPr>
          <a:xfrm>
            <a:off x="5226075" y="1703225"/>
            <a:ext cx="289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CONTEMPORARY POLEMICISTS</a:t>
            </a:r>
            <a:endParaRPr sz="1100" b="1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3" name="Google Shape;503;p30"/>
          <p:cNvSpPr txBox="1"/>
          <p:nvPr/>
        </p:nvSpPr>
        <p:spPr>
          <a:xfrm>
            <a:off x="1072850" y="2300100"/>
            <a:ext cx="27471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➢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Forbids all forms of fixed and predetermined interest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➢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Depends on the Quranic and Sunnah’s principles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➢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According to Ahmad and Hassan: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Riba’ reinforces the tendency for wealth to accumulate in the hands of a few; diminishing human beings concern for their fellow men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Islam does not allow gain from financial activity unless the beneficiary is also subject to the risk of potential loss.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 dirty="0">
                <a:latin typeface="Inter"/>
                <a:ea typeface="Inter"/>
                <a:cs typeface="Inter"/>
                <a:sym typeface="Inter"/>
              </a:rPr>
              <a:t>Islam regrads accumulation of wealth through interest or usury as selfish</a:t>
            </a:r>
            <a:endParaRPr sz="9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4" name="Google Shape;504;p30"/>
          <p:cNvSpPr txBox="1"/>
          <p:nvPr/>
        </p:nvSpPr>
        <p:spPr>
          <a:xfrm>
            <a:off x="5319075" y="2230800"/>
            <a:ext cx="2747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Char char="➢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Extra charges are permissible when they are used: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purpose other than exploiting the community’s weak people by the powerful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loans similar to those used prior to the Islamic period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interest-based banking transactions rather than usurious transactions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business investment rather than consumption loans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the creditor’s inflationary loss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simple interest but not compound interest</a:t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Inter"/>
              <a:buAutoNum type="arabicPeriod"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For institutional credit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5" name="Google Shape;5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850" y="3004025"/>
            <a:ext cx="931524" cy="70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30"/>
          <p:cNvCxnSpPr/>
          <p:nvPr/>
        </p:nvCxnSpPr>
        <p:spPr>
          <a:xfrm flipH="1">
            <a:off x="4240775" y="2779500"/>
            <a:ext cx="788100" cy="108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"/>
          <p:cNvSpPr/>
          <p:nvPr/>
        </p:nvSpPr>
        <p:spPr>
          <a:xfrm rot="10800000">
            <a:off x="3610450" y="1680825"/>
            <a:ext cx="3707100" cy="10746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720000" y="359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ISSUES: ISLAMIC BANKING AND FINANCE TODAY ON </a:t>
            </a:r>
            <a:br>
              <a:rPr lang="en" sz="1900" dirty="0"/>
            </a:br>
            <a:r>
              <a:rPr lang="en" sz="1900" dirty="0"/>
              <a:t>PRACTICE OF RIBA’/INTEREST</a:t>
            </a:r>
            <a:endParaRPr sz="1900" dirty="0"/>
          </a:p>
        </p:txBody>
      </p:sp>
      <p:sp>
        <p:nvSpPr>
          <p:cNvPr id="513" name="Google Shape;513;p31"/>
          <p:cNvSpPr txBox="1"/>
          <p:nvPr/>
        </p:nvSpPr>
        <p:spPr>
          <a:xfrm>
            <a:off x="1318100" y="1680125"/>
            <a:ext cx="20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ISLAMIC JURISTS</a:t>
            </a:r>
            <a:endParaRPr b="1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800" y="1753338"/>
            <a:ext cx="924200" cy="77818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1"/>
          <p:cNvSpPr txBox="1"/>
          <p:nvPr/>
        </p:nvSpPr>
        <p:spPr>
          <a:xfrm>
            <a:off x="791538" y="2546225"/>
            <a:ext cx="186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"/>
                <a:ea typeface="Inter"/>
                <a:cs typeface="Inter"/>
                <a:sym typeface="Inter"/>
              </a:rPr>
              <a:t>ISLAMIC BANKING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3094900" y="1555725"/>
            <a:ext cx="1375200" cy="132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7" name="Google Shape;517;p31"/>
          <p:cNvCxnSpPr/>
          <p:nvPr/>
        </p:nvCxnSpPr>
        <p:spPr>
          <a:xfrm>
            <a:off x="2242302" y="2218125"/>
            <a:ext cx="85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8" name="Google Shape;5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099" y="4260550"/>
            <a:ext cx="579325" cy="58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1"/>
          <p:cNvSpPr txBox="1"/>
          <p:nvPr/>
        </p:nvSpPr>
        <p:spPr>
          <a:xfrm>
            <a:off x="846500" y="3865825"/>
            <a:ext cx="152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TIMUR KURAN AND OTHER SCHOLARS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2578925" y="3303725"/>
            <a:ext cx="5129100" cy="1324800"/>
          </a:xfrm>
          <a:prstGeom prst="wedgeRectCallout">
            <a:avLst>
              <a:gd name="adj1" fmla="val -61174"/>
              <a:gd name="adj2" fmla="val 4653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1"/>
          <p:cNvSpPr txBox="1"/>
          <p:nvPr/>
        </p:nvSpPr>
        <p:spPr>
          <a:xfrm>
            <a:off x="2510975" y="3366125"/>
            <a:ext cx="2303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Functionality of interest-bearing nature of Islamic service is an indicator that Islamic economic ethic threatens to hold back bankers and investors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2" name="Google Shape;522;p31"/>
          <p:cNvSpPr txBox="1"/>
          <p:nvPr/>
        </p:nvSpPr>
        <p:spPr>
          <a:xfrm>
            <a:off x="5071850" y="3366125"/>
            <a:ext cx="2303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Islamic banking’s institutional framework has distorted Islamic economic jurisprudence</a:t>
            </a:r>
            <a:endParaRPr sz="1000">
              <a:latin typeface="Inter"/>
              <a:ea typeface="Inter"/>
              <a:cs typeface="Inter"/>
              <a:sym typeface="Inter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Development of Islamic approach to economics or banking is misguided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3" name="Google Shape;523;p31"/>
          <p:cNvSpPr txBox="1"/>
          <p:nvPr/>
        </p:nvSpPr>
        <p:spPr>
          <a:xfrm>
            <a:off x="3130600" y="1910313"/>
            <a:ext cx="13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Mudarabah</a:t>
            </a:r>
            <a:r>
              <a:rPr lang="en" b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 Contract</a:t>
            </a:r>
            <a:endParaRPr b="1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4" name="Google Shape;524;p31"/>
          <p:cNvSpPr txBox="1"/>
          <p:nvPr/>
        </p:nvSpPr>
        <p:spPr>
          <a:xfrm>
            <a:off x="4369825" y="1740975"/>
            <a:ext cx="284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Profit-Loss sharing mechanism</a:t>
            </a:r>
            <a:endParaRPr sz="1000">
              <a:latin typeface="Inter"/>
              <a:ea typeface="Inter"/>
              <a:cs typeface="Inter"/>
              <a:sym typeface="Inter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Profits are split according to a predefined agreement between the parties, but losses are borne by capital investor.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530" name="Google Shape;530;p32"/>
          <p:cNvGrpSpPr/>
          <p:nvPr/>
        </p:nvGrpSpPr>
        <p:grpSpPr>
          <a:xfrm>
            <a:off x="860127" y="1991638"/>
            <a:ext cx="7704127" cy="2578790"/>
            <a:chOff x="4854325" y="1936705"/>
            <a:chExt cx="3569700" cy="2142920"/>
          </a:xfrm>
        </p:grpSpPr>
        <p:sp>
          <p:nvSpPr>
            <p:cNvPr id="531" name="Google Shape;531;p32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5925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2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2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22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32"/>
          <p:cNvSpPr txBox="1"/>
          <p:nvPr/>
        </p:nvSpPr>
        <p:spPr>
          <a:xfrm>
            <a:off x="1825288" y="2449888"/>
            <a:ext cx="5773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 dirty="0">
                <a:latin typeface="Inter"/>
                <a:ea typeface="Inter"/>
                <a:cs typeface="Inter"/>
                <a:sym typeface="Inter"/>
              </a:rPr>
              <a:t>The discussion offers the potential education in the serious consideration of financial ethics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 dirty="0">
                <a:latin typeface="Inter"/>
                <a:ea typeface="Inter"/>
                <a:cs typeface="Inter"/>
                <a:sym typeface="Inter"/>
              </a:rPr>
              <a:t>Islamic banking should improve its allocative efficiency, market discipline, financial stability, and social responsibility which adhere to Islamic laws, implying that their entire legal and supervisory environment is stricter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ttle Pop-Up Windows Meeting by Slidesgo">
  <a:themeElements>
    <a:clrScheme name="Simple Light">
      <a:dk1>
        <a:srgbClr val="2D2E27"/>
      </a:dk1>
      <a:lt1>
        <a:srgbClr val="FCE6FA"/>
      </a:lt1>
      <a:dk2>
        <a:srgbClr val="B090F7"/>
      </a:dk2>
      <a:lt2>
        <a:srgbClr val="E8DD98"/>
      </a:lt2>
      <a:accent1>
        <a:srgbClr val="F1E8B5"/>
      </a:accent1>
      <a:accent2>
        <a:srgbClr val="EB9757"/>
      </a:accent2>
      <a:accent3>
        <a:srgbClr val="F0B589"/>
      </a:accent3>
      <a:accent4>
        <a:srgbClr val="C5AAFF"/>
      </a:accent4>
      <a:accent5>
        <a:srgbClr val="E8DD98"/>
      </a:accent5>
      <a:accent6>
        <a:srgbClr val="EB9757"/>
      </a:accent6>
      <a:hlink>
        <a:srgbClr val="2D2E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617</Words>
  <Application>Microsoft Office PowerPoint</Application>
  <PresentationFormat>On-screen Show (16:9)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Condensed Light</vt:lpstr>
      <vt:lpstr>Rubik ExtraBold</vt:lpstr>
      <vt:lpstr>Rubik</vt:lpstr>
      <vt:lpstr>Arial</vt:lpstr>
      <vt:lpstr>Inter</vt:lpstr>
      <vt:lpstr>Red Hat Text</vt:lpstr>
      <vt:lpstr>Little Pop-Up Windows Meeting by Slidesgo</vt:lpstr>
      <vt:lpstr>PROHIBITION OF RIBA’/INTEREST- BASED FINANCIAL INTERMEDIATION : COMPARATIVE ANALYSIS BETWEEN  THE CONSENSUS OF ISLAMIC JURISTS AND  THE CONTEMPORARY POLEMICISTS</vt:lpstr>
      <vt:lpstr>OVERVIEW</vt:lpstr>
      <vt:lpstr>PRACTICE OF RIBA’/INTEREST</vt:lpstr>
      <vt:lpstr>LITERATURE REVIEW</vt:lpstr>
      <vt:lpstr>LITERATURE REVIEW</vt:lpstr>
      <vt:lpstr>ISSUES: ISLAMIC BANKING AND FINANCE TODAY ON  PRACTICE OF RIBA’/INTEREST</vt:lpstr>
      <vt:lpstr>ISSUES: ISLAMIC BANKING AND FINANCE TODAY ON  PRACTICE OF RIBA’/INTEREST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PROHIBITION OF RIBA’ / INTEREST- BASED FINANCIAL INTERMEDIATION : COMPARATIVE ANALYSIS BETWEEN THE CONSENSUS OF ISLAMIC JURISTS AND THE CONTEMPORARY POLEMICISTS</dc:title>
  <dc:creator>Mohamed Aslam Akbar</dc:creator>
  <cp:lastModifiedBy>MOHAMED ASLAM AKBAR</cp:lastModifiedBy>
  <cp:revision>2</cp:revision>
  <dcterms:modified xsi:type="dcterms:W3CDTF">2021-11-01T10:09:24Z</dcterms:modified>
</cp:coreProperties>
</file>