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7" r:id="rId2"/>
    <p:sldId id="291" r:id="rId3"/>
    <p:sldId id="278" r:id="rId4"/>
    <p:sldId id="284" r:id="rId5"/>
    <p:sldId id="285" r:id="rId6"/>
    <p:sldId id="286" r:id="rId7"/>
    <p:sldId id="287" r:id="rId8"/>
    <p:sldId id="288" r:id="rId9"/>
    <p:sldId id="289" r:id="rId10"/>
    <p:sldId id="29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B3547-2039-45C0-9EE5-6AE47C31DE60}" type="datetimeFigureOut">
              <a:rPr lang="en-US" smtClean="0"/>
              <a:t>9/23/2021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974D0-9E90-4EF1-A856-09F319FD8677}" type="slidenum">
              <a:rPr lang="en-US" smtClean="0"/>
              <a:t>‹#›</a:t>
            </a:fld>
            <a:endParaRPr lang="en-US"/>
          </a:p>
        </p:txBody>
      </p:sp>
    </p:spTree>
    <p:extLst>
      <p:ext uri="{BB962C8B-B14F-4D97-AF65-F5344CB8AC3E}">
        <p14:creationId xmlns:p14="http://schemas.microsoft.com/office/powerpoint/2010/main" val="127638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A1558F-A1A5-43CE-9EDE-52D064E709B2}" type="datetime1">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3926692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ADEC2F-ACDF-45F5-AFA1-2F09CD90DA7A}" type="datetime1">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383332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95D4D9-51C7-4C86-AAA5-9FDC822910CC}" type="datetime1">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220804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2AF89F-17D2-490F-B89B-A4087236B661}" type="datetime1">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277903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C4AABB-5B59-4E60-AB13-46A2CA42E230}" type="datetime1">
              <a:rPr lang="en-US" smtClean="0"/>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300621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31C3F3-5248-46BB-8A7A-ECA329DEBDFC}" type="datetime1">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151550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ED26BA-1070-4E70-8BE1-EBB1766E7D83}" type="datetime1">
              <a:rPr lang="en-US" smtClean="0"/>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268509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16C1A0-BB4B-42F6-901C-56D7637C2A5D}" type="datetime1">
              <a:rPr lang="en-US" smtClean="0"/>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15423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39F11-F170-4104-B238-1FB462745D35}" type="datetime1">
              <a:rPr lang="en-US" smtClean="0"/>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283455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588F05-34DF-42BE-9219-713038384012}" type="datetime1">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167022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054BEC6-D685-43C8-9DB8-60F768065DD6}" type="datetime1">
              <a:rPr lang="en-US" smtClean="0"/>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27E56-22BA-40C4-BBFC-493ACAC1CFF0}" type="slidenum">
              <a:rPr lang="en-US" smtClean="0"/>
              <a:t>‹#›</a:t>
            </a:fld>
            <a:endParaRPr lang="en-US"/>
          </a:p>
        </p:txBody>
      </p:sp>
    </p:spTree>
    <p:extLst>
      <p:ext uri="{BB962C8B-B14F-4D97-AF65-F5344CB8AC3E}">
        <p14:creationId xmlns:p14="http://schemas.microsoft.com/office/powerpoint/2010/main" val="119950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E1D91-6FA0-4B0B-A34E-8BF667098172}" type="datetime1">
              <a:rPr lang="en-US" smtClean="0"/>
              <a:t>9/23/2021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27E56-22BA-40C4-BBFC-493ACAC1CFF0}" type="slidenum">
              <a:rPr lang="en-US" smtClean="0"/>
              <a:t>‹#›</a:t>
            </a:fld>
            <a:endParaRPr lang="en-US"/>
          </a:p>
        </p:txBody>
      </p:sp>
    </p:spTree>
    <p:extLst>
      <p:ext uri="{BB962C8B-B14F-4D97-AF65-F5344CB8AC3E}">
        <p14:creationId xmlns:p14="http://schemas.microsoft.com/office/powerpoint/2010/main" val="293711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A093A9-3EEB-4337-A3E0-86AED87D2065}"/>
              </a:ext>
            </a:extLst>
          </p:cNvPr>
          <p:cNvSpPr>
            <a:spLocks noGrp="1"/>
          </p:cNvSpPr>
          <p:nvPr>
            <p:ph idx="1"/>
          </p:nvPr>
        </p:nvSpPr>
        <p:spPr>
          <a:xfrm>
            <a:off x="1046018" y="1833938"/>
            <a:ext cx="10515600" cy="4351338"/>
          </a:xfrm>
        </p:spPr>
        <p:style>
          <a:lnRef idx="1">
            <a:schemeClr val="accent2"/>
          </a:lnRef>
          <a:fillRef idx="2">
            <a:schemeClr val="accent2"/>
          </a:fillRef>
          <a:effectRef idx="1">
            <a:schemeClr val="accent2"/>
          </a:effectRef>
          <a:fontRef idx="minor">
            <a:schemeClr val="dk1"/>
          </a:fontRef>
        </p:style>
        <p:txBody>
          <a:bodyPr>
            <a:normAutofit/>
          </a:bodyPr>
          <a:lstStyle/>
          <a:p>
            <a:pPr algn="ctr" rtl="1">
              <a:lnSpc>
                <a:spcPct val="107000"/>
              </a:lnSpc>
              <a:spcAft>
                <a:spcPts val="800"/>
              </a:spcAft>
            </a:pPr>
            <a:r>
              <a:rPr lang="ar-YE" sz="4000" b="1" dirty="0">
                <a:effectLst/>
                <a:latin typeface="Traditional Arabic" panose="02020603050405020304" pitchFamily="18" charset="-78"/>
                <a:cs typeface="Traditional Arabic" panose="02020603050405020304" pitchFamily="18" charset="-78"/>
              </a:rPr>
              <a:t>المصطلح المالي الفقهي دراسة في المصطلح والخصائص ومراحل التطور</a:t>
            </a:r>
            <a:endParaRPr lang="en-MY" sz="4000" b="1" dirty="0">
              <a:effectLst/>
              <a:latin typeface="Traditional Arabic" panose="02020603050405020304" pitchFamily="18" charset="-78"/>
              <a:cs typeface="Traditional Arabic" panose="02020603050405020304" pitchFamily="18" charset="-78"/>
            </a:endParaRPr>
          </a:p>
          <a:p>
            <a:pPr indent="457200" algn="ctr" rtl="1">
              <a:lnSpc>
                <a:spcPct val="107000"/>
              </a:lnSpc>
              <a:spcAft>
                <a:spcPts val="800"/>
              </a:spcAft>
            </a:pPr>
            <a:endParaRPr lang="en-MY" sz="2800" b="1" dirty="0">
              <a:effectLst/>
              <a:latin typeface="Calibri" panose="020F0502020204030204" pitchFamily="34" charset="0"/>
              <a:ea typeface="Calibri" panose="020F0502020204030204" pitchFamily="34" charset="0"/>
              <a:cs typeface="Arial" panose="020B0604020202020204" pitchFamily="34" charset="0"/>
            </a:endParaRPr>
          </a:p>
          <a:p>
            <a:pPr indent="457200" algn="ctr" rtl="1">
              <a:lnSpc>
                <a:spcPct val="107000"/>
              </a:lnSpc>
              <a:spcAft>
                <a:spcPts val="800"/>
              </a:spcAft>
              <a:tabLst>
                <a:tab pos="4445635" algn="l"/>
              </a:tabLst>
            </a:pPr>
            <a:r>
              <a:rPr lang="en-US" sz="2800" b="1" dirty="0">
                <a:effectLst/>
                <a:latin typeface="Calibri" panose="020F0502020204030204" pitchFamily="34" charset="0"/>
                <a:ea typeface="Calibri" panose="020F0502020204030204" pitchFamily="34" charset="0"/>
                <a:cs typeface="Arial" panose="020B0604020202020204" pitchFamily="34" charset="0"/>
              </a:rPr>
              <a:t>The Financial jurisprudential   Terminology: A study of Its Terminology, Characteristics and Development Stages</a:t>
            </a:r>
            <a:endParaRPr lang="en-MY" sz="2800" b="1" dirty="0">
              <a:effectLst/>
              <a:latin typeface="Calibri" panose="020F0502020204030204" pitchFamily="34" charset="0"/>
              <a:ea typeface="Calibri" panose="020F0502020204030204" pitchFamily="34" charset="0"/>
              <a:cs typeface="Arial" panose="020B0604020202020204" pitchFamily="34" charset="0"/>
            </a:endParaRPr>
          </a:p>
          <a:p>
            <a:pPr algn="ctr" hangingPunct="0">
              <a:lnSpc>
                <a:spcPts val="1100"/>
              </a:lnSpc>
              <a:spcAft>
                <a:spcPts val="1000"/>
              </a:spcAft>
            </a:pPr>
            <a:r>
              <a:rPr lang="en-US" sz="2800" b="1" dirty="0" err="1">
                <a:effectLst/>
                <a:latin typeface="Times New Roman" panose="02020603050405020304" pitchFamily="18" charset="0"/>
                <a:ea typeface="Times New Roman" panose="02020603050405020304" pitchFamily="18" charset="0"/>
              </a:rPr>
              <a:t>Abdulmajid</a:t>
            </a:r>
            <a:r>
              <a:rPr lang="en-US" sz="2800" b="1" dirty="0">
                <a:effectLst/>
                <a:latin typeface="Times New Roman" panose="02020603050405020304" pitchFamily="18" charset="0"/>
                <a:ea typeface="Times New Roman" panose="02020603050405020304" pitchFamily="18" charset="0"/>
              </a:rPr>
              <a:t> Obaid </a:t>
            </a:r>
            <a:r>
              <a:rPr lang="en-US" sz="2800" b="1" dirty="0" err="1">
                <a:effectLst/>
                <a:latin typeface="Times New Roman" panose="02020603050405020304" pitchFamily="18" charset="0"/>
                <a:ea typeface="Times New Roman" panose="02020603050405020304" pitchFamily="18" charset="0"/>
              </a:rPr>
              <a:t>hasan</a:t>
            </a:r>
            <a:r>
              <a:rPr lang="en-US" sz="2800" b="1" dirty="0">
                <a:effectLst/>
                <a:latin typeface="Times New Roman" panose="02020603050405020304" pitchFamily="18" charset="0"/>
                <a:ea typeface="Times New Roman" panose="02020603050405020304" pitchFamily="18" charset="0"/>
              </a:rPr>
              <a:t> </a:t>
            </a:r>
            <a:r>
              <a:rPr lang="en-US" sz="2800" b="1">
                <a:effectLst/>
                <a:latin typeface="Times New Roman" panose="02020603050405020304" pitchFamily="18" charset="0"/>
                <a:ea typeface="Times New Roman" panose="02020603050405020304" pitchFamily="18" charset="0"/>
              </a:rPr>
              <a:t>saleh</a:t>
            </a:r>
            <a:endParaRPr lang="en-MY" sz="2800" b="1" dirty="0"/>
          </a:p>
          <a:p>
            <a:pPr algn="ctr"/>
            <a:endParaRPr lang="en-MY" dirty="0"/>
          </a:p>
        </p:txBody>
      </p:sp>
    </p:spTree>
    <p:custDataLst>
      <p:tags r:id="rId1"/>
    </p:custDataLst>
    <p:extLst>
      <p:ext uri="{BB962C8B-B14F-4D97-AF65-F5344CB8AC3E}">
        <p14:creationId xmlns:p14="http://schemas.microsoft.com/office/powerpoint/2010/main" val="3957746176"/>
      </p:ext>
    </p:extLst>
  </p:cSld>
  <p:clrMapOvr>
    <a:masterClrMapping/>
  </p:clrMapOvr>
  <mc:AlternateContent xmlns:mc="http://schemas.openxmlformats.org/markup-compatibility/2006" xmlns:p14="http://schemas.microsoft.com/office/powerpoint/2010/main">
    <mc:Choice Requires="p14">
      <p:transition spd="slow" p14:dur="2000" advTm="9096"/>
    </mc:Choice>
    <mc:Fallback xmlns="">
      <p:transition spd="slow" advTm="90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10</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064902" y="658885"/>
            <a:ext cx="9033255" cy="936667"/>
          </a:xfrm>
          <a:prstGeom prst="rect">
            <a:avLst/>
          </a:prstGeom>
          <a:noFill/>
        </p:spPr>
        <p:txBody>
          <a:bodyPr wrap="square">
            <a:spAutoFit/>
          </a:bodyPr>
          <a:lstStyle/>
          <a:p>
            <a:pPr algn="ctr" rtl="1">
              <a:lnSpc>
                <a:spcPct val="107000"/>
              </a:lnSpc>
              <a:spcAft>
                <a:spcPts val="800"/>
              </a:spcAft>
            </a:pPr>
            <a:r>
              <a:rPr lang="ar-YE" sz="5400" b="1" dirty="0">
                <a:effectLst/>
                <a:latin typeface="Calibri" panose="020F0502020204030204" pitchFamily="34" charset="0"/>
                <a:ea typeface="Calibri" panose="020F0502020204030204" pitchFamily="34" charset="0"/>
                <a:cs typeface="Arial" panose="020B0604020202020204" pitchFamily="34" charset="0"/>
              </a:rPr>
              <a:t> </a:t>
            </a:r>
            <a:endParaRPr lang="en-MY" sz="5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DCCFE14-E0FE-400B-BA22-EB924DDD1F56}"/>
              </a:ext>
            </a:extLst>
          </p:cNvPr>
          <p:cNvSpPr txBox="1"/>
          <p:nvPr/>
        </p:nvSpPr>
        <p:spPr>
          <a:xfrm>
            <a:off x="3045350" y="3242346"/>
            <a:ext cx="6106600" cy="923330"/>
          </a:xfrm>
          <a:prstGeom prst="rect">
            <a:avLst/>
          </a:prstGeom>
          <a:noFill/>
        </p:spPr>
        <p:txBody>
          <a:bodyPr wrap="square">
            <a:spAutoFit/>
          </a:bodyPr>
          <a:lstStyle/>
          <a:p>
            <a:pPr algn="ctr"/>
            <a:r>
              <a:rPr lang="ar-YE" sz="5400" b="1" dirty="0">
                <a:effectLst/>
                <a:latin typeface="Calibri" panose="020F0502020204030204" pitchFamily="34" charset="0"/>
                <a:ea typeface="Calibri" panose="020F0502020204030204" pitchFamily="34" charset="0"/>
                <a:cs typeface="Arial" panose="020B0604020202020204" pitchFamily="34" charset="0"/>
              </a:rPr>
              <a:t>والحمد لله رب العالمين </a:t>
            </a:r>
            <a:endParaRPr lang="en-MY" sz="5400" dirty="0"/>
          </a:p>
        </p:txBody>
      </p:sp>
    </p:spTree>
    <p:custDataLst>
      <p:tags r:id="rId1"/>
    </p:custDataLst>
    <p:extLst>
      <p:ext uri="{BB962C8B-B14F-4D97-AF65-F5344CB8AC3E}">
        <p14:creationId xmlns:p14="http://schemas.microsoft.com/office/powerpoint/2010/main" val="1186348582"/>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805333" y="6356350"/>
            <a:ext cx="274320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2</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97B3394A-2B8A-4204-8D1C-1EE37A72958B}"/>
              </a:ext>
            </a:extLst>
          </p:cNvPr>
          <p:cNvPicPr>
            <a:picLocks noGrp="1" noChangeAspect="1"/>
          </p:cNvPicPr>
          <p:nvPr>
            <p:ph idx="1"/>
          </p:nvPr>
        </p:nvPicPr>
        <p:blipFill>
          <a:blip r:embed="rId3"/>
          <a:stretch>
            <a:fillRect/>
          </a:stretch>
        </p:blipFill>
        <p:spPr>
          <a:xfrm>
            <a:off x="757980" y="1010794"/>
            <a:ext cx="10905066" cy="4836411"/>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723039844"/>
      </p:ext>
    </p:extLst>
  </p:cSld>
  <p:clrMapOvr>
    <a:masterClrMapping/>
  </p:clrMapOvr>
  <mc:AlternateContent xmlns:mc="http://schemas.openxmlformats.org/markup-compatibility/2006" xmlns:p14="http://schemas.microsoft.com/office/powerpoint/2010/main">
    <mc:Choice Requires="p14">
      <p:transition spd="slow" p14:dur="2000" advTm="9096"/>
    </mc:Choice>
    <mc:Fallback xmlns="">
      <p:transition spd="slow" advTm="909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3</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E529C674-AD36-4F80-8B88-D6290CE95199}"/>
              </a:ext>
            </a:extLst>
          </p:cNvPr>
          <p:cNvPicPr>
            <a:picLocks noGrp="1" noChangeAspect="1"/>
          </p:cNvPicPr>
          <p:nvPr>
            <p:ph idx="1"/>
          </p:nvPr>
        </p:nvPicPr>
        <p:blipFill>
          <a:blip r:embed="rId3"/>
          <a:stretch>
            <a:fillRect/>
          </a:stretch>
        </p:blipFill>
        <p:spPr>
          <a:xfrm>
            <a:off x="2000250" y="643467"/>
            <a:ext cx="8077200" cy="557106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61120458"/>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4</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670670" y="648299"/>
            <a:ext cx="6170211" cy="5756448"/>
          </a:xfrm>
          <a:prstGeom prst="rect">
            <a:avLst/>
          </a:prstGeom>
          <a:noFill/>
        </p:spPr>
        <p:txBody>
          <a:bodyPr wrap="square">
            <a:spAutoFit/>
          </a:bodyPr>
          <a:lstStyle/>
          <a:p>
            <a:pPr algn="just" rtl="1">
              <a:lnSpc>
                <a:spcPct val="107000"/>
              </a:lnSpc>
              <a:spcAft>
                <a:spcPts val="800"/>
              </a:spcAft>
            </a:pPr>
            <a:r>
              <a:rPr lang="ar-YE" sz="2000" b="1" dirty="0">
                <a:effectLst/>
                <a:latin typeface="Traditional Arabic" panose="02020603050405020304" pitchFamily="18" charset="-78"/>
                <a:cs typeface="Traditional Arabic" panose="02020603050405020304" pitchFamily="18" charset="-78"/>
              </a:rPr>
              <a:t>خصوصية المصطلح المالي والاقتصادي في الفقه الإسلامي: </a:t>
            </a:r>
            <a:endParaRPr lang="en-MY" sz="2000" b="1" dirty="0">
              <a:effectLst/>
              <a:latin typeface="Traditional Arabic" panose="02020603050405020304" pitchFamily="18" charset="-78"/>
              <a:cs typeface="Traditional Arabic" panose="02020603050405020304" pitchFamily="18" charset="-78"/>
            </a:endParaRPr>
          </a:p>
          <a:p>
            <a:pPr algn="just" rtl="1"/>
            <a:r>
              <a:rPr lang="ar-YE" sz="2000" dirty="0">
                <a:effectLst/>
                <a:ea typeface="Calibri" panose="020F0502020204030204" pitchFamily="34" charset="0"/>
                <a:cs typeface="Traditional Arabic" panose="02020603050405020304" pitchFamily="18" charset="-78"/>
              </a:rPr>
              <a:t>يعتبر ميدان المالية والاقتصاد الإسلامي من أكثر الميادين تطوراً وازدهاراً، وأمام هذا التطوُّر الظَّاهر كان منطقياً أن تستحدث مصطلحات مالية جديدة، وكان لزاماً على العقلية الفقهية أن تخضع هذه المصطلحات للدراسة والمعالجة، خدمةً للتراث وحفاظا على الهوية، وتسهيلاً على الباحثين المتخصصين، ونج أن المصطلحات المالية الاقتصادية ظهرت في وقت مبكر، فنجد – مثلاً - مصطلح الخصاصة، والأجير، والصرافة، والعطاء، ونحوها من المصطلحات القديمة، ولم يكن ثم تدوين، وقد بدأت حركة التأليف في المالية مبكراً، فالخراج لأبي يوسف (113-182)</a:t>
            </a:r>
            <a:r>
              <a:rPr lang="ar-YE" sz="2000" baseline="30000" dirty="0">
                <a:effectLst/>
                <a:ea typeface="Calibri" panose="020F0502020204030204" pitchFamily="34" charset="0"/>
                <a:cs typeface="Traditional Arabic" panose="02020603050405020304" pitchFamily="18" charset="-78"/>
              </a:rPr>
              <a:t>()</a:t>
            </a:r>
            <a:r>
              <a:rPr lang="ar-YE" sz="2000" dirty="0">
                <a:effectLst/>
                <a:ea typeface="Calibri" panose="020F0502020204030204" pitchFamily="34" charset="0"/>
                <a:cs typeface="Traditional Arabic" panose="02020603050405020304" pitchFamily="18" charset="-78"/>
              </a:rPr>
              <a:t> كان من أوائل الكتب في المالية الإسلامية، وتلاه كتاب الخراج ليحيى بن آدم القرشي (140-203) وكتب محمد بن الحَسَن الشيباني (ت 198هـ/804م) كتابه "الاكتساب في الرزق المُستطاب"، ثم كتاب الأموال لابي عبيد القاسم بن سلام (157-224)</a:t>
            </a:r>
            <a:r>
              <a:rPr lang="en-MY" sz="2000" dirty="0">
                <a:effectLst/>
              </a:rPr>
              <a:t> </a:t>
            </a:r>
            <a:r>
              <a:rPr lang="ar-SA" sz="2000" baseline="30000" dirty="0">
                <a:effectLst/>
                <a:latin typeface="Calibri" panose="020F0502020204030204" pitchFamily="34" charset="0"/>
                <a:ea typeface="Calibri" panose="020F0502020204030204" pitchFamily="34" charset="0"/>
                <a:cs typeface="Traditional Arabic" panose="02020603050405020304" pitchFamily="18" charset="-78"/>
              </a:rPr>
              <a:t>()</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وهذا المؤلف جاء على طلب من أمير المؤمنين هذا ما كتب به أبو يوسف رحمه الله إلى أمير المؤمنين هارون الرشيد" أطال الله بقاء أمير المؤمنين، وأدام له العز في تمام من النعمة، ودوام من الكرامة، وجعل ما أنعم به عليه موصولا بنعيم الآخرة الذي لا ينفد ولا يزول، ومرافقة النبي صلى الله عليه وسلم، إن أمير المؤمنين أيده الله تعالى سألني أن أضع له كتابا جامعا يعمل به في جباية الخراج، والعشور والصدقات والجوالي، وغير ذلك مما يجب عليه النظر فيه والعمل به، وإنما أراد بذلك رفع الظلم عن رعيته، والصلاح لأمرهم. وفق الله تعالى أمير المؤمنين، وسدده وأعانه على ما تولى من ذلك، وسلمه مما يخاف ويحذر، وطلب أن أبين له ما سألني عنه مما يريد العمل به، وأفسره وأشرحه </a:t>
            </a:r>
            <a:r>
              <a:rPr lang="ar-SA" sz="2000" b="1" dirty="0">
                <a:effectLst/>
                <a:latin typeface="Calibri" panose="020F0502020204030204" pitchFamily="34" charset="0"/>
                <a:ea typeface="Calibri" panose="020F0502020204030204" pitchFamily="34" charset="0"/>
                <a:cs typeface="Traditional Arabic" panose="02020603050405020304" pitchFamily="18" charset="-78"/>
              </a:rPr>
              <a:t>أبو يوسف:</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الخراج (1/13) سبقت الطبعة.</a:t>
            </a:r>
            <a:r>
              <a:rPr lang="ar-SA" sz="2000" dirty="0">
                <a:effectLst/>
                <a:latin typeface="Calibri" panose="020F0502020204030204" pitchFamily="34" charset="0"/>
                <a:ea typeface="Calibri" panose="020F0502020204030204" pitchFamily="34" charset="0"/>
                <a:cs typeface="Arial" panose="020B0604020202020204" pitchFamily="34" charset="0"/>
              </a:rPr>
              <a:t>  </a:t>
            </a:r>
            <a:endParaRPr lang="en-MY"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609184973"/>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5</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670670" y="648299"/>
            <a:ext cx="6170211" cy="5277470"/>
          </a:xfrm>
          <a:prstGeom prst="rect">
            <a:avLst/>
          </a:prstGeom>
          <a:noFill/>
        </p:spPr>
        <p:txBody>
          <a:bodyPr wrap="square">
            <a:spAutoFit/>
          </a:bodyPr>
          <a:lstStyle/>
          <a:p>
            <a:pPr algn="just" rtl="1">
              <a:lnSpc>
                <a:spcPct val="107000"/>
              </a:lnSpc>
              <a:spcAft>
                <a:spcPts val="800"/>
              </a:spcAft>
            </a:pPr>
            <a:r>
              <a:rPr lang="ar-YE" b="1" dirty="0">
                <a:ea typeface="Calibri" panose="020F0502020204030204" pitchFamily="34" charset="0"/>
                <a:cs typeface="Traditional Arabic" panose="02020603050405020304" pitchFamily="18" charset="-78"/>
              </a:rPr>
              <a:t>خصائص المصطلح المالي الإسلامي: </a:t>
            </a:r>
            <a:endParaRPr lang="ar-YE" sz="1800" b="1" dirty="0">
              <a:effectLst/>
              <a:ea typeface="Calibri" panose="020F0502020204030204" pitchFamily="34" charset="0"/>
              <a:cs typeface="Traditional Arabic" panose="02020603050405020304" pitchFamily="18" charset="-78"/>
            </a:endParaRPr>
          </a:p>
          <a:p>
            <a:pPr algn="just" rtl="1">
              <a:lnSpc>
                <a:spcPct val="107000"/>
              </a:lnSpc>
              <a:spcAft>
                <a:spcPts val="800"/>
              </a:spcAft>
            </a:pPr>
            <a:r>
              <a:rPr lang="ar-YE" sz="1800" b="1" dirty="0">
                <a:effectLst/>
                <a:ea typeface="Calibri" panose="020F0502020204030204" pitchFamily="34" charset="0"/>
                <a:cs typeface="Traditional Arabic" panose="02020603050405020304" pitchFamily="18" charset="-78"/>
              </a:rPr>
              <a:t>تسمية الأشياء بمسميّاتها:</a:t>
            </a:r>
            <a:r>
              <a:rPr lang="ar-YE" sz="1800" dirty="0">
                <a:effectLst/>
                <a:ea typeface="Calibri" panose="020F0502020204030204" pitchFamily="34" charset="0"/>
                <a:cs typeface="Traditional Arabic" panose="02020603050405020304" pitchFamily="18" charset="-78"/>
              </a:rPr>
              <a:t> ثبت في سنن أبي داوود أن من علامات الساعة تسمية الأشياء بغير اسمها</a:t>
            </a:r>
            <a:r>
              <a:rPr lang="ar-YE" sz="1800" baseline="30000" dirty="0">
                <a:effectLst/>
                <a:ea typeface="Calibri" panose="020F0502020204030204" pitchFamily="34" charset="0"/>
                <a:cs typeface="Traditional Arabic" panose="02020603050405020304" pitchFamily="18" charset="-78"/>
              </a:rPr>
              <a:t> </a:t>
            </a:r>
            <a:r>
              <a:rPr lang="ar-YE" sz="1800" dirty="0">
                <a:effectLst/>
                <a:ea typeface="Calibri" panose="020F0502020204030204" pitchFamily="34" charset="0"/>
                <a:cs typeface="Traditional Arabic" panose="02020603050405020304" pitchFamily="18" charset="-78"/>
              </a:rPr>
              <a:t> فعن أبي مالك الأشعري، أنه سمع رسول الله صلى الله عليه وسلم يقول: (ليشربن ناس من أمتي الخمر يسمونها بغير اسمها)</a:t>
            </a:r>
            <a:r>
              <a:rPr lang="ar-YE" sz="1800" baseline="30000" dirty="0">
                <a:effectLst/>
                <a:ea typeface="Calibri" panose="020F0502020204030204" pitchFamily="34" charset="0"/>
                <a:cs typeface="Traditional Arabic" panose="02020603050405020304" pitchFamily="18" charset="-78"/>
              </a:rPr>
              <a:t>()</a:t>
            </a:r>
            <a:r>
              <a:rPr lang="ar-YE" sz="1800" dirty="0">
                <a:effectLst/>
                <a:ea typeface="Calibri" panose="020F0502020204030204" pitchFamily="34" charset="0"/>
                <a:cs typeface="Traditional Arabic" panose="02020603050405020304" pitchFamily="18" charset="-78"/>
              </a:rPr>
              <a:t>، مما يذهب خصوصيتها الشرعية، ومن ذلك تسمية الرّبا فائدة، والقمار مسابقة، والاحتكار ادّخاراً، لأنّ الأدلة الشرعية فيها أسماء معينة</a:t>
            </a:r>
            <a:r>
              <a:rPr lang="en-MY" sz="2000" dirty="0">
                <a:effectLst/>
              </a:rPr>
              <a:t> </a:t>
            </a:r>
            <a:r>
              <a:rPr lang="ar-SA" sz="1800" baseline="30000" dirty="0">
                <a:effectLst/>
                <a:latin typeface="Calibri" panose="020F0502020204030204" pitchFamily="34" charset="0"/>
                <a:ea typeface="Calibri" panose="020F0502020204030204" pitchFamily="34" charset="0"/>
                <a:cs typeface="Traditional Arabic" panose="02020603050405020304" pitchFamily="18" charset="-78"/>
              </a:rPr>
              <a:t>()</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 أ</a:t>
            </a:r>
            <a:r>
              <a:rPr lang="ar-SA" sz="1800" b="1" dirty="0">
                <a:effectLst/>
                <a:latin typeface="Calibri" panose="020F0502020204030204" pitchFamily="34" charset="0"/>
                <a:ea typeface="Calibri" panose="020F0502020204030204" pitchFamily="34" charset="0"/>
                <a:cs typeface="Traditional Arabic" panose="02020603050405020304" pitchFamily="18" charset="-78"/>
              </a:rPr>
              <a:t>بوداود</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 سليمان بن الأشعث بن إسحاق بن بشير (سنن أبي داود)، (تحقيق: محمد محيي الدين عبد الحميد الناشر: المكتبة العصرية، صيدا - بيروت), برقم (3688) (3/326).  </a:t>
            </a:r>
            <a:endParaRPr lang="en-MY"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YE" sz="1800" b="1" dirty="0">
                <a:effectLst/>
                <a:ea typeface="Calibri" panose="020F0502020204030204" pitchFamily="34" charset="0"/>
                <a:cs typeface="Traditional Arabic" panose="02020603050405020304" pitchFamily="18" charset="-78"/>
              </a:rPr>
              <a:t>تضمن المصطلح للحكم الشرعي:</a:t>
            </a:r>
            <a:r>
              <a:rPr lang="ar-YE" sz="1800" dirty="0">
                <a:effectLst/>
                <a:ea typeface="Calibri" panose="020F0502020204030204" pitchFamily="34" charset="0"/>
                <a:cs typeface="Traditional Arabic" panose="02020603050405020304" pitchFamily="18" charset="-78"/>
              </a:rPr>
              <a:t> جرت عادة الفقهاء في تعبيرهم عن المصطلحات المالية، إرداف المصطلح بحكمه الشّرعي، وهذا الأمر ينمُّ عن العمق التَّعبُّدي لدى المكلَّف، فيقولون بيع الغرر، الغبن، والاحتكار ونحوها، كما ينم عن ارتباط الحكم الشّرعيّ بالصورة، لإن المهم ليس التسمية ولكن الأهم هو الحكم الشرعي.</a:t>
            </a:r>
          </a:p>
          <a:p>
            <a:pPr algn="just" rtl="1">
              <a:lnSpc>
                <a:spcPct val="107000"/>
              </a:lnSpc>
              <a:spcAft>
                <a:spcPts val="800"/>
              </a:spcAft>
            </a:pPr>
            <a:r>
              <a:rPr lang="ar-YE" sz="1800" b="1" dirty="0">
                <a:effectLst/>
                <a:latin typeface="Calibri" panose="020F0502020204030204" pitchFamily="34" charset="0"/>
                <a:ea typeface="Calibri" panose="020F0502020204030204" pitchFamily="34" charset="0"/>
                <a:cs typeface="Traditional Arabic" panose="02020603050405020304" pitchFamily="18" charset="-78"/>
              </a:rPr>
              <a:t>تضمُّن المعنى </a:t>
            </a:r>
            <a:r>
              <a:rPr lang="ar-YE" sz="1800" b="1" dirty="0" err="1">
                <a:effectLst/>
                <a:latin typeface="Calibri" panose="020F0502020204030204" pitchFamily="34" charset="0"/>
                <a:ea typeface="Calibri" panose="020F0502020204030204" pitchFamily="34" charset="0"/>
                <a:cs typeface="Traditional Arabic" panose="02020603050405020304" pitchFamily="18" charset="-78"/>
              </a:rPr>
              <a:t>المقاصدي</a:t>
            </a:r>
            <a:r>
              <a:rPr lang="ar-YE" sz="1800" b="1" dirty="0">
                <a:effectLst/>
                <a:latin typeface="Calibri" panose="020F0502020204030204" pitchFamily="34" charset="0"/>
                <a:ea typeface="Calibri" panose="020F0502020204030204" pitchFamily="34" charset="0"/>
                <a:cs typeface="Traditional Arabic" panose="02020603050405020304" pitchFamily="18" charset="-78"/>
              </a:rPr>
              <a:t> للمصطلح:</a:t>
            </a:r>
            <a:r>
              <a:rPr lang="ar-YE" sz="1800" dirty="0">
                <a:effectLst/>
                <a:latin typeface="Calibri" panose="020F0502020204030204" pitchFamily="34" charset="0"/>
                <a:ea typeface="Calibri" panose="020F0502020204030204" pitchFamily="34" charset="0"/>
                <a:cs typeface="Traditional Arabic" panose="02020603050405020304" pitchFamily="18" charset="-78"/>
              </a:rPr>
              <a:t> فكثير من المصطلحات الماليّة سمّيت بمغزاها </a:t>
            </a:r>
            <a:r>
              <a:rPr lang="ar-YE" sz="1800" dirty="0" err="1">
                <a:effectLst/>
                <a:latin typeface="Calibri" panose="020F0502020204030204" pitchFamily="34" charset="0"/>
                <a:ea typeface="Calibri" panose="020F0502020204030204" pitchFamily="34" charset="0"/>
                <a:cs typeface="Traditional Arabic" panose="02020603050405020304" pitchFamily="18" charset="-78"/>
              </a:rPr>
              <a:t>المقاصدي</a:t>
            </a:r>
            <a:r>
              <a:rPr lang="ar-YE" sz="1800" dirty="0">
                <a:effectLst/>
                <a:latin typeface="Calibri" panose="020F0502020204030204" pitchFamily="34" charset="0"/>
                <a:ea typeface="Calibri" panose="020F0502020204030204" pitchFamily="34" charset="0"/>
                <a:cs typeface="Traditional Arabic" panose="02020603050405020304" pitchFamily="18" charset="-78"/>
              </a:rPr>
              <a:t> </a:t>
            </a:r>
            <a:r>
              <a:rPr lang="ar-YE" sz="1800" dirty="0" err="1">
                <a:effectLst/>
                <a:latin typeface="Calibri" panose="020F0502020204030204" pitchFamily="34" charset="0"/>
                <a:ea typeface="Calibri" panose="020F0502020204030204" pitchFamily="34" charset="0"/>
                <a:cs typeface="Traditional Arabic" panose="02020603050405020304" pitchFamily="18" charset="-78"/>
              </a:rPr>
              <a:t>كالتورق</a:t>
            </a:r>
            <a:r>
              <a:rPr lang="ar-YE" sz="1800" baseline="30000" dirty="0">
                <a:effectLst/>
                <a:latin typeface="Calibri" panose="020F0502020204030204" pitchFamily="34" charset="0"/>
                <a:ea typeface="Calibri" panose="020F0502020204030204" pitchFamily="34" charset="0"/>
                <a:cs typeface="Traditional Arabic" panose="02020603050405020304" pitchFamily="18" charset="-78"/>
              </a:rPr>
              <a:t>()</a:t>
            </a:r>
            <a:r>
              <a:rPr lang="ar-YE" sz="1800" dirty="0">
                <a:effectLst/>
                <a:latin typeface="Calibri" panose="020F0502020204030204" pitchFamily="34" charset="0"/>
                <a:ea typeface="Calibri" panose="020F0502020204030204" pitchFamily="34" charset="0"/>
                <a:cs typeface="Traditional Arabic" panose="02020603050405020304" pitchFamily="18" charset="-78"/>
              </a:rPr>
              <a:t>، والتطفيف، والتبذير، والإسراف</a:t>
            </a:r>
            <a:r>
              <a:rPr lang="ar-YE" sz="1800" baseline="30000" dirty="0">
                <a:effectLst/>
                <a:latin typeface="Calibri" panose="020F0502020204030204" pitchFamily="34" charset="0"/>
                <a:ea typeface="Calibri" panose="020F0502020204030204" pitchFamily="34" charset="0"/>
                <a:cs typeface="Traditional Arabic" panose="02020603050405020304" pitchFamily="18" charset="-78"/>
              </a:rPr>
              <a:t>()</a:t>
            </a:r>
            <a:r>
              <a:rPr lang="ar-YE" sz="1800" dirty="0">
                <a:effectLst/>
                <a:latin typeface="Calibri" panose="020F0502020204030204" pitchFamily="34" charset="0"/>
                <a:ea typeface="Calibri" panose="020F0502020204030204" pitchFamily="34" charset="0"/>
                <a:cs typeface="Traditional Arabic" panose="02020603050405020304" pitchFamily="18" charset="-78"/>
              </a:rPr>
              <a:t>، والاحتكار، كلها توصف الصورة النمطية للمعاملة من خلال لفظها، وهذا هو العمق المصطلحي المالي في التسمية.</a:t>
            </a:r>
            <a:endParaRPr lang="en-MY"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YE" sz="1800" b="1" dirty="0">
                <a:effectLst/>
                <a:ea typeface="Calibri" panose="020F0502020204030204" pitchFamily="34" charset="0"/>
                <a:cs typeface="Traditional Arabic" panose="02020603050405020304" pitchFamily="18" charset="-78"/>
              </a:rPr>
              <a:t>وجوب اعتماد البيان الشرعي في تفسير الأسماء الشرعية:</a:t>
            </a:r>
            <a:r>
              <a:rPr lang="ar-YE" sz="1800" dirty="0">
                <a:effectLst/>
                <a:ea typeface="Calibri" panose="020F0502020204030204" pitchFamily="34" charset="0"/>
                <a:cs typeface="Traditional Arabic" panose="02020603050405020304" pitchFamily="18" charset="-78"/>
              </a:rPr>
              <a:t> ونعني بالأسماء الشرعية الأسماء التي جاءت في الكتاب والسنة، فالقرآن سمّى جملة من المصطلحات المالية، مثل البيع والربا، والميسر، والتجارة، </a:t>
            </a:r>
            <a:endParaRPr lang="en-MY"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18135731"/>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6</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670670" y="648299"/>
            <a:ext cx="7800187" cy="7063857"/>
          </a:xfrm>
          <a:prstGeom prst="rect">
            <a:avLst/>
          </a:prstGeom>
          <a:noFill/>
        </p:spPr>
        <p:txBody>
          <a:bodyPr wrap="square">
            <a:spAutoFit/>
          </a:bodyPr>
          <a:lstStyle/>
          <a:p>
            <a:pPr algn="just" rtl="1">
              <a:lnSpc>
                <a:spcPct val="107000"/>
              </a:lnSpc>
              <a:spcAft>
                <a:spcPts val="800"/>
              </a:spcAft>
            </a:pPr>
            <a:r>
              <a:rPr lang="en-MY" sz="1800" b="1" dirty="0">
                <a:effectLst/>
                <a:latin typeface="Traditional Arabic" panose="02020603050405020304" pitchFamily="18" charset="-78"/>
                <a:cs typeface="Traditional Arabic" panose="02020603050405020304" pitchFamily="18" charset="-78"/>
              </a:rPr>
              <a:t> </a:t>
            </a:r>
            <a:r>
              <a:rPr lang="ar-YE" sz="1800" b="1" dirty="0">
                <a:effectLst/>
                <a:latin typeface="Traditional Arabic" panose="02020603050405020304" pitchFamily="18" charset="-78"/>
                <a:cs typeface="Traditional Arabic" panose="02020603050405020304" pitchFamily="18" charset="-78"/>
              </a:rPr>
              <a:t>مراحل تطور المصطلح المالي الإسلامي: </a:t>
            </a:r>
            <a:endParaRPr lang="en-MY" sz="1800" b="1" dirty="0">
              <a:effectLst/>
              <a:latin typeface="Traditional Arabic" panose="02020603050405020304" pitchFamily="18" charset="-78"/>
              <a:cs typeface="Traditional Arabic" panose="02020603050405020304" pitchFamily="18" charset="-78"/>
            </a:endParaRPr>
          </a:p>
          <a:p>
            <a:pPr algn="just" rtl="1">
              <a:lnSpc>
                <a:spcPct val="107000"/>
              </a:lnSpc>
              <a:spcAft>
                <a:spcPts val="800"/>
              </a:spcAft>
            </a:pPr>
            <a:r>
              <a:rPr lang="ar-YE" sz="1800" b="1" dirty="0">
                <a:effectLst/>
                <a:latin typeface="Traditional Arabic" panose="02020603050405020304" pitchFamily="18" charset="-78"/>
                <a:cs typeface="Traditional Arabic" panose="02020603050405020304" pitchFamily="18" charset="-78"/>
              </a:rPr>
              <a:t>الأول: مرحلة الاستعمال الدّلالي: </a:t>
            </a:r>
          </a:p>
          <a:p>
            <a:pPr algn="just" rtl="1">
              <a:lnSpc>
                <a:spcPct val="107000"/>
              </a:lnSpc>
              <a:spcAft>
                <a:spcPts val="800"/>
              </a:spcAft>
            </a:pPr>
            <a:r>
              <a:rPr lang="ar-YE" sz="1800" b="1" dirty="0">
                <a:effectLst/>
                <a:latin typeface="Traditional Arabic" panose="02020603050405020304" pitchFamily="18" charset="-78"/>
                <a:cs typeface="Traditional Arabic" panose="02020603050405020304" pitchFamily="18" charset="-78"/>
              </a:rPr>
              <a:t> فالتطور في الاقتصاد والماليّة فرض واقعاً مصطلحياً جديداً، </a:t>
            </a:r>
            <a:r>
              <a:rPr lang="ar-YE" sz="1800" b="1" dirty="0" err="1">
                <a:effectLst/>
                <a:latin typeface="Traditional Arabic" panose="02020603050405020304" pitchFamily="18" charset="-78"/>
                <a:cs typeface="Traditional Arabic" panose="02020603050405020304" pitchFamily="18" charset="-78"/>
              </a:rPr>
              <a:t>فـــ"الفائدة</a:t>
            </a:r>
            <a:r>
              <a:rPr lang="ar-YE" sz="1800" b="1" dirty="0">
                <a:effectLst/>
                <a:latin typeface="Traditional Arabic" panose="02020603050405020304" pitchFamily="18" charset="-78"/>
                <a:cs typeface="Traditional Arabic" panose="02020603050405020304" pitchFamily="18" charset="-78"/>
              </a:rPr>
              <a:t> " مصطلح خرج من رحم الاقتصاد العصري، والفائدة تعني معنىً إيجابياً، ولأنه استخدم في التعبير عن معنى سلبي  "الرّبا" أضاف </a:t>
            </a:r>
            <a:r>
              <a:rPr lang="ar-YE" sz="1800" b="1" dirty="0" err="1">
                <a:effectLst/>
                <a:latin typeface="Traditional Arabic" panose="02020603050405020304" pitchFamily="18" charset="-78"/>
                <a:cs typeface="Traditional Arabic" panose="02020603050405020304" pitchFamily="18" charset="-78"/>
              </a:rPr>
              <a:t>فقهاؤنا</a:t>
            </a:r>
            <a:r>
              <a:rPr lang="ar-YE" sz="1800" b="1" dirty="0">
                <a:effectLst/>
                <a:latin typeface="Traditional Arabic" panose="02020603050405020304" pitchFamily="18" charset="-78"/>
                <a:cs typeface="Traditional Arabic" panose="02020603050405020304" pitchFamily="18" charset="-78"/>
              </a:rPr>
              <a:t> " الربوية" ليصبح مصطلحاً مركباً (الفائدة الرّبويّة) ، حتّى يعبّر عن القصد الشّرعي( )، والإتاوة  "دفعة تُعطى لحاكم أو أمَّة كدليل على الخضوع أو كثمن للأمن كقولهم " ضُربت عليهم الإتاوة" وهو في الاقتصاد :" مبلغ من المال يفرض جبراً على مالك العقار بنسبة المنفعة التي عادت إليه من الأعمال العامة التي قامت بها الدولة أو الهيئات المحلية</a:t>
            </a:r>
          </a:p>
          <a:p>
            <a:pPr algn="just" rtl="1">
              <a:lnSpc>
                <a:spcPct val="107000"/>
              </a:lnSpc>
              <a:spcAft>
                <a:spcPts val="800"/>
              </a:spcAft>
            </a:pPr>
            <a:r>
              <a:rPr lang="ar-SA" sz="1800" b="1" dirty="0">
                <a:effectLst/>
                <a:latin typeface="Traditional Arabic" panose="02020603050405020304" pitchFamily="18" charset="-78"/>
                <a:cs typeface="Traditional Arabic" panose="02020603050405020304" pitchFamily="18" charset="-78"/>
              </a:rPr>
              <a:t>مرحلة الاستخدام المرحلي: </a:t>
            </a:r>
          </a:p>
          <a:p>
            <a:pPr algn="just" rtl="1">
              <a:lnSpc>
                <a:spcPct val="107000"/>
              </a:lnSpc>
              <a:spcAft>
                <a:spcPts val="800"/>
              </a:spcAft>
            </a:pPr>
            <a:r>
              <a:rPr lang="ar-SA" sz="1800" b="1" dirty="0">
                <a:effectLst/>
                <a:latin typeface="Traditional Arabic" panose="02020603050405020304" pitchFamily="18" charset="-78"/>
                <a:cs typeface="Traditional Arabic" panose="02020603050405020304" pitchFamily="18" charset="-78"/>
              </a:rPr>
              <a:t>تمر المصطلحات المالية بحالات متعددة من التوالد، والتكاثر، والانقراض، </a:t>
            </a:r>
            <a:r>
              <a:rPr lang="ar-SA" sz="1800" b="1" dirty="0" err="1">
                <a:effectLst/>
                <a:latin typeface="Traditional Arabic" panose="02020603050405020304" pitchFamily="18" charset="-78"/>
                <a:cs typeface="Traditional Arabic" panose="02020603050405020304" pitchFamily="18" charset="-78"/>
              </a:rPr>
              <a:t>فــــــ"بيت</a:t>
            </a:r>
            <a:r>
              <a:rPr lang="ar-SA" sz="1800" b="1" dirty="0">
                <a:effectLst/>
                <a:latin typeface="Traditional Arabic" panose="02020603050405020304" pitchFamily="18" charset="-78"/>
                <a:cs typeface="Traditional Arabic" panose="02020603050405020304" pitchFamily="18" charset="-78"/>
              </a:rPr>
              <a:t> المال"- مثلاً -  مصطلح مالي أصيل استُخدم في جل العصور الإسلامية حتى القرن التاسع عشر لميلادي( )، وفي العصر الحديث انقرض واستُعيض عنه بوزارة المالية، وخزانة الدولة، ولم تختلف التسمية فقط، بل اختلف الشكل، والمصادر التي تغذى بها هذه الخزينة فبيت المال قديما تجمع فيه كل موارد الدولة المالية من زكاة وجزية وغنيمة وفيء، وخراج</a:t>
            </a:r>
            <a:endParaRPr lang="ar-YE" sz="1800" b="1" dirty="0">
              <a:effectLst/>
              <a:latin typeface="Traditional Arabic" panose="02020603050405020304" pitchFamily="18" charset="-78"/>
              <a:cs typeface="Traditional Arabic" panose="02020603050405020304" pitchFamily="18" charset="-78"/>
            </a:endParaRPr>
          </a:p>
          <a:p>
            <a:pPr algn="just" rtl="1">
              <a:lnSpc>
                <a:spcPct val="107000"/>
              </a:lnSpc>
              <a:spcAft>
                <a:spcPts val="800"/>
              </a:spcAft>
            </a:pPr>
            <a:r>
              <a:rPr lang="ar-YE" sz="1800" b="1" dirty="0">
                <a:effectLst/>
                <a:latin typeface="Traditional Arabic" panose="02020603050405020304" pitchFamily="18" charset="-78"/>
                <a:cs typeface="Traditional Arabic" panose="02020603050405020304" pitchFamily="18" charset="-78"/>
              </a:rPr>
              <a:t>مرحلة الاستحداث المصطلحي: </a:t>
            </a:r>
          </a:p>
          <a:p>
            <a:pPr algn="just" rtl="1">
              <a:lnSpc>
                <a:spcPct val="107000"/>
              </a:lnSpc>
              <a:spcAft>
                <a:spcPts val="800"/>
              </a:spcAft>
            </a:pPr>
            <a:r>
              <a:rPr lang="ar-YE" sz="1800" b="1" dirty="0">
                <a:effectLst/>
                <a:latin typeface="Traditional Arabic" panose="02020603050405020304" pitchFamily="18" charset="-78"/>
                <a:cs typeface="Traditional Arabic" panose="02020603050405020304" pitchFamily="18" charset="-78"/>
              </a:rPr>
              <a:t>ومستوى الاستحداث تارة يكون باستحداث المعاملة والتسمية، وتارة يكون بنقل وتوطين اسم موجود في ثقافة أخرى، تطورت اقتصادياً حتى غزت مصطلحاتها السوق العالمية الاقتصادية فتعامل معها المسلمون كواقع، وهذا الواقع تتحكم فيه قوى سياسية، وإعلامية، فرضت واقعا جديدا ومفاهيم جديدة، ومصطلحات معبرة عن تلك المفاهيم</a:t>
            </a:r>
          </a:p>
          <a:p>
            <a:pPr algn="just" rtl="1">
              <a:lnSpc>
                <a:spcPct val="107000"/>
              </a:lnSpc>
              <a:spcAft>
                <a:spcPts val="800"/>
              </a:spcAft>
            </a:pPr>
            <a:endParaRPr lang="ar-YE" sz="1800" b="1" dirty="0">
              <a:effectLst/>
              <a:latin typeface="Traditional Arabic" panose="02020603050405020304" pitchFamily="18" charset="-78"/>
              <a:cs typeface="Traditional Arabic" panose="02020603050405020304" pitchFamily="18" charset="-78"/>
            </a:endParaRPr>
          </a:p>
          <a:p>
            <a:pPr algn="just" rtl="1">
              <a:lnSpc>
                <a:spcPct val="107000"/>
              </a:lnSpc>
              <a:spcAft>
                <a:spcPts val="800"/>
              </a:spcAft>
            </a:pPr>
            <a:endParaRPr lang="ar-YE" sz="1800" b="1" dirty="0">
              <a:effectLst/>
              <a:latin typeface="Traditional Arabic" panose="02020603050405020304" pitchFamily="18" charset="-78"/>
              <a:cs typeface="Traditional Arabic" panose="02020603050405020304" pitchFamily="18" charset="-78"/>
            </a:endParaRPr>
          </a:p>
          <a:p>
            <a:pPr algn="just" rtl="1">
              <a:lnSpc>
                <a:spcPct val="107000"/>
              </a:lnSpc>
              <a:spcAft>
                <a:spcPts val="800"/>
              </a:spcAft>
            </a:pPr>
            <a:endParaRPr lang="en-MY" sz="1800" b="1" dirty="0">
              <a:effectLst/>
              <a:latin typeface="Traditional Arabic" panose="02020603050405020304" pitchFamily="18" charset="-78"/>
              <a:cs typeface="Traditional Arabic" panose="02020603050405020304" pitchFamily="18" charset="-78"/>
            </a:endParaRPr>
          </a:p>
          <a:p>
            <a:pPr algn="just" rtl="1">
              <a:lnSpc>
                <a:spcPct val="107000"/>
              </a:lnSpc>
              <a:spcAft>
                <a:spcPts val="800"/>
              </a:spcAft>
            </a:pPr>
            <a:endParaRPr lang="en-MY"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174198123"/>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7</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670670" y="648299"/>
            <a:ext cx="7800187" cy="5633081"/>
          </a:xfrm>
          <a:prstGeom prst="rect">
            <a:avLst/>
          </a:prstGeom>
          <a:noFill/>
        </p:spPr>
        <p:txBody>
          <a:bodyPr wrap="square">
            <a:spAutoFit/>
          </a:bodyPr>
          <a:lstStyle/>
          <a:p>
            <a:pPr algn="just" rtl="1">
              <a:lnSpc>
                <a:spcPct val="107000"/>
              </a:lnSpc>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استحداث المعاملة والتسمية: </a:t>
            </a:r>
          </a:p>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فالتأمين – مثلا - عقد يتمَّ بين شركة التأمين ومستأمن معيّن تتعهد هذه الشركة بمقتضاه بدفع مبلغ من المال، عند حدوث خطر معيّن مقابل التزام المستأمن بدفع مبلغ مالي محدّد.( )  </a:t>
            </a:r>
          </a:p>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فالمصطلح بهذه الصورة ليس موجودا في منظومة المالية الإسلامية، فهو مصطلح مستحدث في لفظه وصورته، وقد حاول أرباب الفكر الإسلامي البحث عن مصطلح مقارب له، ووجدوا مصطلح التكافل، لان </a:t>
            </a:r>
            <a:r>
              <a:rPr lang="ar-SA" sz="2000" dirty="0" err="1">
                <a:effectLst/>
                <a:latin typeface="Calibri" panose="020F0502020204030204" pitchFamily="34" charset="0"/>
                <a:ea typeface="Calibri" panose="020F0502020204030204" pitchFamily="34" charset="0"/>
                <a:cs typeface="Arial" panose="020B0604020202020204" pitchFamily="34" charset="0"/>
              </a:rPr>
              <a:t>ههذ</a:t>
            </a:r>
            <a:r>
              <a:rPr lang="ar-SA" sz="2000" dirty="0">
                <a:effectLst/>
                <a:latin typeface="Calibri" panose="020F0502020204030204" pitchFamily="34" charset="0"/>
                <a:ea typeface="Calibri" panose="020F0502020204030204" pitchFamily="34" charset="0"/>
                <a:cs typeface="Arial" panose="020B0604020202020204" pitchFamily="34" charset="0"/>
              </a:rPr>
              <a:t>  فكرة مقبولة وتقوم عليها كثير من أحكام الشريعة مثل الزكاة والنفقة على الأقارب ،وتحميل العاقلة للدية، إلى أمثلة كثيرة تدعو إلى التعاون على البر والإحسان والتقوى</a:t>
            </a:r>
            <a:endParaRPr lang="ar-YE"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YE" sz="2000" b="1" dirty="0">
                <a:effectLst/>
                <a:latin typeface="Calibri" panose="020F0502020204030204" pitchFamily="34" charset="0"/>
                <a:ea typeface="Calibri" panose="020F0502020204030204" pitchFamily="34" charset="0"/>
                <a:cs typeface="Arial" panose="020B0604020202020204" pitchFamily="34" charset="0"/>
              </a:rPr>
              <a:t>توطين المصطلح من ثقافات أخرى:</a:t>
            </a:r>
          </a:p>
          <a:p>
            <a:pPr algn="just" rtl="1">
              <a:lnSpc>
                <a:spcPct val="107000"/>
              </a:lnSpc>
              <a:spcAft>
                <a:spcPts val="800"/>
              </a:spcAft>
            </a:pPr>
            <a:r>
              <a:rPr lang="ar-YE" sz="2000" dirty="0">
                <a:effectLst/>
                <a:latin typeface="Calibri" panose="020F0502020204030204" pitchFamily="34" charset="0"/>
                <a:ea typeface="Calibri" panose="020F0502020204030204" pitchFamily="34" charset="0"/>
                <a:cs typeface="Arial" panose="020B0604020202020204" pitchFamily="34" charset="0"/>
              </a:rPr>
              <a:t> 	فالكمبيالة - مثلاً - مأخوذ من كلمة إيطاليّة، قيل هي:(</a:t>
            </a:r>
            <a:r>
              <a:rPr lang="en-MY" sz="2000" dirty="0" err="1">
                <a:effectLst/>
                <a:latin typeface="Calibri" panose="020F0502020204030204" pitchFamily="34" charset="0"/>
                <a:ea typeface="Calibri" panose="020F0502020204030204" pitchFamily="34" charset="0"/>
                <a:cs typeface="Arial" panose="020B0604020202020204" pitchFamily="34" charset="0"/>
              </a:rPr>
              <a:t>cambiale</a:t>
            </a:r>
            <a:r>
              <a:rPr lang="en-MY" sz="2000" dirty="0">
                <a:effectLst/>
                <a:latin typeface="Calibri" panose="020F0502020204030204" pitchFamily="34" charset="0"/>
                <a:ea typeface="Calibri" panose="020F0502020204030204" pitchFamily="34" charset="0"/>
                <a:cs typeface="Arial" panose="020B0604020202020204" pitchFamily="34" charset="0"/>
              </a:rPr>
              <a:t>) ( ) ، </a:t>
            </a:r>
            <a:r>
              <a:rPr lang="ar-YE" sz="2000" dirty="0">
                <a:effectLst/>
                <a:latin typeface="Calibri" panose="020F0502020204030204" pitchFamily="34" charset="0"/>
                <a:ea typeface="Calibri" panose="020F0502020204030204" pitchFamily="34" charset="0"/>
                <a:cs typeface="Arial" panose="020B0604020202020204" pitchFamily="34" charset="0"/>
              </a:rPr>
              <a:t>والبورصة:(</a:t>
            </a:r>
            <a:r>
              <a:rPr lang="en-MY" sz="2000" dirty="0">
                <a:effectLst/>
                <a:latin typeface="Calibri" panose="020F0502020204030204" pitchFamily="34" charset="0"/>
                <a:ea typeface="Calibri" panose="020F0502020204030204" pitchFamily="34" charset="0"/>
                <a:cs typeface="Arial" panose="020B0604020202020204" pitchFamily="34" charset="0"/>
              </a:rPr>
              <a:t>Bourse) </a:t>
            </a:r>
            <a:r>
              <a:rPr lang="ar-YE" sz="2000" dirty="0">
                <a:effectLst/>
                <a:latin typeface="Calibri" panose="020F0502020204030204" pitchFamily="34" charset="0"/>
                <a:ea typeface="Calibri" panose="020F0502020204030204" pitchFamily="34" charset="0"/>
                <a:cs typeface="Arial" panose="020B0604020202020204" pitchFamily="34" charset="0"/>
              </a:rPr>
              <a:t>فرنسية تعني "كيس النقود " وقيل يعود أصل كلمة "بورصة" إلى اسم عائلة فان در بورصن (</a:t>
            </a:r>
            <a:r>
              <a:rPr lang="en-MY" sz="2000" dirty="0">
                <a:effectLst/>
                <a:latin typeface="Calibri" panose="020F0502020204030204" pitchFamily="34" charset="0"/>
                <a:ea typeface="Calibri" panose="020F0502020204030204" pitchFamily="34" charset="0"/>
                <a:cs typeface="Arial" panose="020B0604020202020204" pitchFamily="34" charset="0"/>
              </a:rPr>
              <a:t>Van der </a:t>
            </a:r>
            <a:r>
              <a:rPr lang="en-MY" sz="2000" dirty="0" err="1">
                <a:effectLst/>
                <a:latin typeface="Calibri" panose="020F0502020204030204" pitchFamily="34" charset="0"/>
                <a:ea typeface="Calibri" panose="020F0502020204030204" pitchFamily="34" charset="0"/>
                <a:cs typeface="Arial" panose="020B0604020202020204" pitchFamily="34" charset="0"/>
              </a:rPr>
              <a:t>Bürsen</a:t>
            </a:r>
            <a:r>
              <a:rPr lang="en-MY" sz="2000" dirty="0">
                <a:effectLst/>
                <a:latin typeface="Calibri" panose="020F0502020204030204" pitchFamily="34" charset="0"/>
                <a:ea typeface="Calibri" panose="020F0502020204030204" pitchFamily="34" charset="0"/>
                <a:cs typeface="Arial" panose="020B0604020202020204" pitchFamily="34" charset="0"/>
              </a:rPr>
              <a:t>)( ) </a:t>
            </a:r>
            <a:r>
              <a:rPr lang="ar-YE" sz="2000" dirty="0">
                <a:effectLst/>
                <a:latin typeface="Calibri" panose="020F0502020204030204" pitchFamily="34" charset="0"/>
                <a:ea typeface="Calibri" panose="020F0502020204030204" pitchFamily="34" charset="0"/>
                <a:cs typeface="Arial" panose="020B0604020202020204" pitchFamily="34" charset="0"/>
              </a:rPr>
              <a:t>البلجيكية التي كانت تعمل في مجال البنوك، والشيك: مصطلح إنجليزيي (</a:t>
            </a:r>
            <a:r>
              <a:rPr lang="en-MY" sz="2000" dirty="0">
                <a:effectLst/>
                <a:latin typeface="Calibri" panose="020F0502020204030204" pitchFamily="34" charset="0"/>
                <a:ea typeface="Calibri" panose="020F0502020204030204" pitchFamily="34" charset="0"/>
                <a:cs typeface="Arial" panose="020B0604020202020204" pitchFamily="34" charset="0"/>
              </a:rPr>
              <a:t>check) </a:t>
            </a:r>
            <a:r>
              <a:rPr lang="ar-YE" sz="2000" dirty="0">
                <a:effectLst/>
                <a:latin typeface="Calibri" panose="020F0502020204030204" pitchFamily="34" charset="0"/>
                <a:ea typeface="Calibri" panose="020F0502020204030204" pitchFamily="34" charset="0"/>
                <a:cs typeface="Arial" panose="020B0604020202020204" pitchFamily="34" charset="0"/>
              </a:rPr>
              <a:t>هو طلب مكتوب لبنك للدفع عند الطلب</a:t>
            </a:r>
          </a:p>
          <a:p>
            <a:pPr algn="just" rtl="1">
              <a:lnSpc>
                <a:spcPct val="107000"/>
              </a:lnSpc>
              <a:spcAft>
                <a:spcPts val="800"/>
              </a:spcAft>
            </a:pPr>
            <a:endParaRPr lang="ar-YE"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MY"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413467837"/>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8</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670670" y="648299"/>
            <a:ext cx="7800187" cy="3142207"/>
          </a:xfrm>
          <a:prstGeom prst="rect">
            <a:avLst/>
          </a:prstGeom>
          <a:noFill/>
        </p:spPr>
        <p:txBody>
          <a:bodyPr wrap="square">
            <a:spAutoFit/>
          </a:bodyPr>
          <a:lstStyle/>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الأثر السلبي للتوطين المصطلحي المالي بدون تمحيص: </a:t>
            </a:r>
          </a:p>
          <a:p>
            <a:pPr algn="just" rtl="1">
              <a:lnSpc>
                <a:spcPct val="107000"/>
              </a:lnSpc>
              <a:spcAft>
                <a:spcPts val="800"/>
              </a:spcAft>
            </a:pPr>
            <a:r>
              <a:rPr lang="ar-SA" sz="2000" dirty="0">
                <a:effectLst/>
                <a:latin typeface="Calibri" panose="020F0502020204030204" pitchFamily="34" charset="0"/>
                <a:ea typeface="Calibri" panose="020F0502020204030204" pitchFamily="34" charset="0"/>
                <a:cs typeface="Arial" panose="020B0604020202020204" pitchFamily="34" charset="0"/>
              </a:rPr>
              <a:t>من المسلمات أن المصطلح يحمل مضموناً، وهذا المضمون حينما يجلب من حضارة أخرى يحمل في ثناياه مضمون ذلك التوجّه الفكري، الذي قد يتعارض مع مضمون الحضارة الإسلامية وفكرها، ولذا عندما وضع العلماء قاعدة (لا مشاحة في الاصطلاح)( )، كان قصدهم تلك المصطلحات التي تعبر عن نفس المعنى، أو تضيف معنى لا يختلف عنه، وعندما نمعن النظر في حركة النقل المصطلحي نجد أن هناك الكثير من المصطلحات التي لا تتفق وروح الشريعة، فالاحتكار – مثلاً -  أداة من أدوات النظام الرأسمالي، وهو نوع من الذكاء التجاري للسيطرة على السوق، وتحديد أسعار السلع، بينما هو يتعارض مع روح الشريعة الإسلامية، فـــ" الاحتكار في النظرة الغربية هو: " نبت طبيعي حتمي،  حتى إن رآه البعض ضاراً..</a:t>
            </a:r>
            <a:endParaRPr lang="en-MY" sz="2000"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79302760"/>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Slide Number Placeholder 1"/>
          <p:cNvSpPr>
            <a:spLocks noGrp="1"/>
          </p:cNvSpPr>
          <p:nvPr>
            <p:ph type="sldNum" sz="quarter" idx="12"/>
          </p:nvPr>
        </p:nvSpPr>
        <p:spPr>
          <a:xfrm>
            <a:off x="8089566" y="6356350"/>
            <a:ext cx="4116480" cy="365125"/>
          </a:xfrm>
        </p:spPr>
        <p:txBody>
          <a:bodyPr vert="horz" lIns="91440" tIns="45720" rIns="91440" bIns="45720" rtlCol="0" anchor="ctr">
            <a:normAutofit/>
          </a:bodyPr>
          <a:lstStyle/>
          <a:p>
            <a:pPr>
              <a:spcAft>
                <a:spcPts val="600"/>
              </a:spcAft>
            </a:pPr>
            <a:fld id="{24B27E56-22BA-40C4-BBFC-493ACAC1CFF0}" type="slidenum">
              <a:rPr lang="en-US" smtClean="0"/>
              <a:pPr>
                <a:spcAft>
                  <a:spcPts val="600"/>
                </a:spcAft>
              </a:pPr>
              <a:t>9</a:t>
            </a:fld>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3F21201-C351-44D4-AA38-A0AAD439D206}"/>
              </a:ext>
            </a:extLst>
          </p:cNvPr>
          <p:cNvSpPr txBox="1"/>
          <p:nvPr/>
        </p:nvSpPr>
        <p:spPr>
          <a:xfrm>
            <a:off x="1065475" y="641889"/>
            <a:ext cx="8897509" cy="7089377"/>
          </a:xfrm>
          <a:prstGeom prst="rect">
            <a:avLst/>
          </a:prstGeom>
          <a:noFill/>
        </p:spPr>
        <p:txBody>
          <a:bodyPr wrap="square">
            <a:spAutoFit/>
          </a:bodyPr>
          <a:lstStyle/>
          <a:p>
            <a:pPr algn="just" rtl="1">
              <a:lnSpc>
                <a:spcPct val="107000"/>
              </a:lnSpc>
              <a:spcAft>
                <a:spcPts val="800"/>
              </a:spcAft>
            </a:pPr>
            <a:r>
              <a:rPr lang="ar-YE" sz="2000" b="1" dirty="0">
                <a:effectLst/>
                <a:latin typeface="Calibri" panose="020F0502020204030204" pitchFamily="34" charset="0"/>
                <a:ea typeface="Calibri" panose="020F0502020204030204" pitchFamily="34" charset="0"/>
                <a:cs typeface="Arial" panose="020B0604020202020204" pitchFamily="34" charset="0"/>
              </a:rPr>
              <a:t> نتائج البحث: </a:t>
            </a:r>
          </a:p>
          <a:p>
            <a:pPr algn="just" rtl="1">
              <a:lnSpc>
                <a:spcPct val="107000"/>
              </a:lnSpc>
              <a:spcAft>
                <a:spcPts val="800"/>
              </a:spcAft>
            </a:pPr>
            <a:r>
              <a:rPr lang="ar-YE" sz="2000" b="1" dirty="0">
                <a:latin typeface="Calibri" panose="020F0502020204030204" pitchFamily="34" charset="0"/>
                <a:ea typeface="Calibri" panose="020F0502020204030204" pitchFamily="34" charset="0"/>
                <a:cs typeface="Arial" panose="020B0604020202020204" pitchFamily="34" charset="0"/>
              </a:rPr>
              <a:t>1-</a:t>
            </a:r>
            <a:r>
              <a:rPr lang="ar-YE" sz="1800" b="1" dirty="0">
                <a:effectLst/>
                <a:ea typeface="Calibri" panose="020F0502020204030204" pitchFamily="34" charset="0"/>
                <a:cs typeface="Traditional Arabic" panose="02020603050405020304" pitchFamily="18" charset="-78"/>
              </a:rPr>
              <a:t>للثورة التي شهدها العصر الحديث في الاتصالات والمواصلات والمال والأعمال، أثرٌ في الانفتاح الاصطلاحي الذي يستوجب من فقهاء العصر جهداً مضاعفاً في ضبط مصطلحات الشريعة وصيانتها، واستيعاب المصطلحات الوافدة من ميادين شتى، ووضعها بالمكان اللائق بها</a:t>
            </a:r>
            <a:endParaRPr lang="ar-YE" sz="20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YE" sz="2000" b="1" dirty="0">
                <a:effectLst/>
                <a:latin typeface="Calibri" panose="020F0502020204030204" pitchFamily="34" charset="0"/>
                <a:ea typeface="Calibri" panose="020F0502020204030204" pitchFamily="34" charset="0"/>
                <a:cs typeface="Arial" panose="020B0604020202020204" pitchFamily="34" charset="0"/>
              </a:rPr>
              <a:t>2-</a:t>
            </a:r>
            <a:r>
              <a:rPr lang="ar-YE" sz="1800" b="1" dirty="0">
                <a:effectLst/>
                <a:ea typeface="Calibri" panose="020F0502020204030204" pitchFamily="34" charset="0"/>
                <a:cs typeface="Traditional Arabic" panose="02020603050405020304" pitchFamily="18" charset="-78"/>
              </a:rPr>
              <a:t>أن التعبير عن أي علم ما، يكون بفهم مصطلحاته أولا، فالمصطلحات هي البوابة لفهم الأفكار، وسبر المضامين، والوصول إلى منظومة مفاهيم العلم وفق منهجية علمية</a:t>
            </a:r>
            <a:endParaRPr lang="ar-YE" sz="20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YE" sz="2000" b="1" dirty="0">
                <a:latin typeface="Calibri" panose="020F0502020204030204" pitchFamily="34" charset="0"/>
                <a:ea typeface="Calibri" panose="020F0502020204030204" pitchFamily="34" charset="0"/>
                <a:cs typeface="Arial" panose="020B0604020202020204" pitchFamily="34" charset="0"/>
              </a:rPr>
              <a:t>3-</a:t>
            </a:r>
            <a:r>
              <a:rPr lang="ar-YE" sz="1800" b="1" dirty="0">
                <a:effectLst/>
                <a:ea typeface="Calibri" panose="020F0502020204030204" pitchFamily="34" charset="0"/>
                <a:cs typeface="Traditional Arabic" panose="02020603050405020304" pitchFamily="18" charset="-78"/>
              </a:rPr>
              <a:t>المصطلح الفقهي يحمل حمولةٌ دينية، وله ارتباط بالأخلاق؛ مما يعطيه صفةَ الهيبة في نفوس الأشخاص، على عكس المصطلح القانوني الوضعي الذي يحمل صفة الإلزام الدّنيويّ فقط، فيغيب عنه الوازعُ الديني،</a:t>
            </a:r>
          </a:p>
          <a:p>
            <a:pPr algn="just" rtl="1">
              <a:lnSpc>
                <a:spcPct val="107000"/>
              </a:lnSpc>
              <a:spcAft>
                <a:spcPts val="800"/>
              </a:spcAft>
            </a:pPr>
            <a:r>
              <a:rPr lang="ar-YE" b="1" dirty="0">
                <a:latin typeface="Calibri" panose="020F0502020204030204" pitchFamily="34" charset="0"/>
                <a:ea typeface="Calibri" panose="020F0502020204030204" pitchFamily="34" charset="0"/>
                <a:cs typeface="Traditional Arabic" panose="02020603050405020304" pitchFamily="18" charset="-78"/>
              </a:rPr>
              <a:t>4-تضمن المصطلح للحكم الشرعي: جرت عادة الفقهاء في تعبيرهم عن المصطلحات المالية، إرداف المصطلح بحكمه الشّرعي، وهذا الأمر ينمُّ عن العمق التَّعبُّدي لدى المكلَّف، فيقولون بيع الغرر، الغبن، والاحتكار ونحوها، كما ينم عن ارتباط الحكم الشّرعيّ بالصورة، لإن المهم ليس التسمية ولكن الأهم هو الحكم الشرعي</a:t>
            </a:r>
          </a:p>
          <a:p>
            <a:pPr algn="just" rtl="1">
              <a:lnSpc>
                <a:spcPct val="107000"/>
              </a:lnSpc>
              <a:spcAft>
                <a:spcPts val="800"/>
              </a:spcAft>
            </a:pPr>
            <a:r>
              <a:rPr lang="ar-YE" sz="2000" b="1" dirty="0">
                <a:effectLst/>
                <a:latin typeface="Calibri" panose="020F0502020204030204" pitchFamily="34" charset="0"/>
                <a:ea typeface="Calibri" panose="020F0502020204030204" pitchFamily="34" charset="0"/>
                <a:cs typeface="Traditional Arabic" panose="02020603050405020304" pitchFamily="18" charset="-78"/>
              </a:rPr>
              <a:t>5-ُ تضمن المعنى </a:t>
            </a:r>
            <a:r>
              <a:rPr lang="ar-YE" sz="2000" b="1" dirty="0" err="1">
                <a:effectLst/>
                <a:latin typeface="Calibri" panose="020F0502020204030204" pitchFamily="34" charset="0"/>
                <a:ea typeface="Calibri" panose="020F0502020204030204" pitchFamily="34" charset="0"/>
                <a:cs typeface="Traditional Arabic" panose="02020603050405020304" pitchFamily="18" charset="-78"/>
              </a:rPr>
              <a:t>المقاصدي</a:t>
            </a:r>
            <a:r>
              <a:rPr lang="ar-YE" sz="2000" b="1" dirty="0">
                <a:effectLst/>
                <a:latin typeface="Calibri" panose="020F0502020204030204" pitchFamily="34" charset="0"/>
                <a:ea typeface="Calibri" panose="020F0502020204030204" pitchFamily="34" charset="0"/>
                <a:cs typeface="Traditional Arabic" panose="02020603050405020304" pitchFamily="18" charset="-78"/>
              </a:rPr>
              <a:t> للمصطلح: فكثير من المصطلحات الماليّة سمّيت بمغزاها </a:t>
            </a:r>
            <a:r>
              <a:rPr lang="ar-YE" sz="2000" b="1" dirty="0" err="1">
                <a:effectLst/>
                <a:latin typeface="Calibri" panose="020F0502020204030204" pitchFamily="34" charset="0"/>
                <a:ea typeface="Calibri" panose="020F0502020204030204" pitchFamily="34" charset="0"/>
                <a:cs typeface="Traditional Arabic" panose="02020603050405020304" pitchFamily="18" charset="-78"/>
              </a:rPr>
              <a:t>المقاصدي</a:t>
            </a:r>
            <a:r>
              <a:rPr lang="ar-YE" sz="2000" b="1" dirty="0">
                <a:effectLst/>
                <a:latin typeface="Calibri" panose="020F0502020204030204" pitchFamily="34" charset="0"/>
                <a:ea typeface="Calibri" panose="020F0502020204030204" pitchFamily="34" charset="0"/>
                <a:cs typeface="Traditional Arabic" panose="02020603050405020304" pitchFamily="18" charset="-78"/>
              </a:rPr>
              <a:t> </a:t>
            </a:r>
            <a:r>
              <a:rPr lang="ar-YE" sz="2000" b="1" dirty="0" err="1">
                <a:effectLst/>
                <a:latin typeface="Calibri" panose="020F0502020204030204" pitchFamily="34" charset="0"/>
                <a:ea typeface="Calibri" panose="020F0502020204030204" pitchFamily="34" charset="0"/>
                <a:cs typeface="Traditional Arabic" panose="02020603050405020304" pitchFamily="18" charset="-78"/>
              </a:rPr>
              <a:t>كالتورق</a:t>
            </a:r>
            <a:r>
              <a:rPr lang="ar-YE" sz="2000" b="1" dirty="0">
                <a:effectLst/>
                <a:latin typeface="Calibri" panose="020F0502020204030204" pitchFamily="34" charset="0"/>
                <a:ea typeface="Calibri" panose="020F0502020204030204" pitchFamily="34" charset="0"/>
                <a:cs typeface="Traditional Arabic" panose="02020603050405020304" pitchFamily="18" charset="-78"/>
              </a:rPr>
              <a:t>( )، والتطفيف، والتبذير، والإسراف( )، والاحتكار.</a:t>
            </a:r>
          </a:p>
          <a:p>
            <a:pPr algn="just" rtl="1">
              <a:lnSpc>
                <a:spcPct val="107000"/>
              </a:lnSpc>
              <a:spcAft>
                <a:spcPts val="800"/>
              </a:spcAft>
            </a:pPr>
            <a:r>
              <a:rPr lang="ar-YE" sz="2000" b="1" dirty="0">
                <a:latin typeface="Calibri" panose="020F0502020204030204" pitchFamily="34" charset="0"/>
                <a:ea typeface="Calibri" panose="020F0502020204030204" pitchFamily="34" charset="0"/>
                <a:cs typeface="Traditional Arabic" panose="02020603050405020304" pitchFamily="18" charset="-78"/>
              </a:rPr>
              <a:t>6-</a:t>
            </a:r>
            <a:r>
              <a:rPr lang="ar-YE" sz="1800" b="1" dirty="0">
                <a:effectLst/>
                <a:ea typeface="Calibri" panose="020F0502020204030204" pitchFamily="34" charset="0"/>
                <a:cs typeface="Traditional Arabic" panose="02020603050405020304" pitchFamily="18" charset="-78"/>
              </a:rPr>
              <a:t>الناظر في خريطة المصطلحات المالية يجد أنَّ هناك ثلاثة اتجاهات للتطور الدلالي للمصطلح المالي بعضها يرجع للتطور التاريخي، بموت مصطلحات، وولادة مصطلحات جديدة، وبعضها يرجع للتطور في الدلالة والتعبير، والتي توسعت وكبرت في العصر الحديث، حينما تداخلت العلوم، والمصطلحات والمفاهيم</a:t>
            </a:r>
          </a:p>
          <a:p>
            <a:pPr algn="just" rtl="1">
              <a:lnSpc>
                <a:spcPct val="107000"/>
              </a:lnSpc>
              <a:spcAft>
                <a:spcPts val="800"/>
              </a:spcAft>
            </a:pPr>
            <a:r>
              <a:rPr lang="ar-YE" b="1" dirty="0">
                <a:latin typeface="Calibri" panose="020F0502020204030204" pitchFamily="34" charset="0"/>
                <a:ea typeface="Calibri" panose="020F0502020204030204" pitchFamily="34" charset="0"/>
                <a:cs typeface="Traditional Arabic" panose="02020603050405020304" pitchFamily="18" charset="-78"/>
              </a:rPr>
              <a:t>7-عندما وضع العلماء قاعدة (لا مشاحة في الاصطلاح)( )، كان قصدهم تلك المصطلحات التي تعبر عن نفس المعنى، أو تضيف معنى لا يختلف عنه، وعندما نمعن النظر في حركة النقل المصطلحي نجد أن هناك الكثير من المصطلحات التي لا تتفق وروح الشريعة، فالاحتكار – مثلاً -  أداة من أدوات النظام الرأسمالي، وهو نوع من الذكاء التجاري للسيطرة على السوق، وتحديد أسعار السلع، بينما هو يتعارض مع روح الشريعة الإسلامية</a:t>
            </a:r>
            <a:endParaRPr lang="ar-YE" sz="2000" b="1"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en-MY" sz="2000" b="1" dirty="0">
              <a:effectLst/>
              <a:latin typeface="Calibri" panose="020F050202020403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069799974"/>
      </p:ext>
    </p:extLst>
  </p:cSld>
  <p:clrMapOvr>
    <a:masterClrMapping/>
  </p:clrMapOvr>
  <mc:AlternateContent xmlns:mc="http://schemas.openxmlformats.org/markup-compatibility/2006" xmlns:p14="http://schemas.microsoft.com/office/powerpoint/2010/main">
    <mc:Choice Requires="p14">
      <p:transition spd="slow" p14:dur="2000" advTm="10562"/>
    </mc:Choice>
    <mc:Fallback xmlns="">
      <p:transition spd="slow" advTm="1056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1.4"/>
</p:tagLst>
</file>

<file path=ppt/tags/tag10.xml><?xml version="1.0" encoding="utf-8"?>
<p:tagLst xmlns:a="http://schemas.openxmlformats.org/drawingml/2006/main" xmlns:r="http://schemas.openxmlformats.org/officeDocument/2006/relationships" xmlns:p="http://schemas.openxmlformats.org/presentationml/2006/main">
  <p:tag name="TIMING" val="|8.5|1.6"/>
</p:tagLst>
</file>

<file path=ppt/tags/tag2.xml><?xml version="1.0" encoding="utf-8"?>
<p:tagLst xmlns:a="http://schemas.openxmlformats.org/drawingml/2006/main" xmlns:r="http://schemas.openxmlformats.org/officeDocument/2006/relationships" xmlns:p="http://schemas.openxmlformats.org/presentationml/2006/main">
  <p:tag name="TIMING" val="|3|1.4"/>
</p:tagLst>
</file>

<file path=ppt/tags/tag3.xml><?xml version="1.0" encoding="utf-8"?>
<p:tagLst xmlns:a="http://schemas.openxmlformats.org/drawingml/2006/main" xmlns:r="http://schemas.openxmlformats.org/officeDocument/2006/relationships" xmlns:p="http://schemas.openxmlformats.org/presentationml/2006/main">
  <p:tag name="TIMING" val="|8.5|1.6"/>
</p:tagLst>
</file>

<file path=ppt/tags/tag4.xml><?xml version="1.0" encoding="utf-8"?>
<p:tagLst xmlns:a="http://schemas.openxmlformats.org/drawingml/2006/main" xmlns:r="http://schemas.openxmlformats.org/officeDocument/2006/relationships" xmlns:p="http://schemas.openxmlformats.org/presentationml/2006/main">
  <p:tag name="TIMING" val="|8.5|1.6"/>
</p:tagLst>
</file>

<file path=ppt/tags/tag5.xml><?xml version="1.0" encoding="utf-8"?>
<p:tagLst xmlns:a="http://schemas.openxmlformats.org/drawingml/2006/main" xmlns:r="http://schemas.openxmlformats.org/officeDocument/2006/relationships" xmlns:p="http://schemas.openxmlformats.org/presentationml/2006/main">
  <p:tag name="TIMING" val="|8.5|1.6"/>
</p:tagLst>
</file>

<file path=ppt/tags/tag6.xml><?xml version="1.0" encoding="utf-8"?>
<p:tagLst xmlns:a="http://schemas.openxmlformats.org/drawingml/2006/main" xmlns:r="http://schemas.openxmlformats.org/officeDocument/2006/relationships" xmlns:p="http://schemas.openxmlformats.org/presentationml/2006/main">
  <p:tag name="TIMING" val="|8.5|1.6"/>
</p:tagLst>
</file>

<file path=ppt/tags/tag7.xml><?xml version="1.0" encoding="utf-8"?>
<p:tagLst xmlns:a="http://schemas.openxmlformats.org/drawingml/2006/main" xmlns:r="http://schemas.openxmlformats.org/officeDocument/2006/relationships" xmlns:p="http://schemas.openxmlformats.org/presentationml/2006/main">
  <p:tag name="TIMING" val="|8.5|1.6"/>
</p:tagLst>
</file>

<file path=ppt/tags/tag8.xml><?xml version="1.0" encoding="utf-8"?>
<p:tagLst xmlns:a="http://schemas.openxmlformats.org/drawingml/2006/main" xmlns:r="http://schemas.openxmlformats.org/officeDocument/2006/relationships" xmlns:p="http://schemas.openxmlformats.org/presentationml/2006/main">
  <p:tag name="TIMING" val="|8.5|1.6"/>
</p:tagLst>
</file>

<file path=ppt/tags/tag9.xml><?xml version="1.0" encoding="utf-8"?>
<p:tagLst xmlns:a="http://schemas.openxmlformats.org/drawingml/2006/main" xmlns:r="http://schemas.openxmlformats.org/officeDocument/2006/relationships" xmlns:p="http://schemas.openxmlformats.org/presentationml/2006/main">
  <p:tag name="TIMING" val="|8.5|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TotalTime>
  <Words>1447</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الوقف لغةً:  هو: الحبس والكفّ، ويُجمع على أوقاف ووقوف.</dc:title>
  <dc:creator>Salah Eddine Arkadan</dc:creator>
  <cp:lastModifiedBy>ABDULMAJID ALAMRI</cp:lastModifiedBy>
  <cp:revision>54</cp:revision>
  <dcterms:created xsi:type="dcterms:W3CDTF">2021-03-06T08:45:48Z</dcterms:created>
  <dcterms:modified xsi:type="dcterms:W3CDTF">2021-09-23T04:26:30Z</dcterms:modified>
</cp:coreProperties>
</file>