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2"/>
  </p:notesMasterIdLst>
  <p:sldIdLst>
    <p:sldId id="256" r:id="rId5"/>
    <p:sldId id="264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5" r:id="rId18"/>
    <p:sldId id="293" r:id="rId19"/>
    <p:sldId id="294" r:id="rId20"/>
    <p:sldId id="29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6" autoAdjust="0"/>
    <p:restoredTop sz="94598" autoAdjust="0"/>
  </p:normalViewPr>
  <p:slideViewPr>
    <p:cSldViewPr snapToGrid="0">
      <p:cViewPr varScale="1">
        <p:scale>
          <a:sx n="74" d="100"/>
          <a:sy n="74" d="100"/>
        </p:scale>
        <p:origin x="-54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C3FCC2-4E7A-4671-AA79-177CB194E449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01C38D-F26D-4167-83EF-8774BC62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50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545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33238323-0ADF-4328-9564-AEB5DFD80DB6}"/>
              </a:ext>
            </a:extLst>
          </p:cNvPr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EB776FAE-C8F8-44A1-8BC7-9EB9483714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33500"/>
            <a:ext cx="9144000" cy="1790700"/>
          </a:xfrm>
        </p:spPr>
        <p:txBody>
          <a:bodyPr vert="horz" lIns="91440" tIns="0" rIns="91440" bIns="0" rtlCol="0" anchor="t" anchorCtr="0">
            <a:noAutofit/>
          </a:bodyPr>
          <a:lstStyle>
            <a:lvl1pPr>
              <a:lnSpc>
                <a:spcPct val="100000"/>
              </a:lnSpc>
              <a:defRPr lang="en-US" sz="480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A7900C6-1C2C-4612-8672-356C6DDFDC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28009"/>
            <a:ext cx="9144000" cy="1287675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lang="en-US" sz="2400" dirty="0">
                <a:solidFill>
                  <a:schemeClr val="bg1"/>
                </a:solidFill>
                <a:latin typeface="+mj-lt"/>
              </a:defRPr>
            </a:lvl1pPr>
          </a:lstStyle>
          <a:p>
            <a:pPr marL="228600" lvl="0" indent="-228600">
              <a:lnSpc>
                <a:spcPct val="150000"/>
              </a:lnSpc>
              <a:spcAft>
                <a:spcPts val="1200"/>
              </a:spcAft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5274E620-B44E-41FF-8FA1-D955BD69C0B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8" r="13926" b="71478"/>
          <a:stretch/>
        </p:blipFill>
        <p:spPr>
          <a:xfrm>
            <a:off x="342899" y="4546601"/>
            <a:ext cx="11715751" cy="202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146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345A2570-7517-4576-B836-E4E6D3E743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859B673-4507-4B72-871E-001890787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33" y="1604211"/>
            <a:ext cx="10983131" cy="4572752"/>
          </a:xfrm>
        </p:spPr>
        <p:txBody>
          <a:bodyPr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9" name="Title 8">
            <a:extLst>
              <a:ext uri="{FF2B5EF4-FFF2-40B4-BE49-F238E27FC236}">
                <a16:creationId xmlns="" xmlns:a16="http://schemas.microsoft.com/office/drawing/2014/main" id="{FB8AB91F-D739-4DD5-859B-B16B125BE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340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345A2570-7517-4576-B836-E4E6D3E743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859B673-4507-4B72-871E-001890787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33" y="1604211"/>
            <a:ext cx="10983131" cy="4572752"/>
          </a:xfrm>
        </p:spPr>
        <p:txBody>
          <a:bodyPr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="" xmlns:a16="http://schemas.microsoft.com/office/drawing/2014/main" id="{0E770BB0-A521-41C6-A0AE-BEE679D2A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65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5F89203F-46EF-44A2-956A-7FF6AF93BE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="" xmlns:a16="http://schemas.microsoft.com/office/drawing/2014/main" id="{D1D47175-944E-463B-ABBB-06669A473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862" y="1507068"/>
            <a:ext cx="3192379" cy="4669896"/>
          </a:xfrm>
        </p:spPr>
        <p:txBody>
          <a:bodyPr anchor="ctr"/>
          <a:lstStyle>
            <a:lvl1pPr marL="0" indent="0" algn="l">
              <a:lnSpc>
                <a:spcPct val="150000"/>
              </a:lnSpc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 algn="l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="" xmlns:a16="http://schemas.microsoft.com/office/drawing/2014/main" id="{A40725B0-0DB7-41CE-9C4C-39E8D0F6325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395537" y="1507068"/>
            <a:ext cx="7143905" cy="4669896"/>
          </a:xfrm>
        </p:spPr>
        <p:txBody>
          <a:bodyPr anchor="ctr"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="" xmlns:a16="http://schemas.microsoft.com/office/drawing/2014/main" id="{F9E63483-559C-4A6F-B04F-D6C56A3CC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444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828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="" xmlns:a16="http://schemas.microsoft.com/office/drawing/2014/main" id="{0017C897-2775-4930-B0BE-BEB724532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158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D258610D-0376-4D1E-8ED8-29382288BB0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1783"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="" xmlns:a16="http://schemas.microsoft.com/office/drawing/2014/main" id="{21C16CD2-606C-441E-BBA3-51767980C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501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6675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CD5FD28E-AEC9-43B8-86F4-9CD3C41D49D7}"/>
              </a:ext>
            </a:extLst>
          </p:cNvPr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C5AFE014-E3CD-4B9A-A705-F1CADD8F4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1ADE5F7-8A52-43AD-8F30-F13CF54506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9DC85AE-A002-4BA3-8D90-3960ED0FF8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4E560-77BF-4D1A-B6E7-CD55CE12B1B8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2103AA5-C732-4ECB-88D6-DAA20E2C1C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C280433-CBB5-49C5-B032-5A800E5D0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9379A-16E2-4C4A-96D0-A52C442257E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="" xmlns:a16="http://schemas.microsoft.com/office/drawing/2014/main" id="{E32A06DA-7FF5-4DDE-94D0-63A83DB241E8}"/>
              </a:ext>
            </a:extLst>
          </p:cNvPr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8514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3" r:id="rId3"/>
    <p:sldLayoutId id="2147483652" r:id="rId4"/>
    <p:sldLayoutId id="2147483660" r:id="rId5"/>
    <p:sldLayoutId id="2147483662" r:id="rId6"/>
    <p:sldLayoutId id="2147483661" r:id="rId7"/>
    <p:sldLayoutId id="2147483655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2800" kern="1200">
          <a:solidFill>
            <a:schemeClr val="bg2">
              <a:lumMod val="2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5EF8D61-9318-4DC8-A868-2B1BFDD2B2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82581"/>
            <a:ext cx="9144000" cy="1558344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Legal and Ethical Aspects of Spiritual Care in Medical Practice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3C322DE6-C2BE-4B53-BC28-C43EBD0052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32593" y="3128009"/>
            <a:ext cx="5605208" cy="1287675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2000" dirty="0" smtClean="0"/>
              <a:t>By</a:t>
            </a:r>
          </a:p>
          <a:p>
            <a:pPr algn="ctr">
              <a:lnSpc>
                <a:spcPct val="100000"/>
              </a:lnSpc>
            </a:pP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Ramizah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Wan Muhammad</a:t>
            </a:r>
          </a:p>
          <a:p>
            <a:pPr algn="ctr">
              <a:lnSpc>
                <a:spcPct val="100000"/>
              </a:lnSpc>
            </a:pPr>
            <a:r>
              <a:rPr lang="en-US" sz="2000" b="1" dirty="0" smtClean="0">
                <a:solidFill>
                  <a:schemeClr val="tx1"/>
                </a:solidFill>
              </a:rPr>
              <a:t>Department of Islamic Law</a:t>
            </a:r>
          </a:p>
          <a:p>
            <a:pPr algn="ctr">
              <a:lnSpc>
                <a:spcPct val="100000"/>
              </a:lnSpc>
            </a:pPr>
            <a:r>
              <a:rPr lang="en-US" sz="2000" b="1" dirty="0" smtClean="0">
                <a:solidFill>
                  <a:schemeClr val="tx1"/>
                </a:solidFill>
              </a:rPr>
              <a:t>AIKOL, IIUM.</a:t>
            </a:r>
          </a:p>
          <a:p>
            <a:pPr algn="ctr">
              <a:lnSpc>
                <a:spcPct val="100000"/>
              </a:lnSpc>
            </a:pPr>
            <a:endParaRPr lang="en-US" sz="2000" b="1" dirty="0" smtClean="0">
              <a:solidFill>
                <a:schemeClr val="tx1"/>
              </a:solidFill>
            </a:endParaRPr>
          </a:p>
          <a:p>
            <a:pPr algn="ctr">
              <a:lnSpc>
                <a:spcPct val="100000"/>
              </a:lnSpc>
            </a:pPr>
            <a:endParaRPr lang="en-US" sz="2000" b="1" dirty="0">
              <a:solidFill>
                <a:schemeClr val="tx1"/>
              </a:solidFill>
            </a:endParaRPr>
          </a:p>
          <a:p>
            <a:pPr algn="ctr">
              <a:lnSpc>
                <a:spcPct val="100000"/>
              </a:lnSpc>
            </a:pPr>
            <a:r>
              <a:rPr lang="en-US" sz="2000" b="1" dirty="0" smtClean="0">
                <a:solidFill>
                  <a:schemeClr val="tx1"/>
                </a:solidFill>
              </a:rPr>
              <a:t>6 September, 2021</a:t>
            </a:r>
          </a:p>
          <a:p>
            <a:pPr algn="ctr">
              <a:lnSpc>
                <a:spcPct val="100000"/>
              </a:lnSpc>
            </a:pPr>
            <a:r>
              <a:rPr lang="en-US" sz="2000" b="1" dirty="0" smtClean="0">
                <a:solidFill>
                  <a:schemeClr val="tx1"/>
                </a:solidFill>
              </a:rPr>
              <a:t>@</a:t>
            </a:r>
            <a:r>
              <a:rPr lang="en-US" sz="2000" b="1" dirty="0" err="1" smtClean="0">
                <a:solidFill>
                  <a:schemeClr val="tx1"/>
                </a:solidFill>
              </a:rPr>
              <a:t>SultanAhmadShahMedicalCentre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="" xmlns:a16="http://schemas.microsoft.com/office/drawing/2014/main" id="{566FA85D-3B0A-4E0C-B8AC-042993910A93}"/>
              </a:ext>
            </a:extLst>
          </p:cNvPr>
          <p:cNvSpPr txBox="1">
            <a:spLocks/>
          </p:cNvSpPr>
          <p:nvPr/>
        </p:nvSpPr>
        <p:spPr>
          <a:xfrm>
            <a:off x="8077762" y="5255593"/>
            <a:ext cx="2447364" cy="49523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kern="1200">
                <a:solidFill>
                  <a:srgbClr val="408E93"/>
                </a:solidFill>
                <a:latin typeface="Agency FB" panose="020B0503020202020204" pitchFamily="34" charset="0"/>
                <a:ea typeface="+mj-ea"/>
                <a:cs typeface="Segoe UI Light" panose="020B0502040204020203" pitchFamily="34" charset="0"/>
              </a:defRPr>
            </a:lvl1pPr>
          </a:lstStyle>
          <a:p>
            <a:pPr>
              <a:spcBef>
                <a:spcPts val="1000"/>
              </a:spcBef>
            </a:pPr>
            <a:endParaRPr lang="en-US" sz="1800" dirty="0">
              <a:solidFill>
                <a:schemeClr val="bg1"/>
              </a:solidFill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7580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1046789"/>
            <a:ext cx="6948538" cy="769131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MY" b="1" dirty="0" smtClean="0">
                <a:solidFill>
                  <a:schemeClr val="tx1"/>
                </a:solidFill>
              </a:rPr>
              <a:t>Selected Issues on Spiritual Care  in Medical Practice</a:t>
            </a:r>
            <a:endParaRPr lang="en-MY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9496" y="2908053"/>
            <a:ext cx="9445752" cy="3977640"/>
          </a:xfrm>
        </p:spPr>
        <p:txBody>
          <a:bodyPr>
            <a:normAutofit/>
          </a:bodyPr>
          <a:lstStyle/>
          <a:p>
            <a:r>
              <a:rPr lang="en-MY" b="1" dirty="0" smtClean="0">
                <a:solidFill>
                  <a:schemeClr val="tx1"/>
                </a:solidFill>
              </a:rPr>
              <a:t>Euthanasia/End of life issues</a:t>
            </a:r>
          </a:p>
          <a:p>
            <a:r>
              <a:rPr lang="en-MY" b="1" dirty="0" smtClean="0">
                <a:solidFill>
                  <a:schemeClr val="tx1"/>
                </a:solidFill>
              </a:rPr>
              <a:t>Terminally ill patient</a:t>
            </a:r>
          </a:p>
          <a:p>
            <a:r>
              <a:rPr lang="en-MY" b="1" dirty="0" smtClean="0">
                <a:solidFill>
                  <a:schemeClr val="tx1"/>
                </a:solidFill>
              </a:rPr>
              <a:t>Post mortem examinations</a:t>
            </a:r>
          </a:p>
          <a:p>
            <a:r>
              <a:rPr lang="en-MY" b="1" dirty="0" smtClean="0">
                <a:solidFill>
                  <a:schemeClr val="tx1"/>
                </a:solidFill>
              </a:rPr>
              <a:t>Labour room</a:t>
            </a:r>
          </a:p>
          <a:p>
            <a:r>
              <a:rPr lang="en-MY" b="1" dirty="0" smtClean="0">
                <a:solidFill>
                  <a:schemeClr val="tx1"/>
                </a:solidFill>
              </a:rPr>
              <a:t>Organ transplantation</a:t>
            </a:r>
          </a:p>
          <a:p>
            <a:r>
              <a:rPr lang="en-MY" b="1" dirty="0" smtClean="0">
                <a:solidFill>
                  <a:schemeClr val="tx1"/>
                </a:solidFill>
              </a:rPr>
              <a:t>ICU cases</a:t>
            </a:r>
          </a:p>
          <a:p>
            <a:r>
              <a:rPr lang="en-MY" b="1" dirty="0" smtClean="0">
                <a:solidFill>
                  <a:schemeClr val="tx1"/>
                </a:solidFill>
              </a:rPr>
              <a:t>Breaking news to the family</a:t>
            </a:r>
            <a:endParaRPr lang="en-MY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3380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1085427"/>
            <a:ext cx="6876288" cy="640080"/>
          </a:xfrm>
        </p:spPr>
        <p:txBody>
          <a:bodyPr/>
          <a:lstStyle/>
          <a:p>
            <a:r>
              <a:rPr lang="en-MY" b="1" dirty="0" smtClean="0">
                <a:solidFill>
                  <a:schemeClr val="tx1"/>
                </a:solidFill>
              </a:rPr>
              <a:t>Legal Aspects of Spiritual Care</a:t>
            </a:r>
            <a:endParaRPr lang="en-MY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9496" y="3023964"/>
            <a:ext cx="9445752" cy="3977640"/>
          </a:xfrm>
        </p:spPr>
        <p:txBody>
          <a:bodyPr/>
          <a:lstStyle/>
          <a:p>
            <a:r>
              <a:rPr lang="en-MY" b="1" dirty="0" err="1" smtClean="0">
                <a:solidFill>
                  <a:schemeClr val="tx1"/>
                </a:solidFill>
              </a:rPr>
              <a:t>Maqasid</a:t>
            </a:r>
            <a:r>
              <a:rPr lang="en-MY" b="1" dirty="0" smtClean="0">
                <a:solidFill>
                  <a:schemeClr val="tx1"/>
                </a:solidFill>
              </a:rPr>
              <a:t> al </a:t>
            </a:r>
            <a:r>
              <a:rPr lang="en-MY" b="1" dirty="0" err="1" smtClean="0">
                <a:solidFill>
                  <a:schemeClr val="tx1"/>
                </a:solidFill>
              </a:rPr>
              <a:t>Shariah</a:t>
            </a:r>
            <a:r>
              <a:rPr lang="en-MY" b="1" dirty="0" smtClean="0">
                <a:solidFill>
                  <a:schemeClr val="tx1"/>
                </a:solidFill>
              </a:rPr>
              <a:t> ( especially on Protection of Intellect/Emotions/Spiritual aspects)</a:t>
            </a:r>
          </a:p>
          <a:p>
            <a:endParaRPr lang="en-MY" b="1" dirty="0">
              <a:solidFill>
                <a:schemeClr val="tx1"/>
              </a:solidFill>
            </a:endParaRPr>
          </a:p>
          <a:p>
            <a:r>
              <a:rPr lang="en-MY" b="1" dirty="0" err="1" smtClean="0">
                <a:solidFill>
                  <a:schemeClr val="tx1"/>
                </a:solidFill>
              </a:rPr>
              <a:t>Maslahah</a:t>
            </a:r>
            <a:r>
              <a:rPr lang="en-MY" b="1" dirty="0" smtClean="0">
                <a:solidFill>
                  <a:schemeClr val="tx1"/>
                </a:solidFill>
              </a:rPr>
              <a:t> v </a:t>
            </a:r>
            <a:r>
              <a:rPr lang="en-MY" b="1" dirty="0" err="1" smtClean="0">
                <a:solidFill>
                  <a:schemeClr val="tx1"/>
                </a:solidFill>
              </a:rPr>
              <a:t>Mafsadah</a:t>
            </a:r>
            <a:endParaRPr lang="en-MY" b="1" dirty="0" smtClean="0">
              <a:solidFill>
                <a:schemeClr val="tx1"/>
              </a:solidFill>
            </a:endParaRPr>
          </a:p>
          <a:p>
            <a:endParaRPr lang="en-MY" b="1" dirty="0">
              <a:solidFill>
                <a:schemeClr val="tx1"/>
              </a:solidFill>
            </a:endParaRPr>
          </a:p>
          <a:p>
            <a:endParaRPr lang="en-MY" b="1" dirty="0" smtClean="0">
              <a:solidFill>
                <a:schemeClr val="tx1"/>
              </a:solidFill>
            </a:endParaRPr>
          </a:p>
          <a:p>
            <a:r>
              <a:rPr lang="en-MY" b="1" dirty="0" err="1" smtClean="0">
                <a:solidFill>
                  <a:schemeClr val="tx1"/>
                </a:solidFill>
              </a:rPr>
              <a:t>Hikmah</a:t>
            </a:r>
            <a:endParaRPr lang="en-MY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4703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734096"/>
            <a:ext cx="6876288" cy="1120462"/>
          </a:xfrm>
        </p:spPr>
        <p:txBody>
          <a:bodyPr/>
          <a:lstStyle/>
          <a:p>
            <a:r>
              <a:rPr lang="en-MY" b="1" dirty="0" err="1" smtClean="0">
                <a:solidFill>
                  <a:schemeClr val="tx1"/>
                </a:solidFill>
              </a:rPr>
              <a:t>Hikmah</a:t>
            </a:r>
            <a:r>
              <a:rPr lang="en-MY" b="1" dirty="0" smtClean="0">
                <a:solidFill>
                  <a:schemeClr val="tx1"/>
                </a:solidFill>
              </a:rPr>
              <a:t>: Meanings</a:t>
            </a:r>
            <a:endParaRPr lang="en-MY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9496" y="3181082"/>
            <a:ext cx="9445752" cy="3356878"/>
          </a:xfrm>
        </p:spPr>
        <p:txBody>
          <a:bodyPr/>
          <a:lstStyle/>
          <a:p>
            <a:r>
              <a:rPr lang="en-MY" b="1" dirty="0" smtClean="0"/>
              <a:t>Knowledge and Deep understanding of the religion and acting upon it with justice </a:t>
            </a:r>
          </a:p>
          <a:p>
            <a:endParaRPr lang="en-MY" b="1" dirty="0"/>
          </a:p>
          <a:p>
            <a:r>
              <a:rPr lang="en-MY" b="1" dirty="0" smtClean="0"/>
              <a:t>Wisdom; combination of knowledge and action</a:t>
            </a:r>
          </a:p>
          <a:p>
            <a:endParaRPr lang="en-MY" b="1" dirty="0"/>
          </a:p>
          <a:p>
            <a:r>
              <a:rPr lang="en-MY" b="1" dirty="0" smtClean="0"/>
              <a:t>In the context </a:t>
            </a:r>
            <a:r>
              <a:rPr lang="en-MY" b="1" dirty="0" err="1" smtClean="0"/>
              <a:t>Usuli</a:t>
            </a:r>
            <a:r>
              <a:rPr lang="en-MY" b="1" dirty="0" smtClean="0"/>
              <a:t> scholars; appropriate &amp; beneficial</a:t>
            </a:r>
            <a:endParaRPr lang="en-MY" b="1" dirty="0"/>
          </a:p>
        </p:txBody>
      </p:sp>
    </p:spTree>
    <p:extLst>
      <p:ext uri="{BB962C8B-B14F-4D97-AF65-F5344CB8AC3E}">
        <p14:creationId xmlns:p14="http://schemas.microsoft.com/office/powerpoint/2010/main" val="8200074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MY" b="1" dirty="0" smtClean="0"/>
              <a:t>Nature of Legal </a:t>
            </a:r>
            <a:r>
              <a:rPr lang="en-MY" dirty="0" smtClean="0"/>
              <a:t/>
            </a:r>
            <a:br>
              <a:rPr lang="en-MY" dirty="0" smtClean="0"/>
            </a:br>
            <a:endParaRPr lang="en-MY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MY" b="1" dirty="0" smtClean="0"/>
              <a:t>Must be full of </a:t>
            </a:r>
            <a:r>
              <a:rPr lang="en-MY" b="1" dirty="0" err="1" smtClean="0"/>
              <a:t>Hikmah</a:t>
            </a:r>
            <a:endParaRPr lang="en-MY" b="1" dirty="0" smtClean="0"/>
          </a:p>
          <a:p>
            <a:pPr algn="ctr"/>
            <a:r>
              <a:rPr lang="en-MY" b="1" dirty="0" smtClean="0"/>
              <a:t>Knowledge on the Objectives of the law</a:t>
            </a:r>
          </a:p>
          <a:p>
            <a:pPr algn="ctr"/>
            <a:r>
              <a:rPr lang="en-MY" b="1" dirty="0" smtClean="0"/>
              <a:t>Deep understanding of the law</a:t>
            </a:r>
            <a:endParaRPr lang="en-MY" b="1" dirty="0"/>
          </a:p>
        </p:txBody>
      </p:sp>
    </p:spTree>
    <p:extLst>
      <p:ext uri="{BB962C8B-B14F-4D97-AF65-F5344CB8AC3E}">
        <p14:creationId xmlns:p14="http://schemas.microsoft.com/office/powerpoint/2010/main" val="24944817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1208" y="1046790"/>
            <a:ext cx="6876288" cy="640080"/>
          </a:xfrm>
        </p:spPr>
        <p:txBody>
          <a:bodyPr/>
          <a:lstStyle/>
          <a:p>
            <a:r>
              <a:rPr lang="en-MY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Malaysian </a:t>
            </a:r>
            <a:r>
              <a:rPr lang="en-MY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Syariah</a:t>
            </a:r>
            <a:r>
              <a:rPr lang="en-MY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Index</a:t>
            </a:r>
            <a:endParaRPr lang="en-MY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Malaysian </a:t>
            </a:r>
            <a:r>
              <a:rPr lang="en-US" b="1" dirty="0" err="1">
                <a:solidFill>
                  <a:schemeClr val="tx1"/>
                </a:solidFill>
              </a:rPr>
              <a:t>Shariah</a:t>
            </a:r>
            <a:r>
              <a:rPr lang="en-US" b="1" dirty="0">
                <a:solidFill>
                  <a:schemeClr val="tx1"/>
                </a:solidFill>
              </a:rPr>
              <a:t> Index is a scientific method of measurement in determining the government’s status in carrying out the nations administrations based on the principals of </a:t>
            </a:r>
            <a:r>
              <a:rPr lang="en-US" b="1" i="1" dirty="0" err="1">
                <a:solidFill>
                  <a:schemeClr val="tx1"/>
                </a:solidFill>
              </a:rPr>
              <a:t>Maqasid</a:t>
            </a:r>
            <a:r>
              <a:rPr lang="en-US" b="1" i="1" dirty="0">
                <a:solidFill>
                  <a:schemeClr val="tx1"/>
                </a:solidFill>
              </a:rPr>
              <a:t> </a:t>
            </a:r>
            <a:r>
              <a:rPr lang="en-US" b="1" i="1" dirty="0" err="1">
                <a:solidFill>
                  <a:schemeClr val="tx1"/>
                </a:solidFill>
              </a:rPr>
              <a:t>Shariah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One of them is on Health.</a:t>
            </a:r>
          </a:p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2015-2017; 73.92%-77.79%</a:t>
            </a:r>
          </a:p>
          <a:p>
            <a:endParaRPr lang="en-US" b="1" dirty="0">
              <a:solidFill>
                <a:schemeClr val="tx1"/>
              </a:solidFill>
            </a:endParaRP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4965634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721217"/>
            <a:ext cx="6876288" cy="1455055"/>
          </a:xfrm>
        </p:spPr>
        <p:txBody>
          <a:bodyPr>
            <a:normAutofit/>
          </a:bodyPr>
          <a:lstStyle/>
          <a:p>
            <a:r>
              <a:rPr lang="en-MY" b="1" dirty="0" smtClean="0">
                <a:solidFill>
                  <a:srgbClr val="FFFF00"/>
                </a:solidFill>
              </a:rPr>
              <a:t>Legal aspects and Mechanisms on Spiritual Care</a:t>
            </a:r>
            <a:endParaRPr lang="en-MY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MY" b="1" dirty="0" smtClean="0">
                <a:solidFill>
                  <a:schemeClr val="tx1"/>
                </a:solidFill>
              </a:rPr>
              <a:t>No specific law</a:t>
            </a:r>
          </a:p>
          <a:p>
            <a:r>
              <a:rPr lang="en-MY" b="1" dirty="0" smtClean="0">
                <a:solidFill>
                  <a:schemeClr val="tx1"/>
                </a:solidFill>
              </a:rPr>
              <a:t>In IJN, Muslim Chaplaincy. 2 Muslim Chaplains.</a:t>
            </a:r>
          </a:p>
          <a:p>
            <a:r>
              <a:rPr lang="en-MY" b="1" dirty="0" smtClean="0">
                <a:solidFill>
                  <a:schemeClr val="tx1"/>
                </a:solidFill>
              </a:rPr>
              <a:t>Placed under Counselling Unit</a:t>
            </a:r>
          </a:p>
          <a:p>
            <a:r>
              <a:rPr lang="en-MY" b="1" dirty="0" smtClean="0">
                <a:solidFill>
                  <a:schemeClr val="tx1"/>
                </a:solidFill>
              </a:rPr>
              <a:t>KKM; together with MERCY: </a:t>
            </a:r>
            <a:r>
              <a:rPr lang="en-MY" b="1" dirty="0" err="1" smtClean="0">
                <a:solidFill>
                  <a:schemeClr val="tx1"/>
                </a:solidFill>
              </a:rPr>
              <a:t>Talian</a:t>
            </a:r>
            <a:r>
              <a:rPr lang="en-MY" b="1" dirty="0" smtClean="0">
                <a:solidFill>
                  <a:schemeClr val="tx1"/>
                </a:solidFill>
              </a:rPr>
              <a:t> </a:t>
            </a:r>
            <a:r>
              <a:rPr lang="en-MY" b="1" dirty="0" err="1" smtClean="0">
                <a:solidFill>
                  <a:schemeClr val="tx1"/>
                </a:solidFill>
              </a:rPr>
              <a:t>Sokongan</a:t>
            </a:r>
            <a:r>
              <a:rPr lang="en-MY" b="1" dirty="0" smtClean="0">
                <a:solidFill>
                  <a:schemeClr val="tx1"/>
                </a:solidFill>
              </a:rPr>
              <a:t> </a:t>
            </a:r>
            <a:r>
              <a:rPr lang="en-MY" b="1" dirty="0" err="1" smtClean="0">
                <a:solidFill>
                  <a:schemeClr val="tx1"/>
                </a:solidFill>
              </a:rPr>
              <a:t>Psikososial</a:t>
            </a:r>
            <a:r>
              <a:rPr lang="en-MY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b="1" dirty="0">
                <a:solidFill>
                  <a:schemeClr val="tx1"/>
                </a:solidFill>
              </a:rPr>
              <a:t>MENTAL HEALTH AND PSYCHOSOCIAL SUPPORT SERVICES </a:t>
            </a:r>
            <a:r>
              <a:rPr lang="en-US" b="1" dirty="0" smtClean="0">
                <a:solidFill>
                  <a:schemeClr val="tx1"/>
                </a:solidFill>
              </a:rPr>
              <a:t> ( MHPSS)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KKM together JAKIM; KSK Centre. Online service.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NGOs; Malaysian Relief Agency &amp; </a:t>
            </a:r>
            <a:r>
              <a:rPr lang="en-US" b="1" dirty="0" err="1" smtClean="0">
                <a:solidFill>
                  <a:schemeClr val="tx1"/>
                </a:solidFill>
              </a:rPr>
              <a:t>Rahmah</a:t>
            </a:r>
            <a:r>
              <a:rPr lang="en-US" b="1" dirty="0" smtClean="0">
                <a:solidFill>
                  <a:schemeClr val="tx1"/>
                </a:solidFill>
              </a:rPr>
              <a:t> Support Team</a:t>
            </a:r>
          </a:p>
        </p:txBody>
      </p:sp>
    </p:spTree>
    <p:extLst>
      <p:ext uri="{BB962C8B-B14F-4D97-AF65-F5344CB8AC3E}">
        <p14:creationId xmlns:p14="http://schemas.microsoft.com/office/powerpoint/2010/main" val="30952368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1072548"/>
            <a:ext cx="6876288" cy="640080"/>
          </a:xfrm>
        </p:spPr>
        <p:txBody>
          <a:bodyPr/>
          <a:lstStyle/>
          <a:p>
            <a:r>
              <a:rPr lang="en-MY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Conclusion</a:t>
            </a:r>
            <a:endParaRPr lang="en-MY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MY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Other than mechanisms to help spiritual part to help the patients, we need to have a specific law on Spiritual Health Providers such as Health Care Chaplaincy Act/Board and Chaplaincy Guidelines</a:t>
            </a:r>
          </a:p>
          <a:p>
            <a:endParaRPr lang="en-MY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MY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To help the patients as well as health providers</a:t>
            </a:r>
          </a:p>
          <a:p>
            <a:endParaRPr lang="en-MY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MY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Psychological well being and Physical well being are related.</a:t>
            </a:r>
          </a:p>
          <a:p>
            <a:endParaRPr lang="en-MY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MY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Spiritual aspect or Psychological well being is related to our </a:t>
            </a:r>
            <a:r>
              <a:rPr lang="en-MY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Iman</a:t>
            </a:r>
            <a:r>
              <a:rPr lang="en-MY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endParaRPr lang="en-MY" dirty="0"/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7214601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82"/>
          <a:stretch/>
        </p:blipFill>
        <p:spPr>
          <a:xfrm>
            <a:off x="2520779" y="1171832"/>
            <a:ext cx="7030994" cy="5344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852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64322E42-AFFD-4B81-BD7A-77AB9FC3B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403" y="435749"/>
            <a:ext cx="10983132" cy="747763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Three Main Components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tep 1" descr="Step 1:">
            <a:extLst>
              <a:ext uri="{FF2B5EF4-FFF2-40B4-BE49-F238E27FC236}">
                <a16:creationId xmlns="" xmlns:a16="http://schemas.microsoft.com/office/drawing/2014/main" id="{D4693D8A-3AAB-45B5-8381-3001C700C32F}"/>
              </a:ext>
            </a:extLst>
          </p:cNvPr>
          <p:cNvSpPr/>
          <p:nvPr/>
        </p:nvSpPr>
        <p:spPr bwMode="blackWhite">
          <a:xfrm>
            <a:off x="630366" y="1917997"/>
            <a:ext cx="409838" cy="409838"/>
          </a:xfrm>
          <a:prstGeom prst="ellipse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1</a:t>
            </a:r>
          </a:p>
        </p:txBody>
      </p:sp>
      <p:sp>
        <p:nvSpPr>
          <p:cNvPr id="7" name="Step 2" descr="Step 2:">
            <a:extLst>
              <a:ext uri="{FF2B5EF4-FFF2-40B4-BE49-F238E27FC236}">
                <a16:creationId xmlns="" xmlns:a16="http://schemas.microsoft.com/office/drawing/2014/main" id="{D7689DB6-3948-40C3-8F69-1ED48F5AE1BB}"/>
              </a:ext>
            </a:extLst>
          </p:cNvPr>
          <p:cNvSpPr/>
          <p:nvPr/>
        </p:nvSpPr>
        <p:spPr bwMode="blackWhite">
          <a:xfrm>
            <a:off x="715429" y="3611304"/>
            <a:ext cx="409838" cy="409838"/>
          </a:xfrm>
          <a:prstGeom prst="ellipse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2</a:t>
            </a:r>
          </a:p>
        </p:txBody>
      </p:sp>
      <p:sp>
        <p:nvSpPr>
          <p:cNvPr id="10" name="Step 3" descr="Step 3">
            <a:extLst>
              <a:ext uri="{FF2B5EF4-FFF2-40B4-BE49-F238E27FC236}">
                <a16:creationId xmlns="" xmlns:a16="http://schemas.microsoft.com/office/drawing/2014/main" id="{9D4BEFE4-E36D-4025-A26C-11D7E10A9478}"/>
              </a:ext>
            </a:extLst>
          </p:cNvPr>
          <p:cNvSpPr/>
          <p:nvPr/>
        </p:nvSpPr>
        <p:spPr bwMode="blackWhite">
          <a:xfrm>
            <a:off x="694761" y="5381614"/>
            <a:ext cx="409838" cy="409838"/>
          </a:xfrm>
          <a:prstGeom prst="ellipse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3</a:t>
            </a:r>
            <a:endParaRPr lang="en-US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74303" y="1814764"/>
            <a:ext cx="3207546" cy="7078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4000" dirty="0"/>
              <a:t>Spiritual Care</a:t>
            </a:r>
          </a:p>
        </p:txBody>
      </p:sp>
      <p:sp>
        <p:nvSpPr>
          <p:cNvPr id="9" name="Rectangle 8"/>
          <p:cNvSpPr/>
          <p:nvPr/>
        </p:nvSpPr>
        <p:spPr>
          <a:xfrm>
            <a:off x="1235666" y="3411761"/>
            <a:ext cx="4199219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Aft>
                <a:spcPts val="2000"/>
              </a:spcAft>
            </a:pPr>
            <a:r>
              <a:rPr lang="en-US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Ethical Aspects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265561" y="5176184"/>
            <a:ext cx="3886000" cy="8309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spcAft>
                <a:spcPts val="2000"/>
              </a:spcAft>
            </a:pPr>
            <a:r>
              <a:rPr lang="en-US" sz="48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Legal Aspects</a:t>
            </a:r>
          </a:p>
        </p:txBody>
      </p:sp>
    </p:spTree>
    <p:extLst>
      <p:ext uri="{BB962C8B-B14F-4D97-AF65-F5344CB8AC3E}">
        <p14:creationId xmlns:p14="http://schemas.microsoft.com/office/powerpoint/2010/main" val="1424314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ll Me Text" descr="Select the Tell Me button and type what you want to know.&#10;"/>
          <p:cNvSpPr>
            <a:spLocks noGrp="1"/>
          </p:cNvSpPr>
          <p:nvPr>
            <p:ph sz="half" idx="4294967295"/>
          </p:nvPr>
        </p:nvSpPr>
        <p:spPr>
          <a:xfrm>
            <a:off x="521208" y="2679617"/>
            <a:ext cx="7766738" cy="544904"/>
          </a:xfrm>
        </p:spPr>
        <p:txBody>
          <a:bodyPr>
            <a:noAutofit/>
          </a:bodyPr>
          <a:lstStyle/>
          <a:p>
            <a:pPr>
              <a:lnSpc>
                <a:spcPts val="3600"/>
              </a:lnSpc>
            </a:pPr>
            <a:r>
              <a:rPr lang="en-US" sz="3600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Man consists of Spiritual and Physical aspects</a:t>
            </a:r>
          </a:p>
          <a:p>
            <a:pPr>
              <a:lnSpc>
                <a:spcPts val="3600"/>
              </a:lnSpc>
            </a:pPr>
            <a:r>
              <a:rPr lang="en-US" sz="3600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Man is created to worship Allah and to be tested</a:t>
            </a:r>
          </a:p>
          <a:p>
            <a:pPr>
              <a:lnSpc>
                <a:spcPts val="3600"/>
              </a:lnSpc>
            </a:pPr>
            <a:r>
              <a:rPr lang="en-US" sz="3600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Man has to be dealt with </a:t>
            </a:r>
            <a:r>
              <a:rPr lang="en-US" sz="3600" b="1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hikmah</a:t>
            </a:r>
            <a:r>
              <a:rPr lang="en-US" sz="3600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and humanistic approach</a:t>
            </a:r>
            <a:endParaRPr lang="en-US" sz="3600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18186" y="1033911"/>
            <a:ext cx="3812146" cy="640080"/>
          </a:xfrm>
        </p:spPr>
        <p:txBody>
          <a:bodyPr>
            <a:noAutofit/>
          </a:bodyPr>
          <a:lstStyle/>
          <a:p>
            <a:r>
              <a:rPr lang="en-MY" sz="4800" b="1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MY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025881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1021032"/>
            <a:ext cx="4784888" cy="640080"/>
          </a:xfrm>
        </p:spPr>
        <p:txBody>
          <a:bodyPr/>
          <a:lstStyle/>
          <a:p>
            <a:r>
              <a:rPr lang="en-MY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Spiritual Aspects/Care</a:t>
            </a:r>
            <a:endParaRPr lang="en-MY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MY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Emotions</a:t>
            </a:r>
          </a:p>
          <a:p>
            <a:r>
              <a:rPr lang="en-MY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Soul</a:t>
            </a:r>
          </a:p>
          <a:p>
            <a:r>
              <a:rPr lang="en-MY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Zikrullah</a:t>
            </a:r>
            <a:endParaRPr lang="en-MY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MY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Trust </a:t>
            </a:r>
          </a:p>
          <a:p>
            <a:r>
              <a:rPr lang="en-MY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Higher power</a:t>
            </a:r>
          </a:p>
          <a:p>
            <a:r>
              <a:rPr lang="en-MY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Iman</a:t>
            </a:r>
            <a:endParaRPr lang="en-MY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MY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Taqwa</a:t>
            </a:r>
            <a:endParaRPr lang="en-MY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118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956637"/>
            <a:ext cx="6876288" cy="640080"/>
          </a:xfrm>
        </p:spPr>
        <p:txBody>
          <a:bodyPr/>
          <a:lstStyle/>
          <a:p>
            <a:r>
              <a:rPr lang="en-MY" b="1" dirty="0" smtClean="0">
                <a:solidFill>
                  <a:schemeClr val="tx1"/>
                </a:solidFill>
              </a:rPr>
              <a:t>Authorities on Spiritual Care</a:t>
            </a:r>
            <a:endParaRPr lang="en-MY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MY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Al </a:t>
            </a:r>
            <a:r>
              <a:rPr lang="en-MY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Muawizzatain</a:t>
            </a:r>
            <a:endParaRPr lang="en-MY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MY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MY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Ayat</a:t>
            </a:r>
            <a:r>
              <a:rPr lang="en-MY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MY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Shifaa</a:t>
            </a:r>
            <a:r>
              <a:rPr lang="en-MY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’</a:t>
            </a:r>
          </a:p>
          <a:p>
            <a:endParaRPr lang="en-MY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MY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Asma</a:t>
            </a:r>
            <a:r>
              <a:rPr lang="en-MY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’ al </a:t>
            </a:r>
            <a:r>
              <a:rPr lang="en-MY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Husna</a:t>
            </a:r>
            <a:endParaRPr lang="en-MY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MY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MY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Do’a</a:t>
            </a:r>
            <a:endParaRPr lang="en-MY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337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943758"/>
            <a:ext cx="3278060" cy="64008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MY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Tests in Islam</a:t>
            </a:r>
            <a:endParaRPr lang="en-MY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MY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Musibah</a:t>
            </a:r>
            <a:r>
              <a:rPr lang="en-MY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 Surah al </a:t>
            </a:r>
            <a:r>
              <a:rPr lang="en-MY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Taghabun</a:t>
            </a:r>
            <a:r>
              <a:rPr lang="en-MY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 11</a:t>
            </a:r>
          </a:p>
          <a:p>
            <a:endParaRPr lang="en-MY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MY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Sadness; Hadith</a:t>
            </a:r>
          </a:p>
          <a:p>
            <a:endParaRPr lang="en-MY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MY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Anger; Hadith</a:t>
            </a:r>
          </a:p>
          <a:p>
            <a:endParaRPr lang="en-MY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MY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Sickness</a:t>
            </a:r>
            <a:endParaRPr lang="en-MY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187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982395"/>
            <a:ext cx="4733372" cy="64008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MY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Ethics in Islam</a:t>
            </a:r>
            <a:endParaRPr lang="en-MY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MY" b="1" dirty="0" err="1" smtClean="0">
                <a:solidFill>
                  <a:schemeClr val="tx1"/>
                </a:solidFill>
              </a:rPr>
              <a:t>Akhlaq</a:t>
            </a:r>
            <a:r>
              <a:rPr lang="en-MY" b="1" dirty="0" smtClean="0">
                <a:solidFill>
                  <a:schemeClr val="tx1"/>
                </a:solidFill>
              </a:rPr>
              <a:t>, </a:t>
            </a:r>
            <a:r>
              <a:rPr lang="en-MY" b="1" dirty="0" err="1" smtClean="0">
                <a:solidFill>
                  <a:schemeClr val="tx1"/>
                </a:solidFill>
              </a:rPr>
              <a:t>Adaab</a:t>
            </a:r>
            <a:endParaRPr lang="en-MY" b="1" dirty="0" smtClean="0">
              <a:solidFill>
                <a:schemeClr val="tx1"/>
              </a:solidFill>
            </a:endParaRPr>
          </a:p>
          <a:p>
            <a:r>
              <a:rPr lang="en-MY" b="1" dirty="0" smtClean="0">
                <a:solidFill>
                  <a:schemeClr val="tx1"/>
                </a:solidFill>
              </a:rPr>
              <a:t>Al Qur’an: al </a:t>
            </a:r>
            <a:r>
              <a:rPr lang="en-MY" b="1" dirty="0" err="1" smtClean="0">
                <a:solidFill>
                  <a:schemeClr val="tx1"/>
                </a:solidFill>
              </a:rPr>
              <a:t>Isra</a:t>
            </a:r>
            <a:r>
              <a:rPr lang="en-MY" b="1" dirty="0" smtClean="0">
                <a:solidFill>
                  <a:schemeClr val="tx1"/>
                </a:solidFill>
              </a:rPr>
              <a:t>; 70</a:t>
            </a:r>
          </a:p>
          <a:p>
            <a:r>
              <a:rPr lang="en-MY" b="1" dirty="0" smtClean="0">
                <a:solidFill>
                  <a:schemeClr val="tx1"/>
                </a:solidFill>
              </a:rPr>
              <a:t>Hadith: None of you will have faith until you love for  your bother for what you love for yourself</a:t>
            </a:r>
          </a:p>
          <a:p>
            <a:r>
              <a:rPr lang="en-MY" b="1" dirty="0" smtClean="0">
                <a:solidFill>
                  <a:schemeClr val="tx1"/>
                </a:solidFill>
              </a:rPr>
              <a:t>Hadith: Whoever believes in Allah and the Day of judgement should not trouble his </a:t>
            </a:r>
            <a:r>
              <a:rPr lang="en-MY" b="1" dirty="0" err="1" smtClean="0">
                <a:solidFill>
                  <a:schemeClr val="tx1"/>
                </a:solidFill>
              </a:rPr>
              <a:t>neigbours</a:t>
            </a:r>
            <a:r>
              <a:rPr lang="en-MY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MY" b="1" dirty="0" smtClean="0">
                <a:solidFill>
                  <a:schemeClr val="tx1"/>
                </a:solidFill>
              </a:rPr>
              <a:t>Hadith: on treating the guests</a:t>
            </a:r>
          </a:p>
          <a:p>
            <a:r>
              <a:rPr lang="en-MY" b="1" dirty="0" smtClean="0">
                <a:solidFill>
                  <a:schemeClr val="tx1"/>
                </a:solidFill>
              </a:rPr>
              <a:t>Hadith on not talk secretly between two people and leave the third person alone, as this may grieve him/her</a:t>
            </a:r>
            <a:endParaRPr lang="en-MY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708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099257" y="1287887"/>
            <a:ext cx="8216720" cy="458487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MY" dirty="0" smtClean="0"/>
              <a:t/>
            </a:r>
            <a:br>
              <a:rPr lang="en-MY" dirty="0" smtClean="0"/>
            </a:br>
            <a:r>
              <a:rPr lang="en-MY" b="1" dirty="0" smtClean="0">
                <a:solidFill>
                  <a:schemeClr val="tx1"/>
                </a:solidFill>
              </a:rPr>
              <a:t>Ethics </a:t>
            </a:r>
            <a:r>
              <a:rPr lang="en-MY" b="1" dirty="0">
                <a:solidFill>
                  <a:schemeClr val="tx1"/>
                </a:solidFill>
              </a:rPr>
              <a:t>Is part of </a:t>
            </a:r>
            <a:r>
              <a:rPr lang="en-MY" b="1" dirty="0" err="1" smtClean="0">
                <a:solidFill>
                  <a:schemeClr val="tx1"/>
                </a:solidFill>
              </a:rPr>
              <a:t>Iman</a:t>
            </a:r>
            <a:r>
              <a:rPr lang="en-MY" b="1" dirty="0" smtClean="0">
                <a:solidFill>
                  <a:schemeClr val="tx1"/>
                </a:solidFill>
              </a:rPr>
              <a:t/>
            </a:r>
            <a:br>
              <a:rPr lang="en-MY" b="1" dirty="0" smtClean="0">
                <a:solidFill>
                  <a:schemeClr val="tx1"/>
                </a:solidFill>
              </a:rPr>
            </a:br>
            <a:r>
              <a:rPr lang="en-MY" b="1" dirty="0" smtClean="0">
                <a:solidFill>
                  <a:schemeClr val="tx1"/>
                </a:solidFill>
              </a:rPr>
              <a:t/>
            </a:r>
            <a:br>
              <a:rPr lang="en-MY" b="1" dirty="0" smtClean="0">
                <a:solidFill>
                  <a:schemeClr val="tx1"/>
                </a:solidFill>
              </a:rPr>
            </a:br>
            <a:r>
              <a:rPr lang="en-MY" b="1" dirty="0" smtClean="0">
                <a:solidFill>
                  <a:schemeClr val="tx1"/>
                </a:solidFill>
              </a:rPr>
              <a:t>Ethics is part of </a:t>
            </a:r>
            <a:r>
              <a:rPr lang="en-MY" b="1" dirty="0" err="1" smtClean="0">
                <a:solidFill>
                  <a:schemeClr val="tx1"/>
                </a:solidFill>
              </a:rPr>
              <a:t>Shari’ah</a:t>
            </a:r>
            <a:r>
              <a:rPr lang="en-MY" b="1" dirty="0" smtClean="0">
                <a:solidFill>
                  <a:schemeClr val="tx1"/>
                </a:solidFill>
              </a:rPr>
              <a:t/>
            </a:r>
            <a:br>
              <a:rPr lang="en-MY" b="1" dirty="0" smtClean="0">
                <a:solidFill>
                  <a:schemeClr val="tx1"/>
                </a:solidFill>
              </a:rPr>
            </a:br>
            <a:r>
              <a:rPr lang="en-MY" b="1" dirty="0" smtClean="0">
                <a:solidFill>
                  <a:schemeClr val="tx1"/>
                </a:solidFill>
              </a:rPr>
              <a:t/>
            </a:r>
            <a:br>
              <a:rPr lang="en-MY" b="1" dirty="0" smtClean="0">
                <a:solidFill>
                  <a:schemeClr val="tx1"/>
                </a:solidFill>
              </a:rPr>
            </a:br>
            <a:r>
              <a:rPr lang="en-MY" b="1" dirty="0" smtClean="0">
                <a:solidFill>
                  <a:schemeClr val="tx1"/>
                </a:solidFill>
              </a:rPr>
              <a:t>Ethics is part of </a:t>
            </a:r>
            <a:r>
              <a:rPr lang="en-MY" b="1" dirty="0" err="1" smtClean="0">
                <a:solidFill>
                  <a:schemeClr val="tx1"/>
                </a:solidFill>
              </a:rPr>
              <a:t>Mu’amalah</a:t>
            </a:r>
            <a:r>
              <a:rPr lang="en-MY" dirty="0"/>
              <a:t/>
            </a:r>
            <a:br>
              <a:rPr lang="en-MY" dirty="0"/>
            </a:b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382907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1208" y="905121"/>
            <a:ext cx="6876288" cy="64008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MY" dirty="0" smtClean="0"/>
              <a:t>Ethical aspects in Medical Practice</a:t>
            </a:r>
            <a:endParaRPr lang="en-MY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539496" y="3281544"/>
            <a:ext cx="9445752" cy="3977640"/>
          </a:xfrm>
        </p:spPr>
        <p:txBody>
          <a:bodyPr/>
          <a:lstStyle/>
          <a:p>
            <a:r>
              <a:rPr lang="en-MY" b="1" dirty="0" smtClean="0">
                <a:solidFill>
                  <a:schemeClr val="tx1"/>
                </a:solidFill>
              </a:rPr>
              <a:t>Relationship between Doctors and Patients.</a:t>
            </a:r>
          </a:p>
          <a:p>
            <a:endParaRPr lang="en-MY" b="1" dirty="0">
              <a:solidFill>
                <a:schemeClr val="tx1"/>
              </a:solidFill>
            </a:endParaRPr>
          </a:p>
          <a:p>
            <a:r>
              <a:rPr lang="en-MY" b="1" dirty="0" smtClean="0">
                <a:solidFill>
                  <a:schemeClr val="tx1"/>
                </a:solidFill>
              </a:rPr>
              <a:t>Relationship between Staff and others</a:t>
            </a:r>
          </a:p>
          <a:p>
            <a:endParaRPr lang="en-MY" b="1" dirty="0">
              <a:solidFill>
                <a:schemeClr val="tx1"/>
              </a:solidFill>
            </a:endParaRPr>
          </a:p>
          <a:p>
            <a:r>
              <a:rPr lang="en-MY" b="1" dirty="0" smtClean="0">
                <a:solidFill>
                  <a:schemeClr val="tx1"/>
                </a:solidFill>
              </a:rPr>
              <a:t>Relationship between institution and the people</a:t>
            </a:r>
          </a:p>
        </p:txBody>
      </p:sp>
    </p:spTree>
    <p:extLst>
      <p:ext uri="{BB962C8B-B14F-4D97-AF65-F5344CB8AC3E}">
        <p14:creationId xmlns:p14="http://schemas.microsoft.com/office/powerpoint/2010/main" val="2795462310"/>
      </p:ext>
    </p:extLst>
  </p:cSld>
  <p:clrMapOvr>
    <a:masterClrMapping/>
  </p:clrMapOvr>
</p:sld>
</file>

<file path=ppt/theme/theme1.xml><?xml version="1.0" encoding="utf-8"?>
<a:theme xmlns:a="http://schemas.openxmlformats.org/drawingml/2006/main" name="Get Started with 3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>
        <a:noAutofit/>
      </a:bodyPr>
      <a:lstStyle>
        <a:defPPr marL="0" indent="0" algn="l">
          <a:lnSpc>
            <a:spcPts val="1800"/>
          </a:lnSpc>
          <a:spcAft>
            <a:spcPts val="600"/>
          </a:spcAft>
          <a:buNone/>
          <a:defRPr sz="1200" dirty="0" smtClean="0">
            <a:solidFill>
              <a:prstClr val="black">
                <a:lumMod val="75000"/>
                <a:lumOff val="25000"/>
              </a:prstClr>
            </a:solidFill>
            <a:latin typeface="Segoe UI" panose="020B0502040204020203" pitchFamily="34" charset="0"/>
            <a:cs typeface="Segoe UI" panose="020B0502040204020203" pitchFamily="34" charset="0"/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TM16411177_Bring Your Presentations_win32_mlw - v3" id="{DE0A717D-0B12-4D44-8613-A03A4CD6D7EE}" vid="{30B64ACD-7D47-478C-8DC1-E97D1D0752D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480f6609812271f56e53f2aff71704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4b48d77c16982ba2890c3fe2b4c067b2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C620A972-1CDD-4EF3-89C2-EBD9E5E1FD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8A56FF6-92BD-46DE-9059-01B9F08E888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90717D-CB20-4004-8DD0-01756D9D039A}">
  <ds:schemaRefs>
    <ds:schemaRef ds:uri="http://schemas.openxmlformats.org/package/2006/metadata/core-properties"/>
    <ds:schemaRef ds:uri="http://purl.org/dc/dcmitype/"/>
    <ds:schemaRef ds:uri="16c05727-aa75-4e4a-9b5f-8a80a1165891"/>
    <ds:schemaRef ds:uri="http://schemas.microsoft.com/office/2006/metadata/properties"/>
    <ds:schemaRef ds:uri="http://purl.org/dc/terms/"/>
    <ds:schemaRef ds:uri="http://purl.org/dc/elements/1.1/"/>
    <ds:schemaRef ds:uri="71af3243-3dd4-4a8d-8c0d-dd76da1f02a5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Bring your presentations to life with 3D(4)</Template>
  <TotalTime>0</TotalTime>
  <Words>464</Words>
  <Application>Microsoft Office PowerPoint</Application>
  <PresentationFormat>Custom</PresentationFormat>
  <Paragraphs>106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Get Started with 3D</vt:lpstr>
      <vt:lpstr>The Legal and Ethical Aspects of Spiritual Care in Medical Practice</vt:lpstr>
      <vt:lpstr>Three Main Components</vt:lpstr>
      <vt:lpstr>Introduction</vt:lpstr>
      <vt:lpstr>Spiritual Aspects/Care</vt:lpstr>
      <vt:lpstr>Authorities on Spiritual Care</vt:lpstr>
      <vt:lpstr>Tests in Islam</vt:lpstr>
      <vt:lpstr>Ethics in Islam</vt:lpstr>
      <vt:lpstr> Ethics Is part of Iman  Ethics is part of Shari’ah  Ethics is part of Mu’amalah </vt:lpstr>
      <vt:lpstr>Ethical aspects in Medical Practice</vt:lpstr>
      <vt:lpstr>Selected Issues on Spiritual Care  in Medical Practice</vt:lpstr>
      <vt:lpstr>Legal Aspects of Spiritual Care</vt:lpstr>
      <vt:lpstr>Hikmah: Meanings</vt:lpstr>
      <vt:lpstr>Nature of Legal  </vt:lpstr>
      <vt:lpstr>Malaysian Syariah Index</vt:lpstr>
      <vt:lpstr>Legal aspects and Mechanisms on Spiritual Care</vt:lpstr>
      <vt:lpstr>Conclusion</vt:lpstr>
      <vt:lpstr>PowerPoint Presentation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2021-08-03T01:33:54Z</dcterms:created>
  <dcterms:modified xsi:type="dcterms:W3CDTF">2021-08-10T01:39:54Z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