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80" r:id="rId4"/>
    <p:sldId id="288" r:id="rId5"/>
    <p:sldId id="282" r:id="rId6"/>
    <p:sldId id="283" r:id="rId7"/>
    <p:sldId id="284" r:id="rId8"/>
    <p:sldId id="285" r:id="rId9"/>
    <p:sldId id="286" r:id="rId10"/>
    <p:sldId id="287" r:id="rId11"/>
    <p:sldId id="294" r:id="rId1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extLst>
      <p:ext uri="{19B8F6BF-5375-455C-9EA6-DF929625EA0E}">
        <p15:presenceInfo xmlns:p15="http://schemas.microsoft.com/office/powerpoint/2012/main" userId="AS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3090" autoAdjust="0"/>
  </p:normalViewPr>
  <p:slideViewPr>
    <p:cSldViewPr snapToGrid="0">
      <p:cViewPr varScale="1">
        <p:scale>
          <a:sx n="106" d="100"/>
          <a:sy n="106" d="100"/>
        </p:scale>
        <p:origin x="80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04T12:22:18.729" idx="1">
    <p:pos x="10" y="10"/>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5D60E-57B4-4AE9-B646-36B7A656448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99AF21E-AD14-4273-8BE6-67AE84C1F06C}">
      <dgm:prSet/>
      <dgm:spPr/>
      <dgm:t>
        <a:bodyPr/>
        <a:lstStyle/>
        <a:p>
          <a:pPr rtl="1"/>
          <a:r>
            <a:rPr lang="ar-EG" dirty="0"/>
            <a:t>التشبيه: التشبيه من الوزن: شَبَّهَ- يُشَبِّهُ- تَشْبِيهاً، وهو بمعنى التمثيل (</a:t>
          </a:r>
          <a:r>
            <a:rPr lang="en-US" dirty="0"/>
            <a:t>Simile)؛ </a:t>
          </a:r>
          <a:r>
            <a:rPr lang="ar-EG" dirty="0"/>
            <a:t>أما التشبيه في الاصطلاح بمعنى إلحاق أمر (المشبه) بأمر (المشبه به) في معنى مشترك (وجه الشبه) بأداته (أداة التشبيه) لغرض (فائدة). </a:t>
          </a:r>
          <a:endParaRPr lang="en-US" dirty="0"/>
        </a:p>
      </dgm:t>
    </dgm:pt>
    <dgm:pt modelId="{7C541126-CE33-47EF-AB15-461EB6E322C3}" type="parTrans" cxnId="{4315844F-3E07-4244-AE22-D922DEB61A97}">
      <dgm:prSet/>
      <dgm:spPr/>
      <dgm:t>
        <a:bodyPr/>
        <a:lstStyle/>
        <a:p>
          <a:endParaRPr lang="en-US"/>
        </a:p>
      </dgm:t>
    </dgm:pt>
    <dgm:pt modelId="{4AC47516-C2DA-42CE-A9F8-F04928CE1A27}" type="sibTrans" cxnId="{4315844F-3E07-4244-AE22-D922DEB61A97}">
      <dgm:prSet/>
      <dgm:spPr/>
      <dgm:t>
        <a:bodyPr/>
        <a:lstStyle/>
        <a:p>
          <a:endParaRPr lang="en-US"/>
        </a:p>
      </dgm:t>
    </dgm:pt>
    <dgm:pt modelId="{3DEA5E84-8154-4FB9-9FE1-C3C6142EBAA0}">
      <dgm:prSet/>
      <dgm:spPr/>
      <dgm:t>
        <a:bodyPr/>
        <a:lstStyle/>
        <a:p>
          <a:pPr rtl="1"/>
          <a:r>
            <a:rPr lang="en-US" dirty="0"/>
            <a:t>.</a:t>
          </a:r>
          <a:r>
            <a:rPr lang="ar-EG" dirty="0"/>
            <a:t> فالتشبيه هو عقد مماثله بين أمرين أو أكثر قصدا شراكهما في صفة أو أكثر بأداة لغرض المتكلم، أو هو شبهه إياه وشبه به= مثله به، شابه وأشبهه+ ماثله أي كان مثله</a:t>
          </a:r>
          <a:endParaRPr lang="en-US" dirty="0"/>
        </a:p>
      </dgm:t>
    </dgm:pt>
    <dgm:pt modelId="{9DF8C531-0DF4-4C38-A73D-9D0E69C09B05}" type="parTrans" cxnId="{D13ACF4D-BAF6-4711-AA6F-ABD337932889}">
      <dgm:prSet/>
      <dgm:spPr/>
      <dgm:t>
        <a:bodyPr/>
        <a:lstStyle/>
        <a:p>
          <a:endParaRPr lang="en-US"/>
        </a:p>
      </dgm:t>
    </dgm:pt>
    <dgm:pt modelId="{0AFB2671-6D87-461E-BFEB-C0DC88866133}" type="sibTrans" cxnId="{D13ACF4D-BAF6-4711-AA6F-ABD337932889}">
      <dgm:prSet/>
      <dgm:spPr/>
      <dgm:t>
        <a:bodyPr/>
        <a:lstStyle/>
        <a:p>
          <a:endParaRPr lang="en-US"/>
        </a:p>
      </dgm:t>
    </dgm:pt>
    <dgm:pt modelId="{177AD36A-9A2D-4334-856C-B91AE63019C0}">
      <dgm:prSet/>
      <dgm:spPr/>
      <dgm:t>
        <a:bodyPr/>
        <a:lstStyle/>
        <a:p>
          <a:pPr rtl="1"/>
          <a:r>
            <a:rPr lang="ar-EG" dirty="0"/>
            <a:t>أركان التشبيه: ويتكون التشبيه من أربعة أركان ، وهي: المشبه، والمشبه به، وأداة التشبيه، ووجه الشبه.</a:t>
          </a:r>
          <a:endParaRPr lang="en-US" dirty="0"/>
        </a:p>
      </dgm:t>
    </dgm:pt>
    <dgm:pt modelId="{EEF60043-39D5-4921-AA59-C358C7E43B70}" type="parTrans" cxnId="{3801CD24-4271-4D70-BBA7-837CE65C90B8}">
      <dgm:prSet/>
      <dgm:spPr/>
      <dgm:t>
        <a:bodyPr/>
        <a:lstStyle/>
        <a:p>
          <a:endParaRPr lang="en-US"/>
        </a:p>
      </dgm:t>
    </dgm:pt>
    <dgm:pt modelId="{CC89F653-4FA5-4EEB-A102-C81A6D5819DD}" type="sibTrans" cxnId="{3801CD24-4271-4D70-BBA7-837CE65C90B8}">
      <dgm:prSet/>
      <dgm:spPr/>
      <dgm:t>
        <a:bodyPr/>
        <a:lstStyle/>
        <a:p>
          <a:endParaRPr lang="en-US"/>
        </a:p>
      </dgm:t>
    </dgm:pt>
    <dgm:pt modelId="{13A49529-EA54-46E3-BB63-81B4F4575DC0}">
      <dgm:prSet/>
      <dgm:spPr/>
      <dgm:t>
        <a:bodyPr/>
        <a:lstStyle/>
        <a:p>
          <a:pPr rtl="1"/>
          <a:r>
            <a:rPr lang="ar-EG" dirty="0"/>
            <a:t>أ.  المشبه: هو الشيء الذي يراد تشبيهه.</a:t>
          </a:r>
          <a:endParaRPr lang="en-US" dirty="0"/>
        </a:p>
      </dgm:t>
    </dgm:pt>
    <dgm:pt modelId="{3AA7A193-D8CC-442C-A69E-0771AC0677D0}" type="parTrans" cxnId="{C494D722-FFA1-4D52-81D8-88FF9A7DE843}">
      <dgm:prSet/>
      <dgm:spPr/>
      <dgm:t>
        <a:bodyPr/>
        <a:lstStyle/>
        <a:p>
          <a:endParaRPr lang="en-US"/>
        </a:p>
      </dgm:t>
    </dgm:pt>
    <dgm:pt modelId="{8B6A18DF-5CF9-4701-9721-7C4B356915E9}" type="sibTrans" cxnId="{C494D722-FFA1-4D52-81D8-88FF9A7DE843}">
      <dgm:prSet/>
      <dgm:spPr/>
      <dgm:t>
        <a:bodyPr/>
        <a:lstStyle/>
        <a:p>
          <a:endParaRPr lang="en-US"/>
        </a:p>
      </dgm:t>
    </dgm:pt>
    <dgm:pt modelId="{988349A8-CC5D-4A68-87B9-E55D1B2C65B5}">
      <dgm:prSet/>
      <dgm:spPr/>
      <dgm:t>
        <a:bodyPr/>
        <a:lstStyle/>
        <a:p>
          <a:pPr rtl="1"/>
          <a:r>
            <a:rPr lang="ar-EG" dirty="0"/>
            <a:t>ب.  المشبه به: بمعنى الذي يشبه به،  فالمشبه والمشبه به يسميان "الطرفين"؛ لأنهما الركنان الأساسيان في التشبيه. </a:t>
          </a:r>
          <a:endParaRPr lang="en-US" dirty="0"/>
        </a:p>
      </dgm:t>
    </dgm:pt>
    <dgm:pt modelId="{8F137A25-F458-4E35-8A23-C981EB2A8C80}" type="parTrans" cxnId="{93E3BAC1-BFE4-4C18-881F-A49D04F36B64}">
      <dgm:prSet/>
      <dgm:spPr/>
      <dgm:t>
        <a:bodyPr/>
        <a:lstStyle/>
        <a:p>
          <a:endParaRPr lang="en-US"/>
        </a:p>
      </dgm:t>
    </dgm:pt>
    <dgm:pt modelId="{13212110-5A0B-4BAD-9D37-AFA837C78563}" type="sibTrans" cxnId="{93E3BAC1-BFE4-4C18-881F-A49D04F36B64}">
      <dgm:prSet/>
      <dgm:spPr/>
      <dgm:t>
        <a:bodyPr/>
        <a:lstStyle/>
        <a:p>
          <a:endParaRPr lang="en-US"/>
        </a:p>
      </dgm:t>
    </dgm:pt>
    <dgm:pt modelId="{823350B3-C649-4BEA-B6A4-956C40BA5F77}">
      <dgm:prSet/>
      <dgm:spPr/>
      <dgm:t>
        <a:bodyPr/>
        <a:lstStyle/>
        <a:p>
          <a:pPr rtl="1"/>
          <a:r>
            <a:rPr lang="ar-EG" dirty="0"/>
            <a:t>ج. أداة التشبيه: هي اللفظ الذي يستخدمها للربط بين الطرفين (المشبه والمشبه به). وهي قد تكون اسما (شبيه، مثل) أو فعلا (شابه، ماثل) أو حرفا (الكاف، كأن). </a:t>
          </a:r>
          <a:endParaRPr lang="en-US" dirty="0"/>
        </a:p>
      </dgm:t>
    </dgm:pt>
    <dgm:pt modelId="{D4BE30D2-91FE-4AA1-BAE6-4B6D1F3A505B}" type="parTrans" cxnId="{31BCCF93-3E1B-4B86-8CA4-0F5094147E65}">
      <dgm:prSet/>
      <dgm:spPr/>
      <dgm:t>
        <a:bodyPr/>
        <a:lstStyle/>
        <a:p>
          <a:endParaRPr lang="en-US"/>
        </a:p>
      </dgm:t>
    </dgm:pt>
    <dgm:pt modelId="{D2DB48BD-546D-4D58-AAC9-55C08273D336}" type="sibTrans" cxnId="{31BCCF93-3E1B-4B86-8CA4-0F5094147E65}">
      <dgm:prSet/>
      <dgm:spPr/>
      <dgm:t>
        <a:bodyPr/>
        <a:lstStyle/>
        <a:p>
          <a:endParaRPr lang="en-US"/>
        </a:p>
      </dgm:t>
    </dgm:pt>
    <dgm:pt modelId="{4D9EA914-E542-4512-AAD0-CB7255C512CE}" type="pres">
      <dgm:prSet presAssocID="{E4C5D60E-57B4-4AE9-B646-36B7A656448B}" presName="linear" presStyleCnt="0">
        <dgm:presLayoutVars>
          <dgm:animLvl val="lvl"/>
          <dgm:resizeHandles val="exact"/>
        </dgm:presLayoutVars>
      </dgm:prSet>
      <dgm:spPr/>
    </dgm:pt>
    <dgm:pt modelId="{2B677F46-F568-46C8-95DE-B3DD1E084676}" type="pres">
      <dgm:prSet presAssocID="{999AF21E-AD14-4273-8BE6-67AE84C1F06C}" presName="parentText" presStyleLbl="node1" presStyleIdx="0" presStyleCnt="6">
        <dgm:presLayoutVars>
          <dgm:chMax val="0"/>
          <dgm:bulletEnabled val="1"/>
        </dgm:presLayoutVars>
      </dgm:prSet>
      <dgm:spPr/>
    </dgm:pt>
    <dgm:pt modelId="{8A25E751-AC21-4677-B602-2E80C2E597AF}" type="pres">
      <dgm:prSet presAssocID="{4AC47516-C2DA-42CE-A9F8-F04928CE1A27}" presName="spacer" presStyleCnt="0"/>
      <dgm:spPr/>
    </dgm:pt>
    <dgm:pt modelId="{EC839D27-FE8C-468B-ABF1-B17FAF79D22B}" type="pres">
      <dgm:prSet presAssocID="{3DEA5E84-8154-4FB9-9FE1-C3C6142EBAA0}" presName="parentText" presStyleLbl="node1" presStyleIdx="1" presStyleCnt="6" custLinFactY="3358" custLinFactNeighborX="0" custLinFactNeighborY="100000">
        <dgm:presLayoutVars>
          <dgm:chMax val="0"/>
          <dgm:bulletEnabled val="1"/>
        </dgm:presLayoutVars>
      </dgm:prSet>
      <dgm:spPr/>
    </dgm:pt>
    <dgm:pt modelId="{8E9D8376-A848-499E-96B7-59293C8A97F4}" type="pres">
      <dgm:prSet presAssocID="{0AFB2671-6D87-461E-BFEB-C0DC88866133}" presName="spacer" presStyleCnt="0"/>
      <dgm:spPr/>
    </dgm:pt>
    <dgm:pt modelId="{63D25546-0797-4ABD-BB7D-9ABE094ACDEC}" type="pres">
      <dgm:prSet presAssocID="{177AD36A-9A2D-4334-856C-B91AE63019C0}" presName="parentText" presStyleLbl="node1" presStyleIdx="2" presStyleCnt="6" custLinFactNeighborX="0" custLinFactNeighborY="64123">
        <dgm:presLayoutVars>
          <dgm:chMax val="0"/>
          <dgm:bulletEnabled val="1"/>
        </dgm:presLayoutVars>
      </dgm:prSet>
      <dgm:spPr/>
    </dgm:pt>
    <dgm:pt modelId="{87AC9C58-035D-4EAB-8F9C-E67B5E9AC8B0}" type="pres">
      <dgm:prSet presAssocID="{CC89F653-4FA5-4EEB-A102-C81A6D5819DD}" presName="spacer" presStyleCnt="0"/>
      <dgm:spPr/>
    </dgm:pt>
    <dgm:pt modelId="{A346CC4E-0C74-4770-8489-B1BD2BDDC822}" type="pres">
      <dgm:prSet presAssocID="{13A49529-EA54-46E3-BB63-81B4F4575DC0}" presName="parentText" presStyleLbl="node1" presStyleIdx="3" presStyleCnt="6" custLinFactY="-1309" custLinFactNeighborX="0" custLinFactNeighborY="-100000">
        <dgm:presLayoutVars>
          <dgm:chMax val="0"/>
          <dgm:bulletEnabled val="1"/>
        </dgm:presLayoutVars>
      </dgm:prSet>
      <dgm:spPr/>
    </dgm:pt>
    <dgm:pt modelId="{33C42CD3-F66F-4B14-A32A-9185531108CF}" type="pres">
      <dgm:prSet presAssocID="{8B6A18DF-5CF9-4701-9721-7C4B356915E9}" presName="spacer" presStyleCnt="0"/>
      <dgm:spPr/>
    </dgm:pt>
    <dgm:pt modelId="{0BE9ADEB-31DB-4E7A-8AB9-7EF22902434C}" type="pres">
      <dgm:prSet presAssocID="{988349A8-CC5D-4A68-87B9-E55D1B2C65B5}" presName="parentText" presStyleLbl="node1" presStyleIdx="4" presStyleCnt="6">
        <dgm:presLayoutVars>
          <dgm:chMax val="0"/>
          <dgm:bulletEnabled val="1"/>
        </dgm:presLayoutVars>
      </dgm:prSet>
      <dgm:spPr/>
    </dgm:pt>
    <dgm:pt modelId="{8F56098C-DEC0-4560-8FD6-3A265BA9A5CE}" type="pres">
      <dgm:prSet presAssocID="{13212110-5A0B-4BAD-9D37-AFA837C78563}" presName="spacer" presStyleCnt="0"/>
      <dgm:spPr/>
    </dgm:pt>
    <dgm:pt modelId="{4DC12DB9-89DA-4775-8AC4-76345A421392}" type="pres">
      <dgm:prSet presAssocID="{823350B3-C649-4BEA-B6A4-956C40BA5F77}" presName="parentText" presStyleLbl="node1" presStyleIdx="5" presStyleCnt="6">
        <dgm:presLayoutVars>
          <dgm:chMax val="0"/>
          <dgm:bulletEnabled val="1"/>
        </dgm:presLayoutVars>
      </dgm:prSet>
      <dgm:spPr/>
    </dgm:pt>
  </dgm:ptLst>
  <dgm:cxnLst>
    <dgm:cxn modelId="{56202311-7316-4307-A93C-5CB623A8D35C}" type="presOf" srcId="{823350B3-C649-4BEA-B6A4-956C40BA5F77}" destId="{4DC12DB9-89DA-4775-8AC4-76345A421392}" srcOrd="0" destOrd="0" presId="urn:microsoft.com/office/officeart/2005/8/layout/vList2"/>
    <dgm:cxn modelId="{A70C8E13-0248-421D-9477-80FC2C4C32A7}" type="presOf" srcId="{999AF21E-AD14-4273-8BE6-67AE84C1F06C}" destId="{2B677F46-F568-46C8-95DE-B3DD1E084676}" srcOrd="0" destOrd="0" presId="urn:microsoft.com/office/officeart/2005/8/layout/vList2"/>
    <dgm:cxn modelId="{C494D722-FFA1-4D52-81D8-88FF9A7DE843}" srcId="{E4C5D60E-57B4-4AE9-B646-36B7A656448B}" destId="{13A49529-EA54-46E3-BB63-81B4F4575DC0}" srcOrd="3" destOrd="0" parTransId="{3AA7A193-D8CC-442C-A69E-0771AC0677D0}" sibTransId="{8B6A18DF-5CF9-4701-9721-7C4B356915E9}"/>
    <dgm:cxn modelId="{3801CD24-4271-4D70-BBA7-837CE65C90B8}" srcId="{E4C5D60E-57B4-4AE9-B646-36B7A656448B}" destId="{177AD36A-9A2D-4334-856C-B91AE63019C0}" srcOrd="2" destOrd="0" parTransId="{EEF60043-39D5-4921-AA59-C358C7E43B70}" sibTransId="{CC89F653-4FA5-4EEB-A102-C81A6D5819DD}"/>
    <dgm:cxn modelId="{5980352E-2A52-45E2-97FA-5D8737D88855}" type="presOf" srcId="{3DEA5E84-8154-4FB9-9FE1-C3C6142EBAA0}" destId="{EC839D27-FE8C-468B-ABF1-B17FAF79D22B}" srcOrd="0" destOrd="0" presId="urn:microsoft.com/office/officeart/2005/8/layout/vList2"/>
    <dgm:cxn modelId="{6BCD8139-0683-4373-AB3C-EDA5930C3D2B}" type="presOf" srcId="{13A49529-EA54-46E3-BB63-81B4F4575DC0}" destId="{A346CC4E-0C74-4770-8489-B1BD2BDDC822}" srcOrd="0" destOrd="0" presId="urn:microsoft.com/office/officeart/2005/8/layout/vList2"/>
    <dgm:cxn modelId="{D13ACF4D-BAF6-4711-AA6F-ABD337932889}" srcId="{E4C5D60E-57B4-4AE9-B646-36B7A656448B}" destId="{3DEA5E84-8154-4FB9-9FE1-C3C6142EBAA0}" srcOrd="1" destOrd="0" parTransId="{9DF8C531-0DF4-4C38-A73D-9D0E69C09B05}" sibTransId="{0AFB2671-6D87-461E-BFEB-C0DC88866133}"/>
    <dgm:cxn modelId="{4315844F-3E07-4244-AE22-D922DEB61A97}" srcId="{E4C5D60E-57B4-4AE9-B646-36B7A656448B}" destId="{999AF21E-AD14-4273-8BE6-67AE84C1F06C}" srcOrd="0" destOrd="0" parTransId="{7C541126-CE33-47EF-AB15-461EB6E322C3}" sibTransId="{4AC47516-C2DA-42CE-A9F8-F04928CE1A27}"/>
    <dgm:cxn modelId="{BE80E26F-5DA2-4F45-A3D8-B2A57C32C350}" type="presOf" srcId="{988349A8-CC5D-4A68-87B9-E55D1B2C65B5}" destId="{0BE9ADEB-31DB-4E7A-8AB9-7EF22902434C}" srcOrd="0" destOrd="0" presId="urn:microsoft.com/office/officeart/2005/8/layout/vList2"/>
    <dgm:cxn modelId="{31BCCF93-3E1B-4B86-8CA4-0F5094147E65}" srcId="{E4C5D60E-57B4-4AE9-B646-36B7A656448B}" destId="{823350B3-C649-4BEA-B6A4-956C40BA5F77}" srcOrd="5" destOrd="0" parTransId="{D4BE30D2-91FE-4AA1-BAE6-4B6D1F3A505B}" sibTransId="{D2DB48BD-546D-4D58-AAC9-55C08273D336}"/>
    <dgm:cxn modelId="{362E81A5-8B34-4711-B931-6B8590F4134C}" type="presOf" srcId="{177AD36A-9A2D-4334-856C-B91AE63019C0}" destId="{63D25546-0797-4ABD-BB7D-9ABE094ACDEC}" srcOrd="0" destOrd="0" presId="urn:microsoft.com/office/officeart/2005/8/layout/vList2"/>
    <dgm:cxn modelId="{C5D507AF-12A4-41EE-A4D8-B86C1E4A90AE}" type="presOf" srcId="{E4C5D60E-57B4-4AE9-B646-36B7A656448B}" destId="{4D9EA914-E542-4512-AAD0-CB7255C512CE}" srcOrd="0" destOrd="0" presId="urn:microsoft.com/office/officeart/2005/8/layout/vList2"/>
    <dgm:cxn modelId="{93E3BAC1-BFE4-4C18-881F-A49D04F36B64}" srcId="{E4C5D60E-57B4-4AE9-B646-36B7A656448B}" destId="{988349A8-CC5D-4A68-87B9-E55D1B2C65B5}" srcOrd="4" destOrd="0" parTransId="{8F137A25-F458-4E35-8A23-C981EB2A8C80}" sibTransId="{13212110-5A0B-4BAD-9D37-AFA837C78563}"/>
    <dgm:cxn modelId="{23A3B398-2F06-4BD6-9B05-16CE7DEDC087}" type="presParOf" srcId="{4D9EA914-E542-4512-AAD0-CB7255C512CE}" destId="{2B677F46-F568-46C8-95DE-B3DD1E084676}" srcOrd="0" destOrd="0" presId="urn:microsoft.com/office/officeart/2005/8/layout/vList2"/>
    <dgm:cxn modelId="{1B858866-8528-4B4F-8FF2-13B5F20BF30A}" type="presParOf" srcId="{4D9EA914-E542-4512-AAD0-CB7255C512CE}" destId="{8A25E751-AC21-4677-B602-2E80C2E597AF}" srcOrd="1" destOrd="0" presId="urn:microsoft.com/office/officeart/2005/8/layout/vList2"/>
    <dgm:cxn modelId="{72B3C29B-8973-4EAA-A07F-CF50AE228A1C}" type="presParOf" srcId="{4D9EA914-E542-4512-AAD0-CB7255C512CE}" destId="{EC839D27-FE8C-468B-ABF1-B17FAF79D22B}" srcOrd="2" destOrd="0" presId="urn:microsoft.com/office/officeart/2005/8/layout/vList2"/>
    <dgm:cxn modelId="{A8623FBF-015E-48A1-8909-F45445408C53}" type="presParOf" srcId="{4D9EA914-E542-4512-AAD0-CB7255C512CE}" destId="{8E9D8376-A848-499E-96B7-59293C8A97F4}" srcOrd="3" destOrd="0" presId="urn:microsoft.com/office/officeart/2005/8/layout/vList2"/>
    <dgm:cxn modelId="{09A9D64A-BA93-482B-B231-B15787157B7D}" type="presParOf" srcId="{4D9EA914-E542-4512-AAD0-CB7255C512CE}" destId="{63D25546-0797-4ABD-BB7D-9ABE094ACDEC}" srcOrd="4" destOrd="0" presId="urn:microsoft.com/office/officeart/2005/8/layout/vList2"/>
    <dgm:cxn modelId="{3AE58554-DE0F-4991-B33D-A6925C0130C9}" type="presParOf" srcId="{4D9EA914-E542-4512-AAD0-CB7255C512CE}" destId="{87AC9C58-035D-4EAB-8F9C-E67B5E9AC8B0}" srcOrd="5" destOrd="0" presId="urn:microsoft.com/office/officeart/2005/8/layout/vList2"/>
    <dgm:cxn modelId="{83E83F16-2190-4CEC-B8C1-C3E1204EBB16}" type="presParOf" srcId="{4D9EA914-E542-4512-AAD0-CB7255C512CE}" destId="{A346CC4E-0C74-4770-8489-B1BD2BDDC822}" srcOrd="6" destOrd="0" presId="urn:microsoft.com/office/officeart/2005/8/layout/vList2"/>
    <dgm:cxn modelId="{1DC065FE-3ED8-4982-AFF9-C02CE0EB8A0D}" type="presParOf" srcId="{4D9EA914-E542-4512-AAD0-CB7255C512CE}" destId="{33C42CD3-F66F-4B14-A32A-9185531108CF}" srcOrd="7" destOrd="0" presId="urn:microsoft.com/office/officeart/2005/8/layout/vList2"/>
    <dgm:cxn modelId="{E68D4A54-D7A2-4ED7-972A-EA66F0710702}" type="presParOf" srcId="{4D9EA914-E542-4512-AAD0-CB7255C512CE}" destId="{0BE9ADEB-31DB-4E7A-8AB9-7EF22902434C}" srcOrd="8" destOrd="0" presId="urn:microsoft.com/office/officeart/2005/8/layout/vList2"/>
    <dgm:cxn modelId="{126B4CA5-E5DA-414C-804F-8F0924660399}" type="presParOf" srcId="{4D9EA914-E542-4512-AAD0-CB7255C512CE}" destId="{8F56098C-DEC0-4560-8FD6-3A265BA9A5CE}" srcOrd="9" destOrd="0" presId="urn:microsoft.com/office/officeart/2005/8/layout/vList2"/>
    <dgm:cxn modelId="{7AAB1A17-23CA-4BFB-BD1B-BC1744F07C14}" type="presParOf" srcId="{4D9EA914-E542-4512-AAD0-CB7255C512CE}" destId="{4DC12DB9-89DA-4775-8AC4-76345A42139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17812D-A9FE-4DAB-BCE6-CB17FD3D08F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BCD5862-85B1-4C41-8B78-2673EA65F892}">
      <dgm:prSet custT="1"/>
      <dgm:spPr/>
      <dgm:t>
        <a:bodyPr/>
        <a:lstStyle/>
        <a:p>
          <a:pPr rtl="1"/>
          <a:r>
            <a:rPr lang="ar-EG" sz="1400" dirty="0"/>
            <a:t>- </a:t>
          </a:r>
          <a:r>
            <a:rPr lang="ar-EG" sz="1400" b="1" dirty="0">
              <a:solidFill>
                <a:schemeClr val="bg1"/>
              </a:solidFill>
            </a:rPr>
            <a:t>التشبيه المفرد</a:t>
          </a:r>
          <a:r>
            <a:rPr lang="ar-EG" sz="1400" dirty="0">
              <a:solidFill>
                <a:schemeClr val="bg1"/>
              </a:solidFill>
            </a:rPr>
            <a:t>: وهو التشبيه باعتبار وجود وجه الشبه وأداة التشبيه. وينقسم التشبيه المفرد إلى خمسة أقسام، وهي:</a:t>
          </a:r>
          <a:endParaRPr lang="en-US" sz="1400" dirty="0">
            <a:solidFill>
              <a:schemeClr val="bg1"/>
            </a:solidFill>
          </a:endParaRPr>
        </a:p>
      </dgm:t>
    </dgm:pt>
    <dgm:pt modelId="{6BC11942-A18D-433F-8A91-BA1A12D7B0A2}" type="parTrans" cxnId="{99367A38-5665-4E19-A947-750E533794FF}">
      <dgm:prSet/>
      <dgm:spPr/>
      <dgm:t>
        <a:bodyPr/>
        <a:lstStyle/>
        <a:p>
          <a:endParaRPr lang="en-US"/>
        </a:p>
      </dgm:t>
    </dgm:pt>
    <dgm:pt modelId="{6C50E948-C054-4A71-8D40-A93DE0406EDC}" type="sibTrans" cxnId="{99367A38-5665-4E19-A947-750E533794FF}">
      <dgm:prSet/>
      <dgm:spPr/>
      <dgm:t>
        <a:bodyPr/>
        <a:lstStyle/>
        <a:p>
          <a:endParaRPr lang="en-US"/>
        </a:p>
      </dgm:t>
    </dgm:pt>
    <dgm:pt modelId="{680A34A9-3730-4F48-91D0-B5DBA06A138A}">
      <dgm:prSet custT="1"/>
      <dgm:spPr/>
      <dgm:t>
        <a:bodyPr/>
        <a:lstStyle/>
        <a:p>
          <a:pPr rtl="1"/>
          <a:r>
            <a:rPr lang="ar-EG" sz="1100" dirty="0">
              <a:solidFill>
                <a:schemeClr val="bg1"/>
              </a:solidFill>
            </a:rPr>
            <a:t>.</a:t>
          </a:r>
          <a:r>
            <a:rPr lang="ar-EG" sz="1100" b="1" dirty="0">
              <a:solidFill>
                <a:schemeClr val="bg1"/>
              </a:solidFill>
            </a:rPr>
            <a:t> - التشبيه المرسل</a:t>
          </a:r>
          <a:r>
            <a:rPr lang="ar-EG" sz="1100" dirty="0">
              <a:solidFill>
                <a:schemeClr val="bg1"/>
              </a:solidFill>
            </a:rPr>
            <a:t>: ما ذكرت فيه أداة التشبيه، مثلا: كأنه النهار الزاهر والقمر الباهر الذي لا يخفى على كل ناظر، فالمشبه هو مدلول الضمير في كأنه. والنهار الزاهر المشبه به الأول؛ أما القمر </a:t>
          </a:r>
          <a:endParaRPr lang="en-US" sz="1100" dirty="0">
            <a:solidFill>
              <a:schemeClr val="bg1"/>
            </a:solidFill>
          </a:endParaRPr>
        </a:p>
      </dgm:t>
    </dgm:pt>
    <dgm:pt modelId="{0BF737C4-5624-4023-91F6-EF49CE346B9A}" type="parTrans" cxnId="{8E16897C-3ED7-4075-9915-1A480B907A67}">
      <dgm:prSet/>
      <dgm:spPr/>
      <dgm:t>
        <a:bodyPr/>
        <a:lstStyle/>
        <a:p>
          <a:endParaRPr lang="en-US"/>
        </a:p>
      </dgm:t>
    </dgm:pt>
    <dgm:pt modelId="{3A9ADDD2-8033-43D7-B762-A438A6C9404B}" type="sibTrans" cxnId="{8E16897C-3ED7-4075-9915-1A480B907A67}">
      <dgm:prSet/>
      <dgm:spPr/>
      <dgm:t>
        <a:bodyPr/>
        <a:lstStyle/>
        <a:p>
          <a:endParaRPr lang="en-US"/>
        </a:p>
      </dgm:t>
    </dgm:pt>
    <dgm:pt modelId="{F0214631-2220-4583-AEBD-2D23ED78DC7F}">
      <dgm:prSet custT="1"/>
      <dgm:spPr/>
      <dgm:t>
        <a:bodyPr/>
        <a:lstStyle/>
        <a:p>
          <a:pPr rtl="1"/>
          <a:r>
            <a:rPr lang="ar-EG" sz="500" dirty="0"/>
            <a:t>- </a:t>
          </a:r>
          <a:r>
            <a:rPr lang="ar-EG" sz="1100" b="1" dirty="0">
              <a:solidFill>
                <a:schemeClr val="bg1"/>
              </a:solidFill>
            </a:rPr>
            <a:t>التشبيه المؤكد</a:t>
          </a:r>
          <a:r>
            <a:rPr lang="ar-EG" sz="1100" dirty="0">
              <a:solidFill>
                <a:schemeClr val="bg1"/>
              </a:solidFill>
            </a:rPr>
            <a:t>: ما حذفت فيه أداة التشبيه،  مثلا: رأى الحازم ميزان في الدقّة، فالمشبه هو رأى الحازم، والمشبه به هو ميزان، ووجه الشبه هو في الدقّة. ولكن حذفت أداة التشبيه في هذه الجملة</a:t>
          </a:r>
          <a:r>
            <a:rPr lang="ar-EG" sz="500" dirty="0"/>
            <a:t>.</a:t>
          </a:r>
          <a:endParaRPr lang="en-US" sz="500" dirty="0"/>
        </a:p>
      </dgm:t>
    </dgm:pt>
    <dgm:pt modelId="{6DCF7611-0F41-44C2-89B2-B549A593F944}" type="parTrans" cxnId="{055A8DDD-F8C0-4CD6-BC0B-9E94F13519FE}">
      <dgm:prSet/>
      <dgm:spPr/>
      <dgm:t>
        <a:bodyPr/>
        <a:lstStyle/>
        <a:p>
          <a:endParaRPr lang="en-US"/>
        </a:p>
      </dgm:t>
    </dgm:pt>
    <dgm:pt modelId="{D8628F54-0747-4952-8E92-2A70C15B4D6B}" type="sibTrans" cxnId="{055A8DDD-F8C0-4CD6-BC0B-9E94F13519FE}">
      <dgm:prSet/>
      <dgm:spPr/>
      <dgm:t>
        <a:bodyPr/>
        <a:lstStyle/>
        <a:p>
          <a:endParaRPr lang="en-US"/>
        </a:p>
      </dgm:t>
    </dgm:pt>
    <dgm:pt modelId="{438F8EC0-5675-48CD-9D57-B80744B1B26D}">
      <dgm:prSet custT="1"/>
      <dgm:spPr/>
      <dgm:t>
        <a:bodyPr/>
        <a:lstStyle/>
        <a:p>
          <a:pPr rtl="1"/>
          <a:r>
            <a:rPr lang="ar-EG" sz="1050" dirty="0"/>
            <a:t>- </a:t>
          </a:r>
          <a:r>
            <a:rPr lang="ar-EG" sz="1050" b="1" dirty="0">
              <a:solidFill>
                <a:schemeClr val="bg1"/>
              </a:solidFill>
            </a:rPr>
            <a:t>التشبيه المفصل</a:t>
          </a:r>
          <a:r>
            <a:rPr lang="ar-EG" sz="1050" dirty="0">
              <a:solidFill>
                <a:schemeClr val="bg1"/>
              </a:solidFill>
            </a:rPr>
            <a:t>: ما ذكر فيه وجه الشبه،  مثلا: القلوب كالطير في الألفة إذا أنست، فالمشبه هو القلوب، والمشبه به هو الطير، وأداة التشبيه هي الكاف، وذكر وجه الشبه هنا وهو في الألفة إذا أنست، والقلوب كالطير في الألفة إذا أنست</a:t>
          </a:r>
          <a:r>
            <a:rPr lang="ar-EG" sz="1050" dirty="0"/>
            <a:t>.</a:t>
          </a:r>
          <a:endParaRPr lang="en-US" sz="1050" dirty="0"/>
        </a:p>
      </dgm:t>
    </dgm:pt>
    <dgm:pt modelId="{1E5B9A11-F47B-4FD5-A291-F1B930FB906A}" type="parTrans" cxnId="{819B705D-E982-40DE-A25E-17A5B3CE09A8}">
      <dgm:prSet/>
      <dgm:spPr/>
      <dgm:t>
        <a:bodyPr/>
        <a:lstStyle/>
        <a:p>
          <a:endParaRPr lang="en-US"/>
        </a:p>
      </dgm:t>
    </dgm:pt>
    <dgm:pt modelId="{97C9CA21-5423-456E-8D53-C0ED298416C6}" type="sibTrans" cxnId="{819B705D-E982-40DE-A25E-17A5B3CE09A8}">
      <dgm:prSet/>
      <dgm:spPr/>
      <dgm:t>
        <a:bodyPr/>
        <a:lstStyle/>
        <a:p>
          <a:endParaRPr lang="en-US"/>
        </a:p>
      </dgm:t>
    </dgm:pt>
    <dgm:pt modelId="{C3B8224D-D692-49A3-AA7D-DC60109E4527}">
      <dgm:prSet custT="1"/>
      <dgm:spPr/>
      <dgm:t>
        <a:bodyPr/>
        <a:lstStyle/>
        <a:p>
          <a:pPr rtl="1"/>
          <a:r>
            <a:rPr lang="ar-EG" sz="500" dirty="0"/>
            <a:t>-</a:t>
          </a:r>
          <a:r>
            <a:rPr lang="ar-EG" sz="1050" b="1" dirty="0">
              <a:solidFill>
                <a:schemeClr val="bg1"/>
              </a:solidFill>
            </a:rPr>
            <a:t>التشبيه المجمل</a:t>
          </a:r>
          <a:r>
            <a:rPr lang="ar-EG" sz="1050" dirty="0">
              <a:solidFill>
                <a:schemeClr val="bg1"/>
              </a:solidFill>
            </a:rPr>
            <a:t>: ما حذف فيه وجه الشبه، مثلا: وله الجوار المنشآت في البحر كالأعلام،  فالمشبه هو الجوار المنشآت، والمشبه به هو الأعلام، وأداة التشبيه هي الكاف؛ ولكن حذف وجه الشبه في هذه الجملة.</a:t>
          </a:r>
          <a:endParaRPr lang="en-US" sz="1050" dirty="0">
            <a:solidFill>
              <a:schemeClr val="bg1"/>
            </a:solidFill>
          </a:endParaRPr>
        </a:p>
      </dgm:t>
    </dgm:pt>
    <dgm:pt modelId="{F0CD0145-75F2-4BBF-87A5-9007553E01B5}" type="parTrans" cxnId="{F646081F-1F25-45D5-8608-EFB173DCB25E}">
      <dgm:prSet/>
      <dgm:spPr/>
      <dgm:t>
        <a:bodyPr/>
        <a:lstStyle/>
        <a:p>
          <a:endParaRPr lang="en-US"/>
        </a:p>
      </dgm:t>
    </dgm:pt>
    <dgm:pt modelId="{1B1D7FA5-097A-44A2-8826-860CC006BADB}" type="sibTrans" cxnId="{F646081F-1F25-45D5-8608-EFB173DCB25E}">
      <dgm:prSet/>
      <dgm:spPr/>
      <dgm:t>
        <a:bodyPr/>
        <a:lstStyle/>
        <a:p>
          <a:endParaRPr lang="en-US"/>
        </a:p>
      </dgm:t>
    </dgm:pt>
    <dgm:pt modelId="{631A8A6C-C4C4-42A2-AE8B-93384E87EEA3}">
      <dgm:prSet custT="1"/>
      <dgm:spPr/>
      <dgm:t>
        <a:bodyPr/>
        <a:lstStyle/>
        <a:p>
          <a:pPr rtl="1"/>
          <a:r>
            <a:rPr lang="ar-EG" sz="1100" dirty="0"/>
            <a:t>- </a:t>
          </a:r>
          <a:r>
            <a:rPr lang="ar-EG" sz="1100" b="1" dirty="0">
              <a:solidFill>
                <a:schemeClr val="bg1"/>
              </a:solidFill>
            </a:rPr>
            <a:t>التشبيه البليغ</a:t>
          </a:r>
          <a:r>
            <a:rPr lang="ar-EG" sz="1100" dirty="0">
              <a:solidFill>
                <a:schemeClr val="bg1"/>
              </a:solidFill>
            </a:rPr>
            <a:t>: ما حذفت منه أداة التشبيه ووجه الشبه،  مثلا: أنت بدر أنت شمس أن نور، فالمشبه هو أنت، والمشبه به هو الشمس والبدر والنور؛ ولكن حذفت منه أداة التشبيه ووجه الشبه.</a:t>
          </a:r>
          <a:endParaRPr lang="en-US" sz="1100" dirty="0">
            <a:solidFill>
              <a:schemeClr val="bg1"/>
            </a:solidFill>
          </a:endParaRPr>
        </a:p>
      </dgm:t>
    </dgm:pt>
    <dgm:pt modelId="{25F937EF-38B2-4A71-86E0-B33086AC1E5B}" type="parTrans" cxnId="{99AF9307-D57B-45FC-B182-25EA14AAF5B1}">
      <dgm:prSet/>
      <dgm:spPr/>
      <dgm:t>
        <a:bodyPr/>
        <a:lstStyle/>
        <a:p>
          <a:endParaRPr lang="en-US"/>
        </a:p>
      </dgm:t>
    </dgm:pt>
    <dgm:pt modelId="{080957A6-5FB4-4FB6-9B80-31FC20A58821}" type="sibTrans" cxnId="{99AF9307-D57B-45FC-B182-25EA14AAF5B1}">
      <dgm:prSet/>
      <dgm:spPr/>
      <dgm:t>
        <a:bodyPr/>
        <a:lstStyle/>
        <a:p>
          <a:endParaRPr lang="en-US"/>
        </a:p>
      </dgm:t>
    </dgm:pt>
    <dgm:pt modelId="{AF2E3E46-1FC2-46A6-A71F-CBB905DFAC00}">
      <dgm:prSet custT="1"/>
      <dgm:spPr/>
      <dgm:t>
        <a:bodyPr/>
        <a:lstStyle/>
        <a:p>
          <a:pPr rtl="1"/>
          <a:r>
            <a:rPr lang="ar-EG" sz="500" dirty="0"/>
            <a:t>-</a:t>
          </a:r>
          <a:r>
            <a:rPr lang="ar-EG" sz="1200" b="1" dirty="0">
              <a:solidFill>
                <a:schemeClr val="bg1"/>
              </a:solidFill>
            </a:rPr>
            <a:t>التشبيه المركب</a:t>
          </a:r>
          <a:r>
            <a:rPr lang="ar-EG" sz="1200" dirty="0">
              <a:solidFill>
                <a:schemeClr val="bg1"/>
              </a:solidFill>
            </a:rPr>
            <a:t>، وينقسم هذا التشبيه إلى قسمين، وهما: الأول التشبيه التمثيلي، وهو إذا كان وجه الشبه فيه صورة متترعة من متعدد،  وهو وصف حالة أو هيئة معينة بحالة أو هيئة أخرى</a:t>
          </a:r>
          <a:endParaRPr lang="en-US" sz="1200" dirty="0">
            <a:solidFill>
              <a:schemeClr val="bg1"/>
            </a:solidFill>
          </a:endParaRPr>
        </a:p>
      </dgm:t>
    </dgm:pt>
    <dgm:pt modelId="{2384BFC7-12A9-4A11-A807-5EEE11155CBC}" type="parTrans" cxnId="{E5A1C4D6-4E6F-4DAD-86A7-685AE851F216}">
      <dgm:prSet/>
      <dgm:spPr/>
      <dgm:t>
        <a:bodyPr/>
        <a:lstStyle/>
        <a:p>
          <a:endParaRPr lang="en-US"/>
        </a:p>
      </dgm:t>
    </dgm:pt>
    <dgm:pt modelId="{FC35D105-C83A-44E2-B5EC-1210EFB70C69}" type="sibTrans" cxnId="{E5A1C4D6-4E6F-4DAD-86A7-685AE851F216}">
      <dgm:prSet/>
      <dgm:spPr/>
      <dgm:t>
        <a:bodyPr/>
        <a:lstStyle/>
        <a:p>
          <a:endParaRPr lang="en-US"/>
        </a:p>
      </dgm:t>
    </dgm:pt>
    <dgm:pt modelId="{27F15A74-187A-4282-8CDB-530ACDB77F00}">
      <dgm:prSet custT="1"/>
      <dgm:spPr/>
      <dgm:t>
        <a:bodyPr/>
        <a:lstStyle/>
        <a:p>
          <a:pPr rtl="1"/>
          <a:r>
            <a:rPr lang="ar-EG" sz="1200" b="1" dirty="0">
              <a:solidFill>
                <a:schemeClr val="bg1"/>
              </a:solidFill>
            </a:rPr>
            <a:t>التشبيه الضمني</a:t>
          </a:r>
          <a:r>
            <a:rPr lang="ar-EG" sz="1200" dirty="0">
              <a:solidFill>
                <a:schemeClr val="bg1"/>
              </a:solidFill>
            </a:rPr>
            <a:t>، وهو التشيه الذي لا يوضع فيه المشبه والمشبه به في صورة من صور التشبيه المعروفة بل يلمحان في التركيب،   وهذا التشبيه بمعنى لا يأتي على الصورة المعهودة ولا يصرح فيه بالمشبه والمشبه </a:t>
          </a:r>
          <a:r>
            <a:rPr lang="ar-EG" sz="500" dirty="0">
              <a:solidFill>
                <a:schemeClr val="bg1"/>
              </a:solidFill>
            </a:rPr>
            <a:t>به</a:t>
          </a:r>
          <a:r>
            <a:rPr lang="ar-EG" sz="500" dirty="0"/>
            <a:t>، </a:t>
          </a:r>
          <a:r>
            <a:rPr lang="en-US" sz="500" dirty="0" err="1"/>
            <a:t>ment</a:t>
          </a:r>
          <a:r>
            <a:rPr lang="en-US" sz="500" dirty="0"/>
            <a:t>. </a:t>
          </a:r>
        </a:p>
      </dgm:t>
    </dgm:pt>
    <dgm:pt modelId="{E8A5731E-A5C2-4170-97FB-A5DE51D99F3E}" type="parTrans" cxnId="{1DBA5FD6-FD4C-45CC-B0DD-905F14E96599}">
      <dgm:prSet/>
      <dgm:spPr/>
      <dgm:t>
        <a:bodyPr/>
        <a:lstStyle/>
        <a:p>
          <a:endParaRPr lang="en-US"/>
        </a:p>
      </dgm:t>
    </dgm:pt>
    <dgm:pt modelId="{E73C96DF-0973-4A29-AFFF-3468651248E2}" type="sibTrans" cxnId="{1DBA5FD6-FD4C-45CC-B0DD-905F14E96599}">
      <dgm:prSet/>
      <dgm:spPr/>
      <dgm:t>
        <a:bodyPr/>
        <a:lstStyle/>
        <a:p>
          <a:endParaRPr lang="en-US"/>
        </a:p>
      </dgm:t>
    </dgm:pt>
    <dgm:pt modelId="{7AFDA5F8-04E0-445C-9E6D-507821182186}" type="pres">
      <dgm:prSet presAssocID="{0B17812D-A9FE-4DAB-BCE6-CB17FD3D08F7}" presName="linear" presStyleCnt="0">
        <dgm:presLayoutVars>
          <dgm:animLvl val="lvl"/>
          <dgm:resizeHandles val="exact"/>
        </dgm:presLayoutVars>
      </dgm:prSet>
      <dgm:spPr/>
    </dgm:pt>
    <dgm:pt modelId="{53793C1A-018E-44B6-8F98-733F7F5EDE77}" type="pres">
      <dgm:prSet presAssocID="{4BCD5862-85B1-4C41-8B78-2673EA65F892}" presName="parentText" presStyleLbl="node1" presStyleIdx="0" presStyleCnt="8">
        <dgm:presLayoutVars>
          <dgm:chMax val="0"/>
          <dgm:bulletEnabled val="1"/>
        </dgm:presLayoutVars>
      </dgm:prSet>
      <dgm:spPr/>
    </dgm:pt>
    <dgm:pt modelId="{0B14F1C5-E232-4CAC-9C3A-4BBC4DB6613A}" type="pres">
      <dgm:prSet presAssocID="{6C50E948-C054-4A71-8D40-A93DE0406EDC}" presName="spacer" presStyleCnt="0"/>
      <dgm:spPr/>
    </dgm:pt>
    <dgm:pt modelId="{67E8572D-D37A-4D82-A1E5-78DB95DEE9EF}" type="pres">
      <dgm:prSet presAssocID="{680A34A9-3730-4F48-91D0-B5DBA06A138A}" presName="parentText" presStyleLbl="node1" presStyleIdx="1" presStyleCnt="8" custLinFactY="5346" custLinFactNeighborY="100000">
        <dgm:presLayoutVars>
          <dgm:chMax val="0"/>
          <dgm:bulletEnabled val="1"/>
        </dgm:presLayoutVars>
      </dgm:prSet>
      <dgm:spPr/>
    </dgm:pt>
    <dgm:pt modelId="{8D62F336-2684-40E7-982F-A6B53A46BFB4}" type="pres">
      <dgm:prSet presAssocID="{3A9ADDD2-8033-43D7-B762-A438A6C9404B}" presName="spacer" presStyleCnt="0"/>
      <dgm:spPr/>
    </dgm:pt>
    <dgm:pt modelId="{30460377-80B7-4FC2-B16F-89F0D71D1DE5}" type="pres">
      <dgm:prSet presAssocID="{F0214631-2220-4583-AEBD-2D23ED78DC7F}" presName="parentText" presStyleLbl="node1" presStyleIdx="2" presStyleCnt="8">
        <dgm:presLayoutVars>
          <dgm:chMax val="0"/>
          <dgm:bulletEnabled val="1"/>
        </dgm:presLayoutVars>
      </dgm:prSet>
      <dgm:spPr/>
    </dgm:pt>
    <dgm:pt modelId="{25E5CBB3-332E-451C-B879-C6321CC5FCAC}" type="pres">
      <dgm:prSet presAssocID="{D8628F54-0747-4952-8E92-2A70C15B4D6B}" presName="spacer" presStyleCnt="0"/>
      <dgm:spPr/>
    </dgm:pt>
    <dgm:pt modelId="{10EFD2E3-FB42-4A0A-853D-5C4499BF2956}" type="pres">
      <dgm:prSet presAssocID="{438F8EC0-5675-48CD-9D57-B80744B1B26D}" presName="parentText" presStyleLbl="node1" presStyleIdx="3" presStyleCnt="8">
        <dgm:presLayoutVars>
          <dgm:chMax val="0"/>
          <dgm:bulletEnabled val="1"/>
        </dgm:presLayoutVars>
      </dgm:prSet>
      <dgm:spPr/>
    </dgm:pt>
    <dgm:pt modelId="{EA1A2054-BE50-4923-9176-D5DE90EBC8CC}" type="pres">
      <dgm:prSet presAssocID="{97C9CA21-5423-456E-8D53-C0ED298416C6}" presName="spacer" presStyleCnt="0"/>
      <dgm:spPr/>
    </dgm:pt>
    <dgm:pt modelId="{B06875F5-AA5B-4C7B-88B2-50DF78F714BA}" type="pres">
      <dgm:prSet presAssocID="{C3B8224D-D692-49A3-AA7D-DC60109E4527}" presName="parentText" presStyleLbl="node1" presStyleIdx="4" presStyleCnt="8">
        <dgm:presLayoutVars>
          <dgm:chMax val="0"/>
          <dgm:bulletEnabled val="1"/>
        </dgm:presLayoutVars>
      </dgm:prSet>
      <dgm:spPr/>
    </dgm:pt>
    <dgm:pt modelId="{A751AF08-83DB-4F2E-BA9C-7F0BA14CC190}" type="pres">
      <dgm:prSet presAssocID="{1B1D7FA5-097A-44A2-8826-860CC006BADB}" presName="spacer" presStyleCnt="0"/>
      <dgm:spPr/>
    </dgm:pt>
    <dgm:pt modelId="{8BC24B94-5A1E-4BD6-A317-61EDB37C5ADC}" type="pres">
      <dgm:prSet presAssocID="{631A8A6C-C4C4-42A2-AE8B-93384E87EEA3}" presName="parentText" presStyleLbl="node1" presStyleIdx="5" presStyleCnt="8">
        <dgm:presLayoutVars>
          <dgm:chMax val="0"/>
          <dgm:bulletEnabled val="1"/>
        </dgm:presLayoutVars>
      </dgm:prSet>
      <dgm:spPr/>
    </dgm:pt>
    <dgm:pt modelId="{D9F52F3E-224F-4DF7-BA0B-2B7D44CAB6B8}" type="pres">
      <dgm:prSet presAssocID="{080957A6-5FB4-4FB6-9B80-31FC20A58821}" presName="spacer" presStyleCnt="0"/>
      <dgm:spPr/>
    </dgm:pt>
    <dgm:pt modelId="{0FEE047D-392D-4880-835C-CF1628D4A7A6}" type="pres">
      <dgm:prSet presAssocID="{AF2E3E46-1FC2-46A6-A71F-CBB905DFAC00}" presName="parentText" presStyleLbl="node1" presStyleIdx="6" presStyleCnt="8">
        <dgm:presLayoutVars>
          <dgm:chMax val="0"/>
          <dgm:bulletEnabled val="1"/>
        </dgm:presLayoutVars>
      </dgm:prSet>
      <dgm:spPr/>
    </dgm:pt>
    <dgm:pt modelId="{284AE159-58FC-487E-8A0F-E11A564206F1}" type="pres">
      <dgm:prSet presAssocID="{FC35D105-C83A-44E2-B5EC-1210EFB70C69}" presName="spacer" presStyleCnt="0"/>
      <dgm:spPr/>
    </dgm:pt>
    <dgm:pt modelId="{7235BE98-F477-4B81-8638-5FDA88E8C8D1}" type="pres">
      <dgm:prSet presAssocID="{27F15A74-187A-4282-8CDB-530ACDB77F00}" presName="parentText" presStyleLbl="node1" presStyleIdx="7" presStyleCnt="8" custLinFactY="1512" custLinFactNeighborY="100000">
        <dgm:presLayoutVars>
          <dgm:chMax val="0"/>
          <dgm:bulletEnabled val="1"/>
        </dgm:presLayoutVars>
      </dgm:prSet>
      <dgm:spPr/>
    </dgm:pt>
  </dgm:ptLst>
  <dgm:cxnLst>
    <dgm:cxn modelId="{99AF9307-D57B-45FC-B182-25EA14AAF5B1}" srcId="{0B17812D-A9FE-4DAB-BCE6-CB17FD3D08F7}" destId="{631A8A6C-C4C4-42A2-AE8B-93384E87EEA3}" srcOrd="5" destOrd="0" parTransId="{25F937EF-38B2-4A71-86E0-B33086AC1E5B}" sibTransId="{080957A6-5FB4-4FB6-9B80-31FC20A58821}"/>
    <dgm:cxn modelId="{F646081F-1F25-45D5-8608-EFB173DCB25E}" srcId="{0B17812D-A9FE-4DAB-BCE6-CB17FD3D08F7}" destId="{C3B8224D-D692-49A3-AA7D-DC60109E4527}" srcOrd="4" destOrd="0" parTransId="{F0CD0145-75F2-4BBF-87A5-9007553E01B5}" sibTransId="{1B1D7FA5-097A-44A2-8826-860CC006BADB}"/>
    <dgm:cxn modelId="{B3AC6530-0B7A-4068-AED2-F558EB76A9C3}" type="presOf" srcId="{27F15A74-187A-4282-8CDB-530ACDB77F00}" destId="{7235BE98-F477-4B81-8638-5FDA88E8C8D1}" srcOrd="0" destOrd="0" presId="urn:microsoft.com/office/officeart/2005/8/layout/vList2"/>
    <dgm:cxn modelId="{99367A38-5665-4E19-A947-750E533794FF}" srcId="{0B17812D-A9FE-4DAB-BCE6-CB17FD3D08F7}" destId="{4BCD5862-85B1-4C41-8B78-2673EA65F892}" srcOrd="0" destOrd="0" parTransId="{6BC11942-A18D-433F-8A91-BA1A12D7B0A2}" sibTransId="{6C50E948-C054-4A71-8D40-A93DE0406EDC}"/>
    <dgm:cxn modelId="{0ACA883A-6E39-4AE5-B3A0-9F66D7DA9708}" type="presOf" srcId="{F0214631-2220-4583-AEBD-2D23ED78DC7F}" destId="{30460377-80B7-4FC2-B16F-89F0D71D1DE5}" srcOrd="0" destOrd="0" presId="urn:microsoft.com/office/officeart/2005/8/layout/vList2"/>
    <dgm:cxn modelId="{819B705D-E982-40DE-A25E-17A5B3CE09A8}" srcId="{0B17812D-A9FE-4DAB-BCE6-CB17FD3D08F7}" destId="{438F8EC0-5675-48CD-9D57-B80744B1B26D}" srcOrd="3" destOrd="0" parTransId="{1E5B9A11-F47B-4FD5-A291-F1B930FB906A}" sibTransId="{97C9CA21-5423-456E-8D53-C0ED298416C6}"/>
    <dgm:cxn modelId="{BB1C685E-D3A6-421D-B79B-4A8959000586}" type="presOf" srcId="{438F8EC0-5675-48CD-9D57-B80744B1B26D}" destId="{10EFD2E3-FB42-4A0A-853D-5C4499BF2956}" srcOrd="0" destOrd="0" presId="urn:microsoft.com/office/officeart/2005/8/layout/vList2"/>
    <dgm:cxn modelId="{4D7C204D-F750-4E13-8FF1-67585055162C}" type="presOf" srcId="{AF2E3E46-1FC2-46A6-A71F-CBB905DFAC00}" destId="{0FEE047D-392D-4880-835C-CF1628D4A7A6}" srcOrd="0" destOrd="0" presId="urn:microsoft.com/office/officeart/2005/8/layout/vList2"/>
    <dgm:cxn modelId="{8E16897C-3ED7-4075-9915-1A480B907A67}" srcId="{0B17812D-A9FE-4DAB-BCE6-CB17FD3D08F7}" destId="{680A34A9-3730-4F48-91D0-B5DBA06A138A}" srcOrd="1" destOrd="0" parTransId="{0BF737C4-5624-4023-91F6-EF49CE346B9A}" sibTransId="{3A9ADDD2-8033-43D7-B762-A438A6C9404B}"/>
    <dgm:cxn modelId="{90BD2C86-E397-4A6E-8AB5-DEDAA4992E99}" type="presOf" srcId="{C3B8224D-D692-49A3-AA7D-DC60109E4527}" destId="{B06875F5-AA5B-4C7B-88B2-50DF78F714BA}" srcOrd="0" destOrd="0" presId="urn:microsoft.com/office/officeart/2005/8/layout/vList2"/>
    <dgm:cxn modelId="{926A929C-C188-4AB9-B279-5CF7C6731088}" type="presOf" srcId="{0B17812D-A9FE-4DAB-BCE6-CB17FD3D08F7}" destId="{7AFDA5F8-04E0-445C-9E6D-507821182186}" srcOrd="0" destOrd="0" presId="urn:microsoft.com/office/officeart/2005/8/layout/vList2"/>
    <dgm:cxn modelId="{61C7FDB2-F637-449D-9FB6-0764C77D8E96}" type="presOf" srcId="{680A34A9-3730-4F48-91D0-B5DBA06A138A}" destId="{67E8572D-D37A-4D82-A1E5-78DB95DEE9EF}" srcOrd="0" destOrd="0" presId="urn:microsoft.com/office/officeart/2005/8/layout/vList2"/>
    <dgm:cxn modelId="{8B7782BB-C32A-4D4D-869D-E7D3C90537A7}" type="presOf" srcId="{4BCD5862-85B1-4C41-8B78-2673EA65F892}" destId="{53793C1A-018E-44B6-8F98-733F7F5EDE77}" srcOrd="0" destOrd="0" presId="urn:microsoft.com/office/officeart/2005/8/layout/vList2"/>
    <dgm:cxn modelId="{822686C5-3108-41BD-887A-D1D26B697946}" type="presOf" srcId="{631A8A6C-C4C4-42A2-AE8B-93384E87EEA3}" destId="{8BC24B94-5A1E-4BD6-A317-61EDB37C5ADC}" srcOrd="0" destOrd="0" presId="urn:microsoft.com/office/officeart/2005/8/layout/vList2"/>
    <dgm:cxn modelId="{1DBA5FD6-FD4C-45CC-B0DD-905F14E96599}" srcId="{0B17812D-A9FE-4DAB-BCE6-CB17FD3D08F7}" destId="{27F15A74-187A-4282-8CDB-530ACDB77F00}" srcOrd="7" destOrd="0" parTransId="{E8A5731E-A5C2-4170-97FB-A5DE51D99F3E}" sibTransId="{E73C96DF-0973-4A29-AFFF-3468651248E2}"/>
    <dgm:cxn modelId="{E5A1C4D6-4E6F-4DAD-86A7-685AE851F216}" srcId="{0B17812D-A9FE-4DAB-BCE6-CB17FD3D08F7}" destId="{AF2E3E46-1FC2-46A6-A71F-CBB905DFAC00}" srcOrd="6" destOrd="0" parTransId="{2384BFC7-12A9-4A11-A807-5EEE11155CBC}" sibTransId="{FC35D105-C83A-44E2-B5EC-1210EFB70C69}"/>
    <dgm:cxn modelId="{055A8DDD-F8C0-4CD6-BC0B-9E94F13519FE}" srcId="{0B17812D-A9FE-4DAB-BCE6-CB17FD3D08F7}" destId="{F0214631-2220-4583-AEBD-2D23ED78DC7F}" srcOrd="2" destOrd="0" parTransId="{6DCF7611-0F41-44C2-89B2-B549A593F944}" sibTransId="{D8628F54-0747-4952-8E92-2A70C15B4D6B}"/>
    <dgm:cxn modelId="{2E14D4FB-064F-4BCD-B7E3-68CE476439E4}" type="presParOf" srcId="{7AFDA5F8-04E0-445C-9E6D-507821182186}" destId="{53793C1A-018E-44B6-8F98-733F7F5EDE77}" srcOrd="0" destOrd="0" presId="urn:microsoft.com/office/officeart/2005/8/layout/vList2"/>
    <dgm:cxn modelId="{F88A5B3D-A5A5-4A76-8A30-7B300D4FAD77}" type="presParOf" srcId="{7AFDA5F8-04E0-445C-9E6D-507821182186}" destId="{0B14F1C5-E232-4CAC-9C3A-4BBC4DB6613A}" srcOrd="1" destOrd="0" presId="urn:microsoft.com/office/officeart/2005/8/layout/vList2"/>
    <dgm:cxn modelId="{90059949-F882-40FE-92A8-B04D78541714}" type="presParOf" srcId="{7AFDA5F8-04E0-445C-9E6D-507821182186}" destId="{67E8572D-D37A-4D82-A1E5-78DB95DEE9EF}" srcOrd="2" destOrd="0" presId="urn:microsoft.com/office/officeart/2005/8/layout/vList2"/>
    <dgm:cxn modelId="{F44377F7-F7E0-47D0-91FE-5A151D035A7B}" type="presParOf" srcId="{7AFDA5F8-04E0-445C-9E6D-507821182186}" destId="{8D62F336-2684-40E7-982F-A6B53A46BFB4}" srcOrd="3" destOrd="0" presId="urn:microsoft.com/office/officeart/2005/8/layout/vList2"/>
    <dgm:cxn modelId="{8B350909-388F-455F-9763-72330B397DD2}" type="presParOf" srcId="{7AFDA5F8-04E0-445C-9E6D-507821182186}" destId="{30460377-80B7-4FC2-B16F-89F0D71D1DE5}" srcOrd="4" destOrd="0" presId="urn:microsoft.com/office/officeart/2005/8/layout/vList2"/>
    <dgm:cxn modelId="{DA7D1EAD-F7B9-473A-8A86-B5BCE2377E10}" type="presParOf" srcId="{7AFDA5F8-04E0-445C-9E6D-507821182186}" destId="{25E5CBB3-332E-451C-B879-C6321CC5FCAC}" srcOrd="5" destOrd="0" presId="urn:microsoft.com/office/officeart/2005/8/layout/vList2"/>
    <dgm:cxn modelId="{C8433A6F-7FEA-4F5B-8B4D-660EA5F0E90A}" type="presParOf" srcId="{7AFDA5F8-04E0-445C-9E6D-507821182186}" destId="{10EFD2E3-FB42-4A0A-853D-5C4499BF2956}" srcOrd="6" destOrd="0" presId="urn:microsoft.com/office/officeart/2005/8/layout/vList2"/>
    <dgm:cxn modelId="{7C24E726-D62E-4822-8797-17A9A1DAC085}" type="presParOf" srcId="{7AFDA5F8-04E0-445C-9E6D-507821182186}" destId="{EA1A2054-BE50-4923-9176-D5DE90EBC8CC}" srcOrd="7" destOrd="0" presId="urn:microsoft.com/office/officeart/2005/8/layout/vList2"/>
    <dgm:cxn modelId="{5886DE08-D240-424A-9CE6-AFA79F9D70E9}" type="presParOf" srcId="{7AFDA5F8-04E0-445C-9E6D-507821182186}" destId="{B06875F5-AA5B-4C7B-88B2-50DF78F714BA}" srcOrd="8" destOrd="0" presId="urn:microsoft.com/office/officeart/2005/8/layout/vList2"/>
    <dgm:cxn modelId="{9068DF10-0D3C-43A1-B489-4D657575FA01}" type="presParOf" srcId="{7AFDA5F8-04E0-445C-9E6D-507821182186}" destId="{A751AF08-83DB-4F2E-BA9C-7F0BA14CC190}" srcOrd="9" destOrd="0" presId="urn:microsoft.com/office/officeart/2005/8/layout/vList2"/>
    <dgm:cxn modelId="{8A599B95-BFAA-4F9B-A40A-7190351A7F27}" type="presParOf" srcId="{7AFDA5F8-04E0-445C-9E6D-507821182186}" destId="{8BC24B94-5A1E-4BD6-A317-61EDB37C5ADC}" srcOrd="10" destOrd="0" presId="urn:microsoft.com/office/officeart/2005/8/layout/vList2"/>
    <dgm:cxn modelId="{D0656C8C-032C-4C4B-B641-1A8448DC167A}" type="presParOf" srcId="{7AFDA5F8-04E0-445C-9E6D-507821182186}" destId="{D9F52F3E-224F-4DF7-BA0B-2B7D44CAB6B8}" srcOrd="11" destOrd="0" presId="urn:microsoft.com/office/officeart/2005/8/layout/vList2"/>
    <dgm:cxn modelId="{C6D58BEA-6B1C-4CCE-A92F-CC18D7DCE7F9}" type="presParOf" srcId="{7AFDA5F8-04E0-445C-9E6D-507821182186}" destId="{0FEE047D-392D-4880-835C-CF1628D4A7A6}" srcOrd="12" destOrd="0" presId="urn:microsoft.com/office/officeart/2005/8/layout/vList2"/>
    <dgm:cxn modelId="{0CC3D771-4736-4461-8A54-F79799CF42FD}" type="presParOf" srcId="{7AFDA5F8-04E0-445C-9E6D-507821182186}" destId="{284AE159-58FC-487E-8A0F-E11A564206F1}" srcOrd="13" destOrd="0" presId="urn:microsoft.com/office/officeart/2005/8/layout/vList2"/>
    <dgm:cxn modelId="{5CC323D6-EC3B-4596-8DD0-B3D3EFA01403}" type="presParOf" srcId="{7AFDA5F8-04E0-445C-9E6D-507821182186}" destId="{7235BE98-F477-4B81-8638-5FDA88E8C8D1}"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2A1F21-AC42-45DD-8B99-4A01ED712692}" type="doc">
      <dgm:prSet loTypeId="urn:microsoft.com/office/officeart/2005/8/layout/process1" loCatId="process" qsTypeId="urn:microsoft.com/office/officeart/2005/8/quickstyle/simple4" qsCatId="simple" csTypeId="urn:microsoft.com/office/officeart/2005/8/colors/colorful1" csCatId="colorful" phldr="1"/>
      <dgm:spPr/>
      <dgm:t>
        <a:bodyPr/>
        <a:lstStyle/>
        <a:p>
          <a:endParaRPr lang="en-US"/>
        </a:p>
      </dgm:t>
    </dgm:pt>
    <dgm:pt modelId="{839B852E-DA88-450E-BED6-1405E338A664}">
      <dgm:prSet custT="1"/>
      <dgm:spPr/>
      <dgm:t>
        <a:bodyPr/>
        <a:lstStyle/>
        <a:p>
          <a:pPr algn="ctr" rtl="1"/>
          <a:r>
            <a:rPr lang="ar-EG" sz="1400" dirty="0">
              <a:solidFill>
                <a:schemeClr val="tx1"/>
              </a:solidFill>
            </a:rPr>
            <a:t>تسمى الخارطة العقلية (</a:t>
          </a:r>
          <a:r>
            <a:rPr lang="en-US" sz="1400" dirty="0">
              <a:solidFill>
                <a:schemeClr val="tx1"/>
              </a:solidFill>
            </a:rPr>
            <a:t>Mind Mapping) </a:t>
          </a:r>
          <a:r>
            <a:rPr lang="ar-EG" sz="1400" dirty="0">
              <a:solidFill>
                <a:schemeClr val="tx1"/>
              </a:solidFill>
            </a:rPr>
            <a:t>أيضا؛ فالخريطة الذهنية هي وسيلة تعبيرية عن وجهة النظر الشخصية بشأن العالم الخاص بالأفكار والمخططات بدلا من الاقتصار على الكلمات فقط، والخريطة الذهنية الطريقة الأسهل لتخزين المعلومات في العقل، وإستخراجها منه</a:t>
          </a:r>
          <a:r>
            <a:rPr lang="ar-EG" sz="1400" dirty="0"/>
            <a:t>.</a:t>
          </a:r>
          <a:endParaRPr lang="en-US" sz="1400" dirty="0"/>
        </a:p>
      </dgm:t>
    </dgm:pt>
    <dgm:pt modelId="{D388A7BD-1DB6-4183-A4C9-2195A5945ED8}" type="parTrans" cxnId="{C8A3F128-4DAD-4FFF-A427-FB0AEF71B133}">
      <dgm:prSet/>
      <dgm:spPr/>
      <dgm:t>
        <a:bodyPr/>
        <a:lstStyle/>
        <a:p>
          <a:endParaRPr lang="en-US"/>
        </a:p>
      </dgm:t>
    </dgm:pt>
    <dgm:pt modelId="{DE4FBB34-C1BA-4CE1-96A8-517AEEC89EA8}" type="sibTrans" cxnId="{C8A3F128-4DAD-4FFF-A427-FB0AEF71B133}">
      <dgm:prSet/>
      <dgm:spPr/>
      <dgm:t>
        <a:bodyPr/>
        <a:lstStyle/>
        <a:p>
          <a:endParaRPr lang="en-US"/>
        </a:p>
      </dgm:t>
    </dgm:pt>
    <dgm:pt modelId="{E8C6A57E-C9A3-4A1E-B59C-C9F624D843AD}">
      <dgm:prSet custT="1"/>
      <dgm:spPr/>
      <dgm:t>
        <a:bodyPr/>
        <a:lstStyle/>
        <a:p>
          <a:pPr algn="just" rtl="1"/>
          <a:r>
            <a:rPr lang="ar-EG" sz="1200" b="1" dirty="0">
              <a:solidFill>
                <a:schemeClr val="tx1"/>
              </a:solidFill>
            </a:rPr>
            <a:t>يقول توني بوزان (مؤسس علم الخرائط الذهنية): إن الخريطة الذهنية هي تقنية رسومية قوية تزودك بمفاتيح تساعدك على اسنخدام طاقة عقلك؛ بتسخير أغلب مهارات العقل بكلمة، بصورة، بوعدد، وبمنطق، وبألوان، وبإيقاع في كل مرة، وهو أسلوب قوي يعطيك الحرية المطلقة في استخدام طاقات عقلك، ويمكن أن تستخدمها في مختلف مجالات الحياة وفي تحسين تعلمك وتفكرك، وبأوضح طريقة وبأحسن أداء بشري.</a:t>
          </a:r>
          <a:r>
            <a:rPr lang="ar-EG" sz="1200" b="1" dirty="0">
              <a:solidFill>
                <a:schemeClr val="bg1"/>
              </a:solidFill>
            </a:rPr>
            <a:t> </a:t>
          </a:r>
          <a:endParaRPr lang="en-US" sz="1200" b="1" dirty="0">
            <a:solidFill>
              <a:schemeClr val="bg1"/>
            </a:solidFill>
          </a:endParaRPr>
        </a:p>
      </dgm:t>
    </dgm:pt>
    <dgm:pt modelId="{2D2705B2-91CA-4DC2-A792-85192E8C1C2B}" type="parTrans" cxnId="{CE2DE68A-D479-4DDB-94C0-4371D9F97F49}">
      <dgm:prSet/>
      <dgm:spPr/>
      <dgm:t>
        <a:bodyPr/>
        <a:lstStyle/>
        <a:p>
          <a:endParaRPr lang="en-US"/>
        </a:p>
      </dgm:t>
    </dgm:pt>
    <dgm:pt modelId="{73CD4E24-DADB-4869-89C8-38449D7D24A4}" type="sibTrans" cxnId="{CE2DE68A-D479-4DDB-94C0-4371D9F97F49}">
      <dgm:prSet/>
      <dgm:spPr/>
      <dgm:t>
        <a:bodyPr/>
        <a:lstStyle/>
        <a:p>
          <a:endParaRPr lang="en-US"/>
        </a:p>
      </dgm:t>
    </dgm:pt>
    <dgm:pt modelId="{1F79819D-4597-4DF2-A920-3E6E14C8C6A0}">
      <dgm:prSet custT="1"/>
      <dgm:spPr/>
      <dgm:t>
        <a:bodyPr/>
        <a:lstStyle/>
        <a:p>
          <a:pPr algn="just" rtl="1"/>
          <a:r>
            <a:rPr lang="ar-EG" sz="1200" b="1" dirty="0">
              <a:solidFill>
                <a:schemeClr val="tx1"/>
              </a:solidFill>
            </a:rPr>
            <a:t>يقول نجيب الرفاعي في كتابه (الخريطة الذهنية – خطوة.... خطوة): إن الخريطة الذهنية هي وسيلة ناجحة من وسائل الدراسة بالنسبة للمتعلم، وتقوم بربط المعلومات المقروءة في المذاكرات والكتب بواسطة رسومات وكلمات على شكل خريطة، فأنت أولا تقرأ الفكرة في المادة العلمية المكتوبة، ومن ثم تحولها إلى كلمات مختصرة ممزوجة بالأشكال والألوان، فبإمكانك اختصار الفصل كامل في ورقة واحدة بحجم (</a:t>
          </a:r>
          <a:r>
            <a:rPr lang="en-US" sz="1200" b="1" dirty="0">
              <a:solidFill>
                <a:schemeClr val="tx1"/>
              </a:solidFill>
            </a:rPr>
            <a:t>A4)، </a:t>
          </a:r>
          <a:r>
            <a:rPr lang="ar-EG" sz="1200" b="1" dirty="0">
              <a:solidFill>
                <a:schemeClr val="tx1"/>
              </a:solidFill>
            </a:rPr>
            <a:t>وتعودك بالنظر إلى هذه الورقة ستجد من السهولة جدا لاستخراج المعلومات منها من خلال الدراسة والاختبارات أيضا</a:t>
          </a:r>
          <a:endParaRPr lang="en-US" sz="1200" b="1" dirty="0">
            <a:solidFill>
              <a:schemeClr val="tx1"/>
            </a:solidFill>
          </a:endParaRPr>
        </a:p>
      </dgm:t>
    </dgm:pt>
    <dgm:pt modelId="{CB5DD48F-822F-4509-BAA1-CC385D4EE104}" type="parTrans" cxnId="{D925030C-1DF1-435A-854D-A1C739A2B837}">
      <dgm:prSet/>
      <dgm:spPr/>
      <dgm:t>
        <a:bodyPr/>
        <a:lstStyle/>
        <a:p>
          <a:endParaRPr lang="en-US"/>
        </a:p>
      </dgm:t>
    </dgm:pt>
    <dgm:pt modelId="{55433651-5930-4804-8186-96EC780821A4}" type="sibTrans" cxnId="{D925030C-1DF1-435A-854D-A1C739A2B837}">
      <dgm:prSet/>
      <dgm:spPr/>
      <dgm:t>
        <a:bodyPr/>
        <a:lstStyle/>
        <a:p>
          <a:endParaRPr lang="en-US"/>
        </a:p>
      </dgm:t>
    </dgm:pt>
    <dgm:pt modelId="{A2BB2BAD-40D7-48D8-AD55-4C62575EC854}" type="pres">
      <dgm:prSet presAssocID="{672A1F21-AC42-45DD-8B99-4A01ED712692}" presName="Name0" presStyleCnt="0">
        <dgm:presLayoutVars>
          <dgm:dir/>
          <dgm:resizeHandles val="exact"/>
        </dgm:presLayoutVars>
      </dgm:prSet>
      <dgm:spPr/>
    </dgm:pt>
    <dgm:pt modelId="{959CCB40-0D84-4F11-8F19-FC7EBA72A60A}" type="pres">
      <dgm:prSet presAssocID="{839B852E-DA88-450E-BED6-1405E338A664}" presName="node" presStyleLbl="node1" presStyleIdx="0" presStyleCnt="3" custScaleX="231707" custScaleY="192819" custLinFactNeighborX="-151" custLinFactNeighborY="-95">
        <dgm:presLayoutVars>
          <dgm:bulletEnabled val="1"/>
        </dgm:presLayoutVars>
      </dgm:prSet>
      <dgm:spPr/>
    </dgm:pt>
    <dgm:pt modelId="{D7CB85B6-187D-41D2-92DB-FF9FDD069EAB}" type="pres">
      <dgm:prSet presAssocID="{DE4FBB34-C1BA-4CE1-96A8-517AEEC89EA8}" presName="sibTrans" presStyleLbl="sibTrans2D1" presStyleIdx="0" presStyleCnt="2"/>
      <dgm:spPr/>
    </dgm:pt>
    <dgm:pt modelId="{33D927B4-002C-4945-A0BB-4577C4EDD897}" type="pres">
      <dgm:prSet presAssocID="{DE4FBB34-C1BA-4CE1-96A8-517AEEC89EA8}" presName="connectorText" presStyleLbl="sibTrans2D1" presStyleIdx="0" presStyleCnt="2"/>
      <dgm:spPr/>
    </dgm:pt>
    <dgm:pt modelId="{EA2E0D88-DEDC-4C11-877F-AD41CBE44728}" type="pres">
      <dgm:prSet presAssocID="{E8C6A57E-C9A3-4A1E-B59C-C9F624D843AD}" presName="node" presStyleLbl="node1" presStyleIdx="1" presStyleCnt="3" custScaleX="180159" custScaleY="227926" custLinFactNeighborX="-7229" custLinFactNeighborY="34346">
        <dgm:presLayoutVars>
          <dgm:bulletEnabled val="1"/>
        </dgm:presLayoutVars>
      </dgm:prSet>
      <dgm:spPr/>
    </dgm:pt>
    <dgm:pt modelId="{6B05D94B-82C8-42EA-A209-45CFFF405847}" type="pres">
      <dgm:prSet presAssocID="{73CD4E24-DADB-4869-89C8-38449D7D24A4}" presName="sibTrans" presStyleLbl="sibTrans2D1" presStyleIdx="1" presStyleCnt="2"/>
      <dgm:spPr/>
    </dgm:pt>
    <dgm:pt modelId="{E712AEE9-A947-4C43-B0F7-780EE2CAC680}" type="pres">
      <dgm:prSet presAssocID="{73CD4E24-DADB-4869-89C8-38449D7D24A4}" presName="connectorText" presStyleLbl="sibTrans2D1" presStyleIdx="1" presStyleCnt="2"/>
      <dgm:spPr/>
    </dgm:pt>
    <dgm:pt modelId="{E1BB620A-1AE2-43FD-AFEE-10459308B5F5}" type="pres">
      <dgm:prSet presAssocID="{1F79819D-4597-4DF2-A920-3E6E14C8C6A0}" presName="node" presStyleLbl="node1" presStyleIdx="2" presStyleCnt="3" custScaleX="219297" custScaleY="192819" custLinFactNeighborY="-1205">
        <dgm:presLayoutVars>
          <dgm:bulletEnabled val="1"/>
        </dgm:presLayoutVars>
      </dgm:prSet>
      <dgm:spPr/>
    </dgm:pt>
  </dgm:ptLst>
  <dgm:cxnLst>
    <dgm:cxn modelId="{D925030C-1DF1-435A-854D-A1C739A2B837}" srcId="{672A1F21-AC42-45DD-8B99-4A01ED712692}" destId="{1F79819D-4597-4DF2-A920-3E6E14C8C6A0}" srcOrd="2" destOrd="0" parTransId="{CB5DD48F-822F-4509-BAA1-CC385D4EE104}" sibTransId="{55433651-5930-4804-8186-96EC780821A4}"/>
    <dgm:cxn modelId="{C8A3F128-4DAD-4FFF-A427-FB0AEF71B133}" srcId="{672A1F21-AC42-45DD-8B99-4A01ED712692}" destId="{839B852E-DA88-450E-BED6-1405E338A664}" srcOrd="0" destOrd="0" parTransId="{D388A7BD-1DB6-4183-A4C9-2195A5945ED8}" sibTransId="{DE4FBB34-C1BA-4CE1-96A8-517AEEC89EA8}"/>
    <dgm:cxn modelId="{27455C33-C130-4477-9131-5DD788A36849}" type="presOf" srcId="{839B852E-DA88-450E-BED6-1405E338A664}" destId="{959CCB40-0D84-4F11-8F19-FC7EBA72A60A}" srcOrd="0" destOrd="0" presId="urn:microsoft.com/office/officeart/2005/8/layout/process1"/>
    <dgm:cxn modelId="{36979941-9A3F-4627-9D9C-375524E55BC1}" type="presOf" srcId="{73CD4E24-DADB-4869-89C8-38449D7D24A4}" destId="{6B05D94B-82C8-42EA-A209-45CFFF405847}" srcOrd="0" destOrd="0" presId="urn:microsoft.com/office/officeart/2005/8/layout/process1"/>
    <dgm:cxn modelId="{FBE53E66-C2A4-49B1-BC8D-66BEC7ACDA79}" type="presOf" srcId="{E8C6A57E-C9A3-4A1E-B59C-C9F624D843AD}" destId="{EA2E0D88-DEDC-4C11-877F-AD41CBE44728}" srcOrd="0" destOrd="0" presId="urn:microsoft.com/office/officeart/2005/8/layout/process1"/>
    <dgm:cxn modelId="{F355627A-BFCF-44C2-B391-49006E4BDDBD}" type="presOf" srcId="{73CD4E24-DADB-4869-89C8-38449D7D24A4}" destId="{E712AEE9-A947-4C43-B0F7-780EE2CAC680}" srcOrd="1" destOrd="0" presId="urn:microsoft.com/office/officeart/2005/8/layout/process1"/>
    <dgm:cxn modelId="{CE2DE68A-D479-4DDB-94C0-4371D9F97F49}" srcId="{672A1F21-AC42-45DD-8B99-4A01ED712692}" destId="{E8C6A57E-C9A3-4A1E-B59C-C9F624D843AD}" srcOrd="1" destOrd="0" parTransId="{2D2705B2-91CA-4DC2-A792-85192E8C1C2B}" sibTransId="{73CD4E24-DADB-4869-89C8-38449D7D24A4}"/>
    <dgm:cxn modelId="{86835A9F-2AD1-4969-B96B-6C31FFE703EF}" type="presOf" srcId="{672A1F21-AC42-45DD-8B99-4A01ED712692}" destId="{A2BB2BAD-40D7-48D8-AD55-4C62575EC854}" srcOrd="0" destOrd="0" presId="urn:microsoft.com/office/officeart/2005/8/layout/process1"/>
    <dgm:cxn modelId="{47F0FAA8-4E79-4DCA-99A7-4CD65F2B114F}" type="presOf" srcId="{DE4FBB34-C1BA-4CE1-96A8-517AEEC89EA8}" destId="{33D927B4-002C-4945-A0BB-4577C4EDD897}" srcOrd="1" destOrd="0" presId="urn:microsoft.com/office/officeart/2005/8/layout/process1"/>
    <dgm:cxn modelId="{BDFD87AB-5D93-4344-992E-3EBDD1D56C37}" type="presOf" srcId="{1F79819D-4597-4DF2-A920-3E6E14C8C6A0}" destId="{E1BB620A-1AE2-43FD-AFEE-10459308B5F5}" srcOrd="0" destOrd="0" presId="urn:microsoft.com/office/officeart/2005/8/layout/process1"/>
    <dgm:cxn modelId="{E69D4FC6-EEFF-44AB-A44D-1B944A3246B7}" type="presOf" srcId="{DE4FBB34-C1BA-4CE1-96A8-517AEEC89EA8}" destId="{D7CB85B6-187D-41D2-92DB-FF9FDD069EAB}" srcOrd="0" destOrd="0" presId="urn:microsoft.com/office/officeart/2005/8/layout/process1"/>
    <dgm:cxn modelId="{3BF31CC6-1E82-4A2F-809B-77005326662F}" type="presParOf" srcId="{A2BB2BAD-40D7-48D8-AD55-4C62575EC854}" destId="{959CCB40-0D84-4F11-8F19-FC7EBA72A60A}" srcOrd="0" destOrd="0" presId="urn:microsoft.com/office/officeart/2005/8/layout/process1"/>
    <dgm:cxn modelId="{91A7832A-CA96-4C4E-B59D-18EFEFAD8044}" type="presParOf" srcId="{A2BB2BAD-40D7-48D8-AD55-4C62575EC854}" destId="{D7CB85B6-187D-41D2-92DB-FF9FDD069EAB}" srcOrd="1" destOrd="0" presId="urn:microsoft.com/office/officeart/2005/8/layout/process1"/>
    <dgm:cxn modelId="{98FE7DB4-6CC6-4166-BABC-18FF0EE9722A}" type="presParOf" srcId="{D7CB85B6-187D-41D2-92DB-FF9FDD069EAB}" destId="{33D927B4-002C-4945-A0BB-4577C4EDD897}" srcOrd="0" destOrd="0" presId="urn:microsoft.com/office/officeart/2005/8/layout/process1"/>
    <dgm:cxn modelId="{3C39F5FD-79A0-43B0-AAD0-FD79C060DF22}" type="presParOf" srcId="{A2BB2BAD-40D7-48D8-AD55-4C62575EC854}" destId="{EA2E0D88-DEDC-4C11-877F-AD41CBE44728}" srcOrd="2" destOrd="0" presId="urn:microsoft.com/office/officeart/2005/8/layout/process1"/>
    <dgm:cxn modelId="{6F101261-9EFF-496E-B432-BE3C6CD224CA}" type="presParOf" srcId="{A2BB2BAD-40D7-48D8-AD55-4C62575EC854}" destId="{6B05D94B-82C8-42EA-A209-45CFFF405847}" srcOrd="3" destOrd="0" presId="urn:microsoft.com/office/officeart/2005/8/layout/process1"/>
    <dgm:cxn modelId="{7B44C06D-79A2-435D-85BF-752EE6D22A2F}" type="presParOf" srcId="{6B05D94B-82C8-42EA-A209-45CFFF405847}" destId="{E712AEE9-A947-4C43-B0F7-780EE2CAC680}" srcOrd="0" destOrd="0" presId="urn:microsoft.com/office/officeart/2005/8/layout/process1"/>
    <dgm:cxn modelId="{7588A68E-70F5-4F83-9CE9-DB31B92958D8}" type="presParOf" srcId="{A2BB2BAD-40D7-48D8-AD55-4C62575EC854}" destId="{E1BB620A-1AE2-43FD-AFEE-10459308B5F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009945-2C22-4325-A196-70193EA8D532}" type="doc">
      <dgm:prSet loTypeId="urn:microsoft.com/office/officeart/2005/8/layout/vList5" loCatId="list" qsTypeId="urn:microsoft.com/office/officeart/2005/8/quickstyle/simple1" qsCatId="simple" csTypeId="urn:microsoft.com/office/officeart/2005/8/colors/accent3_2" csCatId="accent3"/>
      <dgm:spPr/>
      <dgm:t>
        <a:bodyPr/>
        <a:lstStyle/>
        <a:p>
          <a:endParaRPr lang="en-US"/>
        </a:p>
      </dgm:t>
    </dgm:pt>
    <dgm:pt modelId="{3BCF8C69-B24A-4C4D-8832-03E612346D64}">
      <dgm:prSet/>
      <dgm:spPr/>
      <dgm:t>
        <a:bodyPr/>
        <a:lstStyle/>
        <a:p>
          <a:r>
            <a:rPr lang="ar-EG"/>
            <a:t>الخرائط الذهنية المكتبية: يستخدم المستخدم هذه الخرائط لتتبع المعلومات.</a:t>
          </a:r>
          <a:endParaRPr lang="en-US"/>
        </a:p>
      </dgm:t>
    </dgm:pt>
    <dgm:pt modelId="{B5929AEC-0B90-4673-A6DD-D99D739AC196}" type="parTrans" cxnId="{6C61C220-B734-43A0-A894-4A93646C34CD}">
      <dgm:prSet/>
      <dgm:spPr/>
      <dgm:t>
        <a:bodyPr/>
        <a:lstStyle/>
        <a:p>
          <a:endParaRPr lang="en-US"/>
        </a:p>
      </dgm:t>
    </dgm:pt>
    <dgm:pt modelId="{5E40108D-ABB2-42AC-BC04-307D8B1EBE07}" type="sibTrans" cxnId="{6C61C220-B734-43A0-A894-4A93646C34CD}">
      <dgm:prSet/>
      <dgm:spPr/>
      <dgm:t>
        <a:bodyPr/>
        <a:lstStyle/>
        <a:p>
          <a:endParaRPr lang="en-US"/>
        </a:p>
      </dgm:t>
    </dgm:pt>
    <dgm:pt modelId="{B40FF671-4F84-4AFC-83FD-7636E21E8CDA}">
      <dgm:prSet/>
      <dgm:spPr/>
      <dgm:t>
        <a:bodyPr/>
        <a:lstStyle/>
        <a:p>
          <a:r>
            <a:rPr lang="ar-EG"/>
            <a:t>٢.الخرائط الذهنية للعرض: يستخدم هذه الخرائط لتقديم الأفكار بطريقة بسيطة ومبتكرة.</a:t>
          </a:r>
          <a:endParaRPr lang="en-US"/>
        </a:p>
      </dgm:t>
    </dgm:pt>
    <dgm:pt modelId="{BF66BEC6-EEB9-4112-AA10-3775D8289B27}" type="parTrans" cxnId="{81B7E9CB-CE6B-4075-999D-CCA8B2CF130C}">
      <dgm:prSet/>
      <dgm:spPr/>
      <dgm:t>
        <a:bodyPr/>
        <a:lstStyle/>
        <a:p>
          <a:endParaRPr lang="en-US"/>
        </a:p>
      </dgm:t>
    </dgm:pt>
    <dgm:pt modelId="{01A35513-ABC3-4C1C-A2DB-F2584F3A1EEE}" type="sibTrans" cxnId="{81B7E9CB-CE6B-4075-999D-CCA8B2CF130C}">
      <dgm:prSet/>
      <dgm:spPr/>
      <dgm:t>
        <a:bodyPr/>
        <a:lstStyle/>
        <a:p>
          <a:endParaRPr lang="en-US"/>
        </a:p>
      </dgm:t>
    </dgm:pt>
    <dgm:pt modelId="{22D1ED2A-0447-4DD5-A654-05B41A0C7E2A}">
      <dgm:prSet/>
      <dgm:spPr/>
      <dgm:t>
        <a:bodyPr/>
        <a:lstStyle/>
        <a:p>
          <a:r>
            <a:rPr lang="ar-EG"/>
            <a:t>٣. الخرائط الذهنية للتخطيط: يستخدم هذه الخرائط في تخطيط وتنظيم الخطة الزمنية.</a:t>
          </a:r>
          <a:endParaRPr lang="en-US"/>
        </a:p>
      </dgm:t>
    </dgm:pt>
    <dgm:pt modelId="{AD0F4947-58E8-4FE7-BAC8-1505D70AB145}" type="parTrans" cxnId="{4D41D458-4097-4C19-93D7-0ED996B0D577}">
      <dgm:prSet/>
      <dgm:spPr/>
      <dgm:t>
        <a:bodyPr/>
        <a:lstStyle/>
        <a:p>
          <a:endParaRPr lang="en-US"/>
        </a:p>
      </dgm:t>
    </dgm:pt>
    <dgm:pt modelId="{BB92F6BC-2A89-45F4-B7A9-22C0AE68E771}" type="sibTrans" cxnId="{4D41D458-4097-4C19-93D7-0ED996B0D577}">
      <dgm:prSet/>
      <dgm:spPr/>
      <dgm:t>
        <a:bodyPr/>
        <a:lstStyle/>
        <a:p>
          <a:endParaRPr lang="en-US"/>
        </a:p>
      </dgm:t>
    </dgm:pt>
    <dgm:pt modelId="{B050D804-DD68-492B-9A45-C2C30D1B567F}" type="pres">
      <dgm:prSet presAssocID="{78009945-2C22-4325-A196-70193EA8D532}" presName="Name0" presStyleCnt="0">
        <dgm:presLayoutVars>
          <dgm:dir/>
          <dgm:animLvl val="lvl"/>
          <dgm:resizeHandles val="exact"/>
        </dgm:presLayoutVars>
      </dgm:prSet>
      <dgm:spPr/>
    </dgm:pt>
    <dgm:pt modelId="{57D74F99-7181-4399-BD16-22CFF8BA5B0D}" type="pres">
      <dgm:prSet presAssocID="{3BCF8C69-B24A-4C4D-8832-03E612346D64}" presName="linNode" presStyleCnt="0"/>
      <dgm:spPr/>
    </dgm:pt>
    <dgm:pt modelId="{3379D368-AE5B-456A-8E47-52E9D506653D}" type="pres">
      <dgm:prSet presAssocID="{3BCF8C69-B24A-4C4D-8832-03E612346D64}" presName="parentText" presStyleLbl="node1" presStyleIdx="0" presStyleCnt="3">
        <dgm:presLayoutVars>
          <dgm:chMax val="1"/>
          <dgm:bulletEnabled val="1"/>
        </dgm:presLayoutVars>
      </dgm:prSet>
      <dgm:spPr/>
    </dgm:pt>
    <dgm:pt modelId="{AA87C245-FC72-42A2-A7FA-E578887D0313}" type="pres">
      <dgm:prSet presAssocID="{5E40108D-ABB2-42AC-BC04-307D8B1EBE07}" presName="sp" presStyleCnt="0"/>
      <dgm:spPr/>
    </dgm:pt>
    <dgm:pt modelId="{4A5C4B63-B402-4A84-AE53-2BA7545363EF}" type="pres">
      <dgm:prSet presAssocID="{B40FF671-4F84-4AFC-83FD-7636E21E8CDA}" presName="linNode" presStyleCnt="0"/>
      <dgm:spPr/>
    </dgm:pt>
    <dgm:pt modelId="{BED0174E-5528-4CB7-BEC0-3A3A23D15650}" type="pres">
      <dgm:prSet presAssocID="{B40FF671-4F84-4AFC-83FD-7636E21E8CDA}" presName="parentText" presStyleLbl="node1" presStyleIdx="1" presStyleCnt="3">
        <dgm:presLayoutVars>
          <dgm:chMax val="1"/>
          <dgm:bulletEnabled val="1"/>
        </dgm:presLayoutVars>
      </dgm:prSet>
      <dgm:spPr/>
    </dgm:pt>
    <dgm:pt modelId="{91537885-09C7-42B8-92CD-8A0BD0AA65D7}" type="pres">
      <dgm:prSet presAssocID="{01A35513-ABC3-4C1C-A2DB-F2584F3A1EEE}" presName="sp" presStyleCnt="0"/>
      <dgm:spPr/>
    </dgm:pt>
    <dgm:pt modelId="{4E6867B3-6307-4707-B292-04A0677E5FE6}" type="pres">
      <dgm:prSet presAssocID="{22D1ED2A-0447-4DD5-A654-05B41A0C7E2A}" presName="linNode" presStyleCnt="0"/>
      <dgm:spPr/>
    </dgm:pt>
    <dgm:pt modelId="{626E8413-4907-4FA6-BD5A-5C9CA995E537}" type="pres">
      <dgm:prSet presAssocID="{22D1ED2A-0447-4DD5-A654-05B41A0C7E2A}" presName="parentText" presStyleLbl="node1" presStyleIdx="2" presStyleCnt="3">
        <dgm:presLayoutVars>
          <dgm:chMax val="1"/>
          <dgm:bulletEnabled val="1"/>
        </dgm:presLayoutVars>
      </dgm:prSet>
      <dgm:spPr/>
    </dgm:pt>
  </dgm:ptLst>
  <dgm:cxnLst>
    <dgm:cxn modelId="{6C61C220-B734-43A0-A894-4A93646C34CD}" srcId="{78009945-2C22-4325-A196-70193EA8D532}" destId="{3BCF8C69-B24A-4C4D-8832-03E612346D64}" srcOrd="0" destOrd="0" parTransId="{B5929AEC-0B90-4673-A6DD-D99D739AC196}" sibTransId="{5E40108D-ABB2-42AC-BC04-307D8B1EBE07}"/>
    <dgm:cxn modelId="{FCC72F33-E0C8-4A23-9B5A-7457CB9953BD}" type="presOf" srcId="{B40FF671-4F84-4AFC-83FD-7636E21E8CDA}" destId="{BED0174E-5528-4CB7-BEC0-3A3A23D15650}" srcOrd="0" destOrd="0" presId="urn:microsoft.com/office/officeart/2005/8/layout/vList5"/>
    <dgm:cxn modelId="{55616F60-6057-4F5E-9E01-0F6B1B975879}" type="presOf" srcId="{3BCF8C69-B24A-4C4D-8832-03E612346D64}" destId="{3379D368-AE5B-456A-8E47-52E9D506653D}" srcOrd="0" destOrd="0" presId="urn:microsoft.com/office/officeart/2005/8/layout/vList5"/>
    <dgm:cxn modelId="{4D41D458-4097-4C19-93D7-0ED996B0D577}" srcId="{78009945-2C22-4325-A196-70193EA8D532}" destId="{22D1ED2A-0447-4DD5-A654-05B41A0C7E2A}" srcOrd="2" destOrd="0" parTransId="{AD0F4947-58E8-4FE7-BAC8-1505D70AB145}" sibTransId="{BB92F6BC-2A89-45F4-B7A9-22C0AE68E771}"/>
    <dgm:cxn modelId="{2D3B5FB3-76C6-4F54-B8B4-613BE3B56992}" type="presOf" srcId="{78009945-2C22-4325-A196-70193EA8D532}" destId="{B050D804-DD68-492B-9A45-C2C30D1B567F}" srcOrd="0" destOrd="0" presId="urn:microsoft.com/office/officeart/2005/8/layout/vList5"/>
    <dgm:cxn modelId="{81B7E9CB-CE6B-4075-999D-CCA8B2CF130C}" srcId="{78009945-2C22-4325-A196-70193EA8D532}" destId="{B40FF671-4F84-4AFC-83FD-7636E21E8CDA}" srcOrd="1" destOrd="0" parTransId="{BF66BEC6-EEB9-4112-AA10-3775D8289B27}" sibTransId="{01A35513-ABC3-4C1C-A2DB-F2584F3A1EEE}"/>
    <dgm:cxn modelId="{40CD44CC-818A-47F4-AFEB-D7ABCF5A26B6}" type="presOf" srcId="{22D1ED2A-0447-4DD5-A654-05B41A0C7E2A}" destId="{626E8413-4907-4FA6-BD5A-5C9CA995E537}" srcOrd="0" destOrd="0" presId="urn:microsoft.com/office/officeart/2005/8/layout/vList5"/>
    <dgm:cxn modelId="{B92EB5EF-81BF-4A4B-9334-64FEA3F0133E}" type="presParOf" srcId="{B050D804-DD68-492B-9A45-C2C30D1B567F}" destId="{57D74F99-7181-4399-BD16-22CFF8BA5B0D}" srcOrd="0" destOrd="0" presId="urn:microsoft.com/office/officeart/2005/8/layout/vList5"/>
    <dgm:cxn modelId="{77103340-F466-4945-8569-FE82B14973E2}" type="presParOf" srcId="{57D74F99-7181-4399-BD16-22CFF8BA5B0D}" destId="{3379D368-AE5B-456A-8E47-52E9D506653D}" srcOrd="0" destOrd="0" presId="urn:microsoft.com/office/officeart/2005/8/layout/vList5"/>
    <dgm:cxn modelId="{8622E451-6D28-420A-A63A-5C416E8E1D12}" type="presParOf" srcId="{B050D804-DD68-492B-9A45-C2C30D1B567F}" destId="{AA87C245-FC72-42A2-A7FA-E578887D0313}" srcOrd="1" destOrd="0" presId="urn:microsoft.com/office/officeart/2005/8/layout/vList5"/>
    <dgm:cxn modelId="{187F10BB-4734-4B93-A653-6801E3918525}" type="presParOf" srcId="{B050D804-DD68-492B-9A45-C2C30D1B567F}" destId="{4A5C4B63-B402-4A84-AE53-2BA7545363EF}" srcOrd="2" destOrd="0" presId="urn:microsoft.com/office/officeart/2005/8/layout/vList5"/>
    <dgm:cxn modelId="{E6075E31-7481-4A50-8FCF-D7EFF9631486}" type="presParOf" srcId="{4A5C4B63-B402-4A84-AE53-2BA7545363EF}" destId="{BED0174E-5528-4CB7-BEC0-3A3A23D15650}" srcOrd="0" destOrd="0" presId="urn:microsoft.com/office/officeart/2005/8/layout/vList5"/>
    <dgm:cxn modelId="{AB9C4F8F-D143-423E-AC25-8CF34F5D04A0}" type="presParOf" srcId="{B050D804-DD68-492B-9A45-C2C30D1B567F}" destId="{91537885-09C7-42B8-92CD-8A0BD0AA65D7}" srcOrd="3" destOrd="0" presId="urn:microsoft.com/office/officeart/2005/8/layout/vList5"/>
    <dgm:cxn modelId="{3C261971-07D8-48C7-BE8B-5AA8AAEEE718}" type="presParOf" srcId="{B050D804-DD68-492B-9A45-C2C30D1B567F}" destId="{4E6867B3-6307-4707-B292-04A0677E5FE6}" srcOrd="4" destOrd="0" presId="urn:microsoft.com/office/officeart/2005/8/layout/vList5"/>
    <dgm:cxn modelId="{67B05489-56F7-49E6-A977-ED7DBA1B04AD}" type="presParOf" srcId="{4E6867B3-6307-4707-B292-04A0677E5FE6}" destId="{626E8413-4907-4FA6-BD5A-5C9CA995E53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F945F8-361E-4E77-832D-94E5F3CEFA4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F8DD60C6-38EA-4C95-8DF2-669E28980FB5}">
      <dgm:prSet/>
      <dgm:spPr/>
      <dgm:t>
        <a:bodyPr/>
        <a:lstStyle/>
        <a:p>
          <a:pPr rtl="1"/>
          <a:r>
            <a:rPr lang="ar-SA" dirty="0"/>
            <a:t>مجتمع الدراسة هو مجموعة من الطلبة والطلبات من مرحلة العليا أي مرحلة الماجستير من كلية معارف الوحي والعلوم الإسلامية في الجامعة الإسلامية العالمية بماليزيا.</a:t>
          </a:r>
          <a:endParaRPr lang="en-US" dirty="0"/>
        </a:p>
      </dgm:t>
    </dgm:pt>
    <dgm:pt modelId="{2594284E-F7C9-4D61-B71E-ADB1284C830C}" type="parTrans" cxnId="{DD298F41-8AD9-4730-B7A2-DAC57D247F5D}">
      <dgm:prSet/>
      <dgm:spPr/>
      <dgm:t>
        <a:bodyPr/>
        <a:lstStyle/>
        <a:p>
          <a:endParaRPr lang="en-US"/>
        </a:p>
      </dgm:t>
    </dgm:pt>
    <dgm:pt modelId="{159B1EF6-3C14-46E9-8DC8-9E5F73C0DB7A}" type="sibTrans" cxnId="{DD298F41-8AD9-4730-B7A2-DAC57D247F5D}">
      <dgm:prSet/>
      <dgm:spPr/>
      <dgm:t>
        <a:bodyPr/>
        <a:lstStyle/>
        <a:p>
          <a:endParaRPr lang="en-US"/>
        </a:p>
      </dgm:t>
    </dgm:pt>
    <dgm:pt modelId="{9C0965BA-BDCF-45BF-8989-24E9BB6D13CE}">
      <dgm:prSet/>
      <dgm:spPr/>
      <dgm:t>
        <a:bodyPr/>
        <a:lstStyle/>
        <a:p>
          <a:pPr rtl="1"/>
          <a:r>
            <a:rPr lang="ar-SA" b="1" dirty="0"/>
            <a:t>عينة الدراسة</a:t>
          </a:r>
          <a:endParaRPr lang="en-US" dirty="0"/>
        </a:p>
      </dgm:t>
    </dgm:pt>
    <dgm:pt modelId="{F84C41C9-468B-4593-BFAE-AF9D12AE5C74}" type="parTrans" cxnId="{C66B5145-94BB-45AA-813E-AB7DB7D6F04F}">
      <dgm:prSet/>
      <dgm:spPr/>
      <dgm:t>
        <a:bodyPr/>
        <a:lstStyle/>
        <a:p>
          <a:endParaRPr lang="en-US"/>
        </a:p>
      </dgm:t>
    </dgm:pt>
    <dgm:pt modelId="{99EE1DA5-031C-48B0-925F-35861618384D}" type="sibTrans" cxnId="{C66B5145-94BB-45AA-813E-AB7DB7D6F04F}">
      <dgm:prSet/>
      <dgm:spPr/>
      <dgm:t>
        <a:bodyPr/>
        <a:lstStyle/>
        <a:p>
          <a:endParaRPr lang="en-US"/>
        </a:p>
      </dgm:t>
    </dgm:pt>
    <dgm:pt modelId="{D824AA79-D062-4CAE-A7CA-FB7A04BF72F3}">
      <dgm:prSet/>
      <dgm:spPr/>
      <dgm:t>
        <a:bodyPr/>
        <a:lstStyle/>
        <a:p>
          <a:pPr rtl="1"/>
          <a:r>
            <a:rPr lang="ar-SA" dirty="0"/>
            <a:t>وعينة الدراسة تتكون من طلبة الماجستير في قسم اللغة العربية بكلية معارف الوحي والعلوم الإنسانية في الجامعة الإسلامية العالمية بماليزيا.</a:t>
          </a:r>
          <a:endParaRPr lang="en-US" dirty="0"/>
        </a:p>
      </dgm:t>
    </dgm:pt>
    <dgm:pt modelId="{3C70FB4F-1182-438F-BCEE-59EC443D6AE6}" type="parTrans" cxnId="{CF5F5A17-A348-4DA5-A855-05FF20EBE8AB}">
      <dgm:prSet/>
      <dgm:spPr/>
      <dgm:t>
        <a:bodyPr/>
        <a:lstStyle/>
        <a:p>
          <a:endParaRPr lang="en-US"/>
        </a:p>
      </dgm:t>
    </dgm:pt>
    <dgm:pt modelId="{9B00A682-BC22-4718-9C61-0053E7D1E59E}" type="sibTrans" cxnId="{CF5F5A17-A348-4DA5-A855-05FF20EBE8AB}">
      <dgm:prSet/>
      <dgm:spPr/>
      <dgm:t>
        <a:bodyPr/>
        <a:lstStyle/>
        <a:p>
          <a:endParaRPr lang="en-US"/>
        </a:p>
      </dgm:t>
    </dgm:pt>
    <dgm:pt modelId="{3DD92A77-D42B-491E-B46B-1B78A3963907}" type="pres">
      <dgm:prSet presAssocID="{09F945F8-361E-4E77-832D-94E5F3CEFA41}" presName="linear" presStyleCnt="0">
        <dgm:presLayoutVars>
          <dgm:animLvl val="lvl"/>
          <dgm:resizeHandles val="exact"/>
        </dgm:presLayoutVars>
      </dgm:prSet>
      <dgm:spPr/>
    </dgm:pt>
    <dgm:pt modelId="{B75CFD30-1034-4EE6-BE4D-A9758F0200CD}" type="pres">
      <dgm:prSet presAssocID="{F8DD60C6-38EA-4C95-8DF2-669E28980FB5}" presName="parentText" presStyleLbl="node1" presStyleIdx="0" presStyleCnt="3">
        <dgm:presLayoutVars>
          <dgm:chMax val="0"/>
          <dgm:bulletEnabled val="1"/>
        </dgm:presLayoutVars>
      </dgm:prSet>
      <dgm:spPr/>
    </dgm:pt>
    <dgm:pt modelId="{D6BFDF66-804E-43B4-A710-12AC39E8373B}" type="pres">
      <dgm:prSet presAssocID="{159B1EF6-3C14-46E9-8DC8-9E5F73C0DB7A}" presName="spacer" presStyleCnt="0"/>
      <dgm:spPr/>
    </dgm:pt>
    <dgm:pt modelId="{B9449DF4-DC08-46FA-BA8D-DE993ECABFC2}" type="pres">
      <dgm:prSet presAssocID="{9C0965BA-BDCF-45BF-8989-24E9BB6D13CE}" presName="parentText" presStyleLbl="node1" presStyleIdx="1" presStyleCnt="3">
        <dgm:presLayoutVars>
          <dgm:chMax val="0"/>
          <dgm:bulletEnabled val="1"/>
        </dgm:presLayoutVars>
      </dgm:prSet>
      <dgm:spPr/>
    </dgm:pt>
    <dgm:pt modelId="{839CADC0-3E49-4EA4-9B6F-47C2257ECCBF}" type="pres">
      <dgm:prSet presAssocID="{99EE1DA5-031C-48B0-925F-35861618384D}" presName="spacer" presStyleCnt="0"/>
      <dgm:spPr/>
    </dgm:pt>
    <dgm:pt modelId="{0068974A-6300-4440-89E6-7ADA22E383B5}" type="pres">
      <dgm:prSet presAssocID="{D824AA79-D062-4CAE-A7CA-FB7A04BF72F3}" presName="parentText" presStyleLbl="node1" presStyleIdx="2" presStyleCnt="3">
        <dgm:presLayoutVars>
          <dgm:chMax val="0"/>
          <dgm:bulletEnabled val="1"/>
        </dgm:presLayoutVars>
      </dgm:prSet>
      <dgm:spPr/>
    </dgm:pt>
  </dgm:ptLst>
  <dgm:cxnLst>
    <dgm:cxn modelId="{CF5F5A17-A348-4DA5-A855-05FF20EBE8AB}" srcId="{09F945F8-361E-4E77-832D-94E5F3CEFA41}" destId="{D824AA79-D062-4CAE-A7CA-FB7A04BF72F3}" srcOrd="2" destOrd="0" parTransId="{3C70FB4F-1182-438F-BCEE-59EC443D6AE6}" sibTransId="{9B00A682-BC22-4718-9C61-0053E7D1E59E}"/>
    <dgm:cxn modelId="{845F4933-023A-4C7D-A53C-3D3402D2BF7C}" type="presOf" srcId="{D824AA79-D062-4CAE-A7CA-FB7A04BF72F3}" destId="{0068974A-6300-4440-89E6-7ADA22E383B5}" srcOrd="0" destOrd="0" presId="urn:microsoft.com/office/officeart/2005/8/layout/vList2"/>
    <dgm:cxn modelId="{DD298F41-8AD9-4730-B7A2-DAC57D247F5D}" srcId="{09F945F8-361E-4E77-832D-94E5F3CEFA41}" destId="{F8DD60C6-38EA-4C95-8DF2-669E28980FB5}" srcOrd="0" destOrd="0" parTransId="{2594284E-F7C9-4D61-B71E-ADB1284C830C}" sibTransId="{159B1EF6-3C14-46E9-8DC8-9E5F73C0DB7A}"/>
    <dgm:cxn modelId="{C66B5145-94BB-45AA-813E-AB7DB7D6F04F}" srcId="{09F945F8-361E-4E77-832D-94E5F3CEFA41}" destId="{9C0965BA-BDCF-45BF-8989-24E9BB6D13CE}" srcOrd="1" destOrd="0" parTransId="{F84C41C9-468B-4593-BFAE-AF9D12AE5C74}" sibTransId="{99EE1DA5-031C-48B0-925F-35861618384D}"/>
    <dgm:cxn modelId="{0C6A03D5-A3AE-4D9C-8F1B-14BC0D5A17FE}" type="presOf" srcId="{09F945F8-361E-4E77-832D-94E5F3CEFA41}" destId="{3DD92A77-D42B-491E-B46B-1B78A3963907}" srcOrd="0" destOrd="0" presId="urn:microsoft.com/office/officeart/2005/8/layout/vList2"/>
    <dgm:cxn modelId="{1BB06CDA-7AED-49A3-9A6D-DB08A0DD78F6}" type="presOf" srcId="{9C0965BA-BDCF-45BF-8989-24E9BB6D13CE}" destId="{B9449DF4-DC08-46FA-BA8D-DE993ECABFC2}" srcOrd="0" destOrd="0" presId="urn:microsoft.com/office/officeart/2005/8/layout/vList2"/>
    <dgm:cxn modelId="{99A229DD-CCCC-4758-B432-D027A9E58019}" type="presOf" srcId="{F8DD60C6-38EA-4C95-8DF2-669E28980FB5}" destId="{B75CFD30-1034-4EE6-BE4D-A9758F0200CD}" srcOrd="0" destOrd="0" presId="urn:microsoft.com/office/officeart/2005/8/layout/vList2"/>
    <dgm:cxn modelId="{DA767A23-26A8-4319-9F4F-8DD12B3D8BED}" type="presParOf" srcId="{3DD92A77-D42B-491E-B46B-1B78A3963907}" destId="{B75CFD30-1034-4EE6-BE4D-A9758F0200CD}" srcOrd="0" destOrd="0" presId="urn:microsoft.com/office/officeart/2005/8/layout/vList2"/>
    <dgm:cxn modelId="{77D64F72-85D3-4413-BCC0-ECF2801E42A7}" type="presParOf" srcId="{3DD92A77-D42B-491E-B46B-1B78A3963907}" destId="{D6BFDF66-804E-43B4-A710-12AC39E8373B}" srcOrd="1" destOrd="0" presId="urn:microsoft.com/office/officeart/2005/8/layout/vList2"/>
    <dgm:cxn modelId="{FAFE17F3-CACC-4B11-9E08-61F9CE29C316}" type="presParOf" srcId="{3DD92A77-D42B-491E-B46B-1B78A3963907}" destId="{B9449DF4-DC08-46FA-BA8D-DE993ECABFC2}" srcOrd="2" destOrd="0" presId="urn:microsoft.com/office/officeart/2005/8/layout/vList2"/>
    <dgm:cxn modelId="{A754D0D5-BE1D-4948-A70F-97E54C309653}" type="presParOf" srcId="{3DD92A77-D42B-491E-B46B-1B78A3963907}" destId="{839CADC0-3E49-4EA4-9B6F-47C2257ECCBF}" srcOrd="3" destOrd="0" presId="urn:microsoft.com/office/officeart/2005/8/layout/vList2"/>
    <dgm:cxn modelId="{661A6CD5-EA49-4580-8411-3EBBF09AEE37}" type="presParOf" srcId="{3DD92A77-D42B-491E-B46B-1B78A3963907}" destId="{0068974A-6300-4440-89E6-7ADA22E383B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184741-572D-4DFC-9CCF-38CE8116310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E562AA3-11FD-4A30-BF8A-A900B425F96A}">
      <dgm:prSet/>
      <dgm:spPr/>
      <dgm:t>
        <a:bodyPr/>
        <a:lstStyle/>
        <a:p>
          <a:pPr rtl="1"/>
          <a:r>
            <a:rPr lang="ar-EG" dirty="0"/>
            <a:t>الاطلاع  على الدراسات السابقة بما بتعلق بهذا الموضوع. مثلا مقال: "أثر استخدام الخريطة الذهنية الإلكترونية في تنمية الإستيعاب القرائي في المادة اللغة الإنجليزية لدى طلاب الصف التاسع الأساسي " لحامد مبارك العبادي ويونس أحمد جرادات (٢٠١٥ م)،  ومقال: "طرق تعليمية علوم البلاغة العربية وأثرها في المهارات اللغوية للمتعلم بين الواقع والمأمول" لعبد اللطيف حني (٢٠١٦م)،  وغير ذلك.  </a:t>
          </a:r>
          <a:endParaRPr lang="en-US" dirty="0"/>
        </a:p>
      </dgm:t>
    </dgm:pt>
    <dgm:pt modelId="{E849662D-7788-4F49-B669-76EC8D6C25BC}" type="parTrans" cxnId="{6E242DA6-AEFA-49B7-B41E-2FEB71170C47}">
      <dgm:prSet/>
      <dgm:spPr/>
      <dgm:t>
        <a:bodyPr/>
        <a:lstStyle/>
        <a:p>
          <a:endParaRPr lang="en-US"/>
        </a:p>
      </dgm:t>
    </dgm:pt>
    <dgm:pt modelId="{798F6EEC-20DA-4A2B-B353-3CCFB336B3F3}" type="sibTrans" cxnId="{6E242DA6-AEFA-49B7-B41E-2FEB71170C47}">
      <dgm:prSet/>
      <dgm:spPr/>
      <dgm:t>
        <a:bodyPr/>
        <a:lstStyle/>
        <a:p>
          <a:endParaRPr lang="en-US"/>
        </a:p>
      </dgm:t>
    </dgm:pt>
    <dgm:pt modelId="{E96EE070-9A9A-4D02-A341-D86ADD04A5CB}">
      <dgm:prSet/>
      <dgm:spPr/>
      <dgm:t>
        <a:bodyPr/>
        <a:lstStyle/>
        <a:p>
          <a:pPr rtl="1"/>
          <a:r>
            <a:rPr lang="ar-EG" dirty="0"/>
            <a:t>٢. يستخدم في هذه الدراسة الطريقة التطبيقية عبر التدريس المصغر لدى الطلبة في الفصل، وعددهم ١١ طالبا وطالبة، فيجرى التدريس المصغر من قبل الباحثة الثانية  نور حميزة، لهذا العدد فقط وهي المعلمة نفسها.</a:t>
          </a:r>
          <a:endParaRPr lang="en-US" dirty="0"/>
        </a:p>
      </dgm:t>
    </dgm:pt>
    <dgm:pt modelId="{8C29C465-8030-43A0-AD89-D01A88040D81}" type="parTrans" cxnId="{5263D6AD-2A16-4DD6-897B-6EB3E0EBAB63}">
      <dgm:prSet/>
      <dgm:spPr/>
      <dgm:t>
        <a:bodyPr/>
        <a:lstStyle/>
        <a:p>
          <a:endParaRPr lang="en-US"/>
        </a:p>
      </dgm:t>
    </dgm:pt>
    <dgm:pt modelId="{31DDB28E-782A-480A-97B9-47E7A580E490}" type="sibTrans" cxnId="{5263D6AD-2A16-4DD6-897B-6EB3E0EBAB63}">
      <dgm:prSet/>
      <dgm:spPr/>
      <dgm:t>
        <a:bodyPr/>
        <a:lstStyle/>
        <a:p>
          <a:endParaRPr lang="en-US"/>
        </a:p>
      </dgm:t>
    </dgm:pt>
    <dgm:pt modelId="{0767B031-BA33-42AE-B026-76E42B014FDA}">
      <dgm:prSet custT="1"/>
      <dgm:spPr/>
      <dgm:t>
        <a:bodyPr/>
        <a:lstStyle/>
        <a:p>
          <a:pPr algn="just" rtl="1"/>
          <a:r>
            <a:rPr lang="ar-EG" sz="1100" dirty="0"/>
            <a:t>٣</a:t>
          </a:r>
          <a:r>
            <a:rPr lang="ar-EG" sz="1200" dirty="0"/>
            <a:t>. وتتم كشف نتيجة البحث عبر هذه الطريقة؛ وهي التدريس المصغر الذي يبدأ بالمقدمة عن الموضوع (علم البلاغة وفروعه)، ثم، ترسم المعلمة الخريطة الذهنية عن علوم البلاغة باختصار، وبعد ذلك، تشرح المعلمة عن مفهوم التشبيه وأغراضه وأركانه وأنواعه عبر الخريطة الذهنية، وبعد عملية التعليم، تعطي المعلمة التدريبات إلى الطلبة؛ أولا التدريب لبناء الخريطة الذهنية عن التشبيه (مفهومه وأغراضه وأركانه وأنواعه)، وثانيا التدريب التحريري، وأخيرا، تلخص المعلمة موضوع "التشبيه"، وتكلف المعلمة الطلبة بالواجب المنزلي (البحث عن ١٠ أمثلة من التشبيهات في القرآن الكريم).</a:t>
          </a:r>
          <a:endParaRPr lang="en-US" sz="1200" dirty="0"/>
        </a:p>
      </dgm:t>
    </dgm:pt>
    <dgm:pt modelId="{48491277-816B-4FAA-B38F-55C9DEF031AB}" type="parTrans" cxnId="{2FFB8339-4190-4076-9F3F-2EB60003AE0A}">
      <dgm:prSet/>
      <dgm:spPr/>
      <dgm:t>
        <a:bodyPr/>
        <a:lstStyle/>
        <a:p>
          <a:endParaRPr lang="en-US"/>
        </a:p>
      </dgm:t>
    </dgm:pt>
    <dgm:pt modelId="{80CEEF47-F097-41D3-9AD3-0E01F1BA6FF7}" type="sibTrans" cxnId="{2FFB8339-4190-4076-9F3F-2EB60003AE0A}">
      <dgm:prSet/>
      <dgm:spPr/>
      <dgm:t>
        <a:bodyPr/>
        <a:lstStyle/>
        <a:p>
          <a:endParaRPr lang="en-US"/>
        </a:p>
      </dgm:t>
    </dgm:pt>
    <dgm:pt modelId="{FF42B00C-31CC-4FCF-B3D2-87AEB8BC68C3}" type="pres">
      <dgm:prSet presAssocID="{CA184741-572D-4DFC-9CCF-38CE81163103}" presName="linear" presStyleCnt="0">
        <dgm:presLayoutVars>
          <dgm:animLvl val="lvl"/>
          <dgm:resizeHandles val="exact"/>
        </dgm:presLayoutVars>
      </dgm:prSet>
      <dgm:spPr/>
    </dgm:pt>
    <dgm:pt modelId="{5EFA4B25-955C-4AE6-9447-3A50E59E7474}" type="pres">
      <dgm:prSet presAssocID="{0E562AA3-11FD-4A30-BF8A-A900B425F96A}" presName="parentText" presStyleLbl="node1" presStyleIdx="0" presStyleCnt="3">
        <dgm:presLayoutVars>
          <dgm:chMax val="0"/>
          <dgm:bulletEnabled val="1"/>
        </dgm:presLayoutVars>
      </dgm:prSet>
      <dgm:spPr/>
    </dgm:pt>
    <dgm:pt modelId="{2AEFB922-ED20-4DC4-8CCF-DB056EE3E89F}" type="pres">
      <dgm:prSet presAssocID="{798F6EEC-20DA-4A2B-B353-3CCFB336B3F3}" presName="spacer" presStyleCnt="0"/>
      <dgm:spPr/>
    </dgm:pt>
    <dgm:pt modelId="{A481BA23-B791-4837-8A77-459485D1FA86}" type="pres">
      <dgm:prSet presAssocID="{E96EE070-9A9A-4D02-A341-D86ADD04A5CB}" presName="parentText" presStyleLbl="node1" presStyleIdx="1" presStyleCnt="3" custLinFactNeighborX="324" custLinFactNeighborY="-72159">
        <dgm:presLayoutVars>
          <dgm:chMax val="0"/>
          <dgm:bulletEnabled val="1"/>
        </dgm:presLayoutVars>
      </dgm:prSet>
      <dgm:spPr/>
    </dgm:pt>
    <dgm:pt modelId="{879D6C8C-292F-49C1-B6E5-417A6915832D}" type="pres">
      <dgm:prSet presAssocID="{31DDB28E-782A-480A-97B9-47E7A580E490}" presName="spacer" presStyleCnt="0"/>
      <dgm:spPr/>
    </dgm:pt>
    <dgm:pt modelId="{275F1631-8D39-4253-90B3-C81CDF6DB6CF}" type="pres">
      <dgm:prSet presAssocID="{0767B031-BA33-42AE-B026-76E42B014FDA}" presName="parentText" presStyleLbl="node1" presStyleIdx="2" presStyleCnt="3">
        <dgm:presLayoutVars>
          <dgm:chMax val="0"/>
          <dgm:bulletEnabled val="1"/>
        </dgm:presLayoutVars>
      </dgm:prSet>
      <dgm:spPr/>
    </dgm:pt>
  </dgm:ptLst>
  <dgm:cxnLst>
    <dgm:cxn modelId="{0C353C21-9D5E-4D92-9086-227B01ED5E3A}" type="presOf" srcId="{E96EE070-9A9A-4D02-A341-D86ADD04A5CB}" destId="{A481BA23-B791-4837-8A77-459485D1FA86}" srcOrd="0" destOrd="0" presId="urn:microsoft.com/office/officeart/2005/8/layout/vList2"/>
    <dgm:cxn modelId="{2FFB8339-4190-4076-9F3F-2EB60003AE0A}" srcId="{CA184741-572D-4DFC-9CCF-38CE81163103}" destId="{0767B031-BA33-42AE-B026-76E42B014FDA}" srcOrd="2" destOrd="0" parTransId="{48491277-816B-4FAA-B38F-55C9DEF031AB}" sibTransId="{80CEEF47-F097-41D3-9AD3-0E01F1BA6FF7}"/>
    <dgm:cxn modelId="{4DC15E70-2AF0-4CD2-A563-86F318943B17}" type="presOf" srcId="{0E562AA3-11FD-4A30-BF8A-A900B425F96A}" destId="{5EFA4B25-955C-4AE6-9447-3A50E59E7474}" srcOrd="0" destOrd="0" presId="urn:microsoft.com/office/officeart/2005/8/layout/vList2"/>
    <dgm:cxn modelId="{73E52E82-DCE7-49BB-964F-9AFC80DC7954}" type="presOf" srcId="{0767B031-BA33-42AE-B026-76E42B014FDA}" destId="{275F1631-8D39-4253-90B3-C81CDF6DB6CF}" srcOrd="0" destOrd="0" presId="urn:microsoft.com/office/officeart/2005/8/layout/vList2"/>
    <dgm:cxn modelId="{02767C9A-08B3-4D71-9D79-5DA8550E35B8}" type="presOf" srcId="{CA184741-572D-4DFC-9CCF-38CE81163103}" destId="{FF42B00C-31CC-4FCF-B3D2-87AEB8BC68C3}" srcOrd="0" destOrd="0" presId="urn:microsoft.com/office/officeart/2005/8/layout/vList2"/>
    <dgm:cxn modelId="{6E242DA6-AEFA-49B7-B41E-2FEB71170C47}" srcId="{CA184741-572D-4DFC-9CCF-38CE81163103}" destId="{0E562AA3-11FD-4A30-BF8A-A900B425F96A}" srcOrd="0" destOrd="0" parTransId="{E849662D-7788-4F49-B669-76EC8D6C25BC}" sibTransId="{798F6EEC-20DA-4A2B-B353-3CCFB336B3F3}"/>
    <dgm:cxn modelId="{5263D6AD-2A16-4DD6-897B-6EB3E0EBAB63}" srcId="{CA184741-572D-4DFC-9CCF-38CE81163103}" destId="{E96EE070-9A9A-4D02-A341-D86ADD04A5CB}" srcOrd="1" destOrd="0" parTransId="{8C29C465-8030-43A0-AD89-D01A88040D81}" sibTransId="{31DDB28E-782A-480A-97B9-47E7A580E490}"/>
    <dgm:cxn modelId="{49F50B2A-72DB-46C9-B98D-1D1228DE869D}" type="presParOf" srcId="{FF42B00C-31CC-4FCF-B3D2-87AEB8BC68C3}" destId="{5EFA4B25-955C-4AE6-9447-3A50E59E7474}" srcOrd="0" destOrd="0" presId="urn:microsoft.com/office/officeart/2005/8/layout/vList2"/>
    <dgm:cxn modelId="{FAC19491-92A4-4804-B749-10FE26880B68}" type="presParOf" srcId="{FF42B00C-31CC-4FCF-B3D2-87AEB8BC68C3}" destId="{2AEFB922-ED20-4DC4-8CCF-DB056EE3E89F}" srcOrd="1" destOrd="0" presId="urn:microsoft.com/office/officeart/2005/8/layout/vList2"/>
    <dgm:cxn modelId="{98B1FFD2-A89D-452E-9AF8-0FE7EE93E42F}" type="presParOf" srcId="{FF42B00C-31CC-4FCF-B3D2-87AEB8BC68C3}" destId="{A481BA23-B791-4837-8A77-459485D1FA86}" srcOrd="2" destOrd="0" presId="urn:microsoft.com/office/officeart/2005/8/layout/vList2"/>
    <dgm:cxn modelId="{E7F6091C-4AA6-4B5E-B58E-CB0B5E19785A}" type="presParOf" srcId="{FF42B00C-31CC-4FCF-B3D2-87AEB8BC68C3}" destId="{879D6C8C-292F-49C1-B6E5-417A6915832D}" srcOrd="3" destOrd="0" presId="urn:microsoft.com/office/officeart/2005/8/layout/vList2"/>
    <dgm:cxn modelId="{94BCCC46-DD14-4F11-9808-445B3162B00C}" type="presParOf" srcId="{FF42B00C-31CC-4FCF-B3D2-87AEB8BC68C3}" destId="{275F1631-8D39-4253-90B3-C81CDF6DB6C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4ADC3D-CDEA-4185-8933-33FFE10F4FF9}"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24331BF4-C496-4C0A-9689-1DD430A6AC96}">
      <dgm:prSet custT="1"/>
      <dgm:spPr/>
      <dgm:t>
        <a:bodyPr/>
        <a:lstStyle/>
        <a:p>
          <a:r>
            <a:rPr lang="ar-EG" sz="1200" b="1" dirty="0">
              <a:solidFill>
                <a:schemeClr val="tx1"/>
              </a:solidFill>
            </a:rPr>
            <a:t>تحليل الأسئلة في التدريبات</a:t>
          </a:r>
          <a:endParaRPr lang="en-US" sz="1200" b="1" dirty="0">
            <a:solidFill>
              <a:schemeClr val="tx1"/>
            </a:solidFill>
          </a:endParaRPr>
        </a:p>
      </dgm:t>
    </dgm:pt>
    <dgm:pt modelId="{C199C2F8-DBAB-483B-9042-0757B965DCF7}" type="parTrans" cxnId="{9A73B5E5-B2F8-46CA-BACA-9A070D8048B3}">
      <dgm:prSet/>
      <dgm:spPr/>
      <dgm:t>
        <a:bodyPr/>
        <a:lstStyle/>
        <a:p>
          <a:endParaRPr lang="en-US"/>
        </a:p>
      </dgm:t>
    </dgm:pt>
    <dgm:pt modelId="{0E7676CC-2995-42C2-A1C0-222365A31C55}" type="sibTrans" cxnId="{9A73B5E5-B2F8-46CA-BACA-9A070D8048B3}">
      <dgm:prSet/>
      <dgm:spPr/>
      <dgm:t>
        <a:bodyPr/>
        <a:lstStyle/>
        <a:p>
          <a:endParaRPr lang="en-US"/>
        </a:p>
      </dgm:t>
    </dgm:pt>
    <dgm:pt modelId="{C2BEFE3B-393F-4904-B79D-E5FE78F91A34}">
      <dgm:prSet custT="1"/>
      <dgm:spPr/>
      <dgm:t>
        <a:bodyPr/>
        <a:lstStyle/>
        <a:p>
          <a:r>
            <a:rPr lang="ar-EG" sz="1200" b="1" dirty="0">
              <a:solidFill>
                <a:schemeClr val="tx1"/>
              </a:solidFill>
            </a:rPr>
            <a:t>التدريب الأول (للمجموعة)</a:t>
          </a:r>
          <a:endParaRPr lang="en-US" sz="1200" b="1" dirty="0">
            <a:solidFill>
              <a:schemeClr val="tx1"/>
            </a:solidFill>
          </a:endParaRPr>
        </a:p>
      </dgm:t>
    </dgm:pt>
    <dgm:pt modelId="{80F9BB02-B448-4DF2-BCC1-D5F8A33655D6}" type="parTrans" cxnId="{67254515-660F-41A0-8DE3-650F0E103B5E}">
      <dgm:prSet/>
      <dgm:spPr/>
      <dgm:t>
        <a:bodyPr/>
        <a:lstStyle/>
        <a:p>
          <a:endParaRPr lang="en-US"/>
        </a:p>
      </dgm:t>
    </dgm:pt>
    <dgm:pt modelId="{330CC10E-577A-4E58-A820-026E34BE5051}" type="sibTrans" cxnId="{67254515-660F-41A0-8DE3-650F0E103B5E}">
      <dgm:prSet/>
      <dgm:spPr/>
      <dgm:t>
        <a:bodyPr/>
        <a:lstStyle/>
        <a:p>
          <a:endParaRPr lang="en-US"/>
        </a:p>
      </dgm:t>
    </dgm:pt>
    <dgm:pt modelId="{9DA7EE99-3601-4199-AD24-3C83D69CAE13}">
      <dgm:prSet custT="1"/>
      <dgm:spPr/>
      <dgm:t>
        <a:bodyPr/>
        <a:lstStyle/>
        <a:p>
          <a:pPr algn="just" rtl="1"/>
          <a:r>
            <a:rPr lang="ar-EG" sz="700" dirty="0">
              <a:solidFill>
                <a:schemeClr val="tx1"/>
              </a:solidFill>
            </a:rPr>
            <a:t>- </a:t>
          </a:r>
          <a:r>
            <a:rPr lang="ar-EG" sz="1200" b="1" dirty="0">
              <a:solidFill>
                <a:schemeClr val="tx1"/>
              </a:solidFill>
            </a:rPr>
            <a:t>كل الطلبة يقدرون على بناء الخريطة الذهنية عن التشبيه، وتتضمن الخريطة الذهنية موضوع التشبيه؛ أي تعريفه وأغراضه وأركانه وأنواعه، ويصمم الطلبة الخريطة الذهنية بالألوان الكثيرة والرسوم المتعددة أيضا.</a:t>
          </a:r>
          <a:endParaRPr lang="en-US" sz="1200" b="1" dirty="0">
            <a:solidFill>
              <a:schemeClr val="tx1"/>
            </a:solidFill>
          </a:endParaRPr>
        </a:p>
      </dgm:t>
    </dgm:pt>
    <dgm:pt modelId="{60F2D4D6-612D-45EA-9EC7-1559B02038CE}" type="parTrans" cxnId="{EF236DEE-CC49-4ED3-944F-9E45AC24B37A}">
      <dgm:prSet/>
      <dgm:spPr/>
      <dgm:t>
        <a:bodyPr/>
        <a:lstStyle/>
        <a:p>
          <a:endParaRPr lang="en-US"/>
        </a:p>
      </dgm:t>
    </dgm:pt>
    <dgm:pt modelId="{4759AD56-5B22-4F18-96F9-BE8A6605C54B}" type="sibTrans" cxnId="{EF236DEE-CC49-4ED3-944F-9E45AC24B37A}">
      <dgm:prSet/>
      <dgm:spPr/>
      <dgm:t>
        <a:bodyPr/>
        <a:lstStyle/>
        <a:p>
          <a:endParaRPr lang="en-US"/>
        </a:p>
      </dgm:t>
    </dgm:pt>
    <dgm:pt modelId="{A509D33E-5F5F-4A67-8ED9-6E64AE42BFDF}">
      <dgm:prSet custT="1"/>
      <dgm:spPr/>
      <dgm:t>
        <a:bodyPr/>
        <a:lstStyle/>
        <a:p>
          <a:pPr rtl="1"/>
          <a:r>
            <a:rPr lang="ar-EG" sz="1200" b="1" dirty="0">
              <a:solidFill>
                <a:schemeClr val="tx1"/>
              </a:solidFill>
            </a:rPr>
            <a:t>كل الإجابات صحيحة، وهذا يشير إلى أن كل الطلبة يقدرون على فهم موضوع أركان التشبيه بدقة. </a:t>
          </a:r>
          <a:endParaRPr lang="en-US" sz="1200" b="1" dirty="0">
            <a:solidFill>
              <a:schemeClr val="tx1"/>
            </a:solidFill>
          </a:endParaRPr>
        </a:p>
      </dgm:t>
    </dgm:pt>
    <dgm:pt modelId="{B49BF710-1F25-4594-BB3C-A80D26796D86}" type="parTrans" cxnId="{0DB472DD-CB4D-4FED-8726-E129811C60B3}">
      <dgm:prSet/>
      <dgm:spPr/>
      <dgm:t>
        <a:bodyPr/>
        <a:lstStyle/>
        <a:p>
          <a:endParaRPr lang="en-US"/>
        </a:p>
      </dgm:t>
    </dgm:pt>
    <dgm:pt modelId="{D7A8955F-D364-4507-B202-340DB5073215}" type="sibTrans" cxnId="{0DB472DD-CB4D-4FED-8726-E129811C60B3}">
      <dgm:prSet/>
      <dgm:spPr/>
      <dgm:t>
        <a:bodyPr/>
        <a:lstStyle/>
        <a:p>
          <a:endParaRPr lang="en-US"/>
        </a:p>
      </dgm:t>
    </dgm:pt>
    <dgm:pt modelId="{BE556BC0-2DF1-4EA4-8284-616CF7AF8FBB}">
      <dgm:prSet custT="1"/>
      <dgm:spPr/>
      <dgm:t>
        <a:bodyPr/>
        <a:lstStyle/>
        <a:p>
          <a:pPr algn="just" rtl="1"/>
          <a:r>
            <a:rPr lang="ar-EG" sz="1200" b="1" dirty="0">
              <a:solidFill>
                <a:schemeClr val="tx1"/>
              </a:solidFill>
            </a:rPr>
            <a:t>وخلاصة القول: إن هناك بعض الطلبة لم يفهموا موضوع أغراض التشبيه؛ لأنه توجد إجابة غير صحيحة خاصةً في القسم الأول (الأسئلة الاختيارية)؛ ولكنهم يقدرون على التفريق بين أنواع التشبيه وأركانه؛ لأنهم يجيبون عن الأسئلة الموضوعية (القسم الثاني) بإجابة صحيحة؛ إذن، معظم الطلبة يقدرون على فهم درس التشبيه نظريا وتطبيقيا، ويمكنهم أن يستعملوا التشبيه في الكتابة والكلام أيضا.</a:t>
          </a:r>
          <a:endParaRPr lang="en-US" sz="1200" b="1" dirty="0">
            <a:solidFill>
              <a:schemeClr val="tx1"/>
            </a:solidFill>
          </a:endParaRPr>
        </a:p>
      </dgm:t>
    </dgm:pt>
    <dgm:pt modelId="{05883776-0409-4F6F-A65A-471DED2F1E03}" type="parTrans" cxnId="{4EBFA7AD-E633-45E8-9B9B-4A08689436D8}">
      <dgm:prSet/>
      <dgm:spPr/>
      <dgm:t>
        <a:bodyPr/>
        <a:lstStyle/>
        <a:p>
          <a:endParaRPr lang="en-US"/>
        </a:p>
      </dgm:t>
    </dgm:pt>
    <dgm:pt modelId="{28D98320-590F-46DE-A418-6CA07927B552}" type="sibTrans" cxnId="{4EBFA7AD-E633-45E8-9B9B-4A08689436D8}">
      <dgm:prSet/>
      <dgm:spPr/>
      <dgm:t>
        <a:bodyPr/>
        <a:lstStyle/>
        <a:p>
          <a:endParaRPr lang="en-US"/>
        </a:p>
      </dgm:t>
    </dgm:pt>
    <dgm:pt modelId="{70FF9007-24B6-4D72-B97E-263FAFE27BA8}">
      <dgm:prSet custT="1"/>
      <dgm:spPr/>
      <dgm:t>
        <a:bodyPr/>
        <a:lstStyle/>
        <a:p>
          <a:pPr algn="just" rtl="1"/>
          <a:r>
            <a:rPr lang="ar-EG" sz="1200" b="1" dirty="0">
              <a:solidFill>
                <a:schemeClr val="tx1"/>
              </a:solidFill>
            </a:rPr>
            <a:t>ومن الجداول السابق، يتبين لنا النتيجة من التدريب الثاني (الأسئلة الاختيارية والموضوعية). ونجد أن  ٧  من الطلبة ممتازون، وحصل الطلبة على درجة عالية نسبتها (١٠٠-٨٥ %). وهذا يشير إلى أن معظم الطلبة في مرحلة الماجستير في الجامعة الإسلامية العالمية بماليزيا يقدرون على فهم موضوع التشبيه (تعريفه وأغراضه وأركانه وأنواعه) كاملا؛ أما في المستوى جيد، فهناك ٣ من الطلبة الذي يحصلون هذه الدرجة نسبتها (٨٥،٠٠- ٦٥،٠٠%)، ويتبين لنا بوضوح أن بعض الطلبة لم يفهموا موضوع التشبيه كله خاصةً في موضوع أغراض التشبيه، وتمكنت المعلمة أن تكثر من التدريبات والنشاطات الإضافية لتساعد الطلبة على تذكر موضوع التشبيه وأمثلته.</a:t>
          </a:r>
          <a:endParaRPr lang="en-US" sz="1200" b="1" dirty="0">
            <a:solidFill>
              <a:schemeClr val="tx1"/>
            </a:solidFill>
          </a:endParaRPr>
        </a:p>
      </dgm:t>
    </dgm:pt>
    <dgm:pt modelId="{CC145506-AF07-4EBA-8BAD-6BAA492B37DD}" type="parTrans" cxnId="{CDF0A471-E357-4472-A946-948684880E87}">
      <dgm:prSet/>
      <dgm:spPr/>
      <dgm:t>
        <a:bodyPr/>
        <a:lstStyle/>
        <a:p>
          <a:endParaRPr lang="en-US"/>
        </a:p>
      </dgm:t>
    </dgm:pt>
    <dgm:pt modelId="{0B5EA9C0-0729-4BBC-A9B6-E66E7BB5CAB0}" type="sibTrans" cxnId="{CDF0A471-E357-4472-A946-948684880E87}">
      <dgm:prSet/>
      <dgm:spPr/>
      <dgm:t>
        <a:bodyPr/>
        <a:lstStyle/>
        <a:p>
          <a:endParaRPr lang="en-US"/>
        </a:p>
      </dgm:t>
    </dgm:pt>
    <dgm:pt modelId="{7B6E9B36-0868-4D5A-BB12-A785F771848C}" type="pres">
      <dgm:prSet presAssocID="{8C4ADC3D-CDEA-4185-8933-33FFE10F4FF9}" presName="Name0" presStyleCnt="0">
        <dgm:presLayoutVars>
          <dgm:dir/>
          <dgm:animLvl val="lvl"/>
          <dgm:resizeHandles val="exact"/>
        </dgm:presLayoutVars>
      </dgm:prSet>
      <dgm:spPr/>
    </dgm:pt>
    <dgm:pt modelId="{54D05F8A-3F01-4068-81C4-017B697E2AFF}" type="pres">
      <dgm:prSet presAssocID="{70FF9007-24B6-4D72-B97E-263FAFE27BA8}" presName="boxAndChildren" presStyleCnt="0"/>
      <dgm:spPr/>
    </dgm:pt>
    <dgm:pt modelId="{4FE201CF-07EA-4A6A-9B4F-D663734CEA0E}" type="pres">
      <dgm:prSet presAssocID="{70FF9007-24B6-4D72-B97E-263FAFE27BA8}" presName="parentTextBox" presStyleLbl="node1" presStyleIdx="0" presStyleCnt="6" custScaleY="422093"/>
      <dgm:spPr/>
    </dgm:pt>
    <dgm:pt modelId="{A3469B75-1680-46A1-8549-A9CA3E889E2F}" type="pres">
      <dgm:prSet presAssocID="{28D98320-590F-46DE-A418-6CA07927B552}" presName="sp" presStyleCnt="0"/>
      <dgm:spPr/>
    </dgm:pt>
    <dgm:pt modelId="{E9A51B31-5212-4126-B734-868B7C0E0146}" type="pres">
      <dgm:prSet presAssocID="{BE556BC0-2DF1-4EA4-8284-616CF7AF8FBB}" presName="arrowAndChildren" presStyleCnt="0"/>
      <dgm:spPr/>
    </dgm:pt>
    <dgm:pt modelId="{32D73B09-95E8-492C-AF85-43AC14785E22}" type="pres">
      <dgm:prSet presAssocID="{BE556BC0-2DF1-4EA4-8284-616CF7AF8FBB}" presName="parentTextArrow" presStyleLbl="node1" presStyleIdx="1" presStyleCnt="6" custScaleX="97004" custScaleY="222409"/>
      <dgm:spPr/>
    </dgm:pt>
    <dgm:pt modelId="{57A7419A-5C16-439B-BE0F-68AD84DB4CE7}" type="pres">
      <dgm:prSet presAssocID="{D7A8955F-D364-4507-B202-340DB5073215}" presName="sp" presStyleCnt="0"/>
      <dgm:spPr/>
    </dgm:pt>
    <dgm:pt modelId="{17FDEC1B-0BE6-4007-9C4F-8B3CDD93B253}" type="pres">
      <dgm:prSet presAssocID="{A509D33E-5F5F-4A67-8ED9-6E64AE42BFDF}" presName="arrowAndChildren" presStyleCnt="0"/>
      <dgm:spPr/>
    </dgm:pt>
    <dgm:pt modelId="{FC0BA458-451F-4DE6-B516-414D7ED38CC3}" type="pres">
      <dgm:prSet presAssocID="{A509D33E-5F5F-4A67-8ED9-6E64AE42BFDF}" presName="parentTextArrow" presStyleLbl="node1" presStyleIdx="2" presStyleCnt="6"/>
      <dgm:spPr/>
    </dgm:pt>
    <dgm:pt modelId="{7D08E0BA-1DB5-42E7-8511-05B001D96C1E}" type="pres">
      <dgm:prSet presAssocID="{4759AD56-5B22-4F18-96F9-BE8A6605C54B}" presName="sp" presStyleCnt="0"/>
      <dgm:spPr/>
    </dgm:pt>
    <dgm:pt modelId="{8E2BAFCA-3093-412A-9818-1BB27DD37710}" type="pres">
      <dgm:prSet presAssocID="{9DA7EE99-3601-4199-AD24-3C83D69CAE13}" presName="arrowAndChildren" presStyleCnt="0"/>
      <dgm:spPr/>
    </dgm:pt>
    <dgm:pt modelId="{0B709908-86B3-4C91-9C20-321F5C6B1A0A}" type="pres">
      <dgm:prSet presAssocID="{9DA7EE99-3601-4199-AD24-3C83D69CAE13}" presName="parentTextArrow" presStyleLbl="node1" presStyleIdx="3" presStyleCnt="6" custScaleY="147991"/>
      <dgm:spPr/>
    </dgm:pt>
    <dgm:pt modelId="{4B2C4D38-3196-4EE6-8F6E-6D05BDDE0438}" type="pres">
      <dgm:prSet presAssocID="{330CC10E-577A-4E58-A820-026E34BE5051}" presName="sp" presStyleCnt="0"/>
      <dgm:spPr/>
    </dgm:pt>
    <dgm:pt modelId="{E2B3D6B4-5339-4DBA-9536-F16B4764B25F}" type="pres">
      <dgm:prSet presAssocID="{C2BEFE3B-393F-4904-B79D-E5FE78F91A34}" presName="arrowAndChildren" presStyleCnt="0"/>
      <dgm:spPr/>
    </dgm:pt>
    <dgm:pt modelId="{70B6A9CB-7B44-436A-8BA0-19E2545515CF}" type="pres">
      <dgm:prSet presAssocID="{C2BEFE3B-393F-4904-B79D-E5FE78F91A34}" presName="parentTextArrow" presStyleLbl="node1" presStyleIdx="4" presStyleCnt="6"/>
      <dgm:spPr/>
    </dgm:pt>
    <dgm:pt modelId="{66F4C739-89F9-48BD-B2C7-12EA66B5A578}" type="pres">
      <dgm:prSet presAssocID="{0E7676CC-2995-42C2-A1C0-222365A31C55}" presName="sp" presStyleCnt="0"/>
      <dgm:spPr/>
    </dgm:pt>
    <dgm:pt modelId="{9F817F8A-FE45-4536-AF41-0B41B791FC9D}" type="pres">
      <dgm:prSet presAssocID="{24331BF4-C496-4C0A-9689-1DD430A6AC96}" presName="arrowAndChildren" presStyleCnt="0"/>
      <dgm:spPr/>
    </dgm:pt>
    <dgm:pt modelId="{7AE5C8F1-4F32-4DD2-83ED-7771BA17829E}" type="pres">
      <dgm:prSet presAssocID="{24331BF4-C496-4C0A-9689-1DD430A6AC96}" presName="parentTextArrow" presStyleLbl="node1" presStyleIdx="5" presStyleCnt="6"/>
      <dgm:spPr/>
    </dgm:pt>
  </dgm:ptLst>
  <dgm:cxnLst>
    <dgm:cxn modelId="{67254515-660F-41A0-8DE3-650F0E103B5E}" srcId="{8C4ADC3D-CDEA-4185-8933-33FFE10F4FF9}" destId="{C2BEFE3B-393F-4904-B79D-E5FE78F91A34}" srcOrd="1" destOrd="0" parTransId="{80F9BB02-B448-4DF2-BCC1-D5F8A33655D6}" sibTransId="{330CC10E-577A-4E58-A820-026E34BE5051}"/>
    <dgm:cxn modelId="{BB410825-90F0-4643-A947-42587F00BF2D}" type="presOf" srcId="{24331BF4-C496-4C0A-9689-1DD430A6AC96}" destId="{7AE5C8F1-4F32-4DD2-83ED-7771BA17829E}" srcOrd="0" destOrd="0" presId="urn:microsoft.com/office/officeart/2005/8/layout/process4"/>
    <dgm:cxn modelId="{BFDB8437-A116-4530-A902-6F64DD35BBB5}" type="presOf" srcId="{BE556BC0-2DF1-4EA4-8284-616CF7AF8FBB}" destId="{32D73B09-95E8-492C-AF85-43AC14785E22}" srcOrd="0" destOrd="0" presId="urn:microsoft.com/office/officeart/2005/8/layout/process4"/>
    <dgm:cxn modelId="{4E51F06F-972E-4BCF-B218-BD2EF9E5A0BF}" type="presOf" srcId="{A509D33E-5F5F-4A67-8ED9-6E64AE42BFDF}" destId="{FC0BA458-451F-4DE6-B516-414D7ED38CC3}" srcOrd="0" destOrd="0" presId="urn:microsoft.com/office/officeart/2005/8/layout/process4"/>
    <dgm:cxn modelId="{CDF0A471-E357-4472-A946-948684880E87}" srcId="{8C4ADC3D-CDEA-4185-8933-33FFE10F4FF9}" destId="{70FF9007-24B6-4D72-B97E-263FAFE27BA8}" srcOrd="5" destOrd="0" parTransId="{CC145506-AF07-4EBA-8BAD-6BAA492B37DD}" sibTransId="{0B5EA9C0-0729-4BBC-A9B6-E66E7BB5CAB0}"/>
    <dgm:cxn modelId="{6A536878-DDA9-4D58-905B-9941D1D4DD3C}" type="presOf" srcId="{70FF9007-24B6-4D72-B97E-263FAFE27BA8}" destId="{4FE201CF-07EA-4A6A-9B4F-D663734CEA0E}" srcOrd="0" destOrd="0" presId="urn:microsoft.com/office/officeart/2005/8/layout/process4"/>
    <dgm:cxn modelId="{0DCD7978-B92A-4201-9606-44D5985FC50A}" type="presOf" srcId="{9DA7EE99-3601-4199-AD24-3C83D69CAE13}" destId="{0B709908-86B3-4C91-9C20-321F5C6B1A0A}" srcOrd="0" destOrd="0" presId="urn:microsoft.com/office/officeart/2005/8/layout/process4"/>
    <dgm:cxn modelId="{4EBFA7AD-E633-45E8-9B9B-4A08689436D8}" srcId="{8C4ADC3D-CDEA-4185-8933-33FFE10F4FF9}" destId="{BE556BC0-2DF1-4EA4-8284-616CF7AF8FBB}" srcOrd="4" destOrd="0" parTransId="{05883776-0409-4F6F-A65A-471DED2F1E03}" sibTransId="{28D98320-590F-46DE-A418-6CA07927B552}"/>
    <dgm:cxn modelId="{F6B6B6CD-B64F-4189-916C-6D43E851251C}" type="presOf" srcId="{C2BEFE3B-393F-4904-B79D-E5FE78F91A34}" destId="{70B6A9CB-7B44-436A-8BA0-19E2545515CF}" srcOrd="0" destOrd="0" presId="urn:microsoft.com/office/officeart/2005/8/layout/process4"/>
    <dgm:cxn modelId="{0DB472DD-CB4D-4FED-8726-E129811C60B3}" srcId="{8C4ADC3D-CDEA-4185-8933-33FFE10F4FF9}" destId="{A509D33E-5F5F-4A67-8ED9-6E64AE42BFDF}" srcOrd="3" destOrd="0" parTransId="{B49BF710-1F25-4594-BB3C-A80D26796D86}" sibTransId="{D7A8955F-D364-4507-B202-340DB5073215}"/>
    <dgm:cxn modelId="{9A73B5E5-B2F8-46CA-BACA-9A070D8048B3}" srcId="{8C4ADC3D-CDEA-4185-8933-33FFE10F4FF9}" destId="{24331BF4-C496-4C0A-9689-1DD430A6AC96}" srcOrd="0" destOrd="0" parTransId="{C199C2F8-DBAB-483B-9042-0757B965DCF7}" sibTransId="{0E7676CC-2995-42C2-A1C0-222365A31C55}"/>
    <dgm:cxn modelId="{5AF81BEA-84F6-46C9-8CBC-E960E887409F}" type="presOf" srcId="{8C4ADC3D-CDEA-4185-8933-33FFE10F4FF9}" destId="{7B6E9B36-0868-4D5A-BB12-A785F771848C}" srcOrd="0" destOrd="0" presId="urn:microsoft.com/office/officeart/2005/8/layout/process4"/>
    <dgm:cxn modelId="{EF236DEE-CC49-4ED3-944F-9E45AC24B37A}" srcId="{8C4ADC3D-CDEA-4185-8933-33FFE10F4FF9}" destId="{9DA7EE99-3601-4199-AD24-3C83D69CAE13}" srcOrd="2" destOrd="0" parTransId="{60F2D4D6-612D-45EA-9EC7-1559B02038CE}" sibTransId="{4759AD56-5B22-4F18-96F9-BE8A6605C54B}"/>
    <dgm:cxn modelId="{DB51139E-45C7-4C18-A2BC-BD59AE8D5602}" type="presParOf" srcId="{7B6E9B36-0868-4D5A-BB12-A785F771848C}" destId="{54D05F8A-3F01-4068-81C4-017B697E2AFF}" srcOrd="0" destOrd="0" presId="urn:microsoft.com/office/officeart/2005/8/layout/process4"/>
    <dgm:cxn modelId="{E3B4B3A2-971A-4D07-8ED3-576AEA67DFEB}" type="presParOf" srcId="{54D05F8A-3F01-4068-81C4-017B697E2AFF}" destId="{4FE201CF-07EA-4A6A-9B4F-D663734CEA0E}" srcOrd="0" destOrd="0" presId="urn:microsoft.com/office/officeart/2005/8/layout/process4"/>
    <dgm:cxn modelId="{7FC2D83B-FF7D-4868-AF0A-77B117229E88}" type="presParOf" srcId="{7B6E9B36-0868-4D5A-BB12-A785F771848C}" destId="{A3469B75-1680-46A1-8549-A9CA3E889E2F}" srcOrd="1" destOrd="0" presId="urn:microsoft.com/office/officeart/2005/8/layout/process4"/>
    <dgm:cxn modelId="{DF0D8994-41BB-4E60-BC81-AEE3A5EAD5FB}" type="presParOf" srcId="{7B6E9B36-0868-4D5A-BB12-A785F771848C}" destId="{E9A51B31-5212-4126-B734-868B7C0E0146}" srcOrd="2" destOrd="0" presId="urn:microsoft.com/office/officeart/2005/8/layout/process4"/>
    <dgm:cxn modelId="{1E76EC26-ADB8-4440-A582-4907E17BA48C}" type="presParOf" srcId="{E9A51B31-5212-4126-B734-868B7C0E0146}" destId="{32D73B09-95E8-492C-AF85-43AC14785E22}" srcOrd="0" destOrd="0" presId="urn:microsoft.com/office/officeart/2005/8/layout/process4"/>
    <dgm:cxn modelId="{81B4F305-D87B-4152-B733-52B1824FB2E2}" type="presParOf" srcId="{7B6E9B36-0868-4D5A-BB12-A785F771848C}" destId="{57A7419A-5C16-439B-BE0F-68AD84DB4CE7}" srcOrd="3" destOrd="0" presId="urn:microsoft.com/office/officeart/2005/8/layout/process4"/>
    <dgm:cxn modelId="{37EFACC4-D350-4E64-9C3E-44826268DF26}" type="presParOf" srcId="{7B6E9B36-0868-4D5A-BB12-A785F771848C}" destId="{17FDEC1B-0BE6-4007-9C4F-8B3CDD93B253}" srcOrd="4" destOrd="0" presId="urn:microsoft.com/office/officeart/2005/8/layout/process4"/>
    <dgm:cxn modelId="{BA4203E5-6581-4FCC-9714-B12296EFA417}" type="presParOf" srcId="{17FDEC1B-0BE6-4007-9C4F-8B3CDD93B253}" destId="{FC0BA458-451F-4DE6-B516-414D7ED38CC3}" srcOrd="0" destOrd="0" presId="urn:microsoft.com/office/officeart/2005/8/layout/process4"/>
    <dgm:cxn modelId="{DE831BF0-CBA2-4E5D-BB1A-E572C7A79289}" type="presParOf" srcId="{7B6E9B36-0868-4D5A-BB12-A785F771848C}" destId="{7D08E0BA-1DB5-42E7-8511-05B001D96C1E}" srcOrd="5" destOrd="0" presId="urn:microsoft.com/office/officeart/2005/8/layout/process4"/>
    <dgm:cxn modelId="{D4F907E2-8D62-49F5-A31B-ABE3762160A1}" type="presParOf" srcId="{7B6E9B36-0868-4D5A-BB12-A785F771848C}" destId="{8E2BAFCA-3093-412A-9818-1BB27DD37710}" srcOrd="6" destOrd="0" presId="urn:microsoft.com/office/officeart/2005/8/layout/process4"/>
    <dgm:cxn modelId="{C1E959C3-C940-4484-99FA-F2775DA4180D}" type="presParOf" srcId="{8E2BAFCA-3093-412A-9818-1BB27DD37710}" destId="{0B709908-86B3-4C91-9C20-321F5C6B1A0A}" srcOrd="0" destOrd="0" presId="urn:microsoft.com/office/officeart/2005/8/layout/process4"/>
    <dgm:cxn modelId="{06631E34-9EF8-4DF0-9FE4-E2D3C7728B8F}" type="presParOf" srcId="{7B6E9B36-0868-4D5A-BB12-A785F771848C}" destId="{4B2C4D38-3196-4EE6-8F6E-6D05BDDE0438}" srcOrd="7" destOrd="0" presId="urn:microsoft.com/office/officeart/2005/8/layout/process4"/>
    <dgm:cxn modelId="{E90A42FA-9D55-47EA-8BDC-192E748105B5}" type="presParOf" srcId="{7B6E9B36-0868-4D5A-BB12-A785F771848C}" destId="{E2B3D6B4-5339-4DBA-9536-F16B4764B25F}" srcOrd="8" destOrd="0" presId="urn:microsoft.com/office/officeart/2005/8/layout/process4"/>
    <dgm:cxn modelId="{D3C212E8-185B-4058-AFCB-E35930626920}" type="presParOf" srcId="{E2B3D6B4-5339-4DBA-9536-F16B4764B25F}" destId="{70B6A9CB-7B44-436A-8BA0-19E2545515CF}" srcOrd="0" destOrd="0" presId="urn:microsoft.com/office/officeart/2005/8/layout/process4"/>
    <dgm:cxn modelId="{CD757CE3-57EA-42EE-A698-C72C76E2057A}" type="presParOf" srcId="{7B6E9B36-0868-4D5A-BB12-A785F771848C}" destId="{66F4C739-89F9-48BD-B2C7-12EA66B5A578}" srcOrd="9" destOrd="0" presId="urn:microsoft.com/office/officeart/2005/8/layout/process4"/>
    <dgm:cxn modelId="{28F4603D-1E20-4237-BBB4-25319EF3CEE4}" type="presParOf" srcId="{7B6E9B36-0868-4D5A-BB12-A785F771848C}" destId="{9F817F8A-FE45-4536-AF41-0B41B791FC9D}" srcOrd="10" destOrd="0" presId="urn:microsoft.com/office/officeart/2005/8/layout/process4"/>
    <dgm:cxn modelId="{EF94ED25-D6F8-4FA0-B821-F1F8944B1C6D}" type="presParOf" srcId="{9F817F8A-FE45-4536-AF41-0B41B791FC9D}" destId="{7AE5C8F1-4F32-4DD2-83ED-7771BA17829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3C61AE-6F30-48D6-AF4B-658D92976E42}" type="doc">
      <dgm:prSet loTypeId="urn:microsoft.com/office/officeart/2005/8/layout/bProcess4" loCatId="process" qsTypeId="urn:microsoft.com/office/officeart/2005/8/quickstyle/simple5" qsCatId="simple" csTypeId="urn:microsoft.com/office/officeart/2005/8/colors/colorful1" csCatId="colorful" phldr="1"/>
      <dgm:spPr/>
      <dgm:t>
        <a:bodyPr/>
        <a:lstStyle/>
        <a:p>
          <a:endParaRPr lang="en-US"/>
        </a:p>
      </dgm:t>
    </dgm:pt>
    <dgm:pt modelId="{40921DB7-8677-4E88-BC1C-2436DDF797A0}">
      <dgm:prSet custT="1"/>
      <dgm:spPr/>
      <dgm:t>
        <a:bodyPr/>
        <a:lstStyle/>
        <a:p>
          <a:pPr algn="just" rtl="1"/>
          <a:r>
            <a:rPr lang="ar-EG" sz="1200" dirty="0"/>
            <a:t>توصلت الدراسة  إلى عدد من النتائج المهمة كما يأتي</a:t>
          </a:r>
          <a:r>
            <a:rPr lang="ar-EG" sz="700" dirty="0"/>
            <a:t>:</a:t>
          </a:r>
          <a:endParaRPr lang="en-US" sz="700" dirty="0"/>
        </a:p>
      </dgm:t>
    </dgm:pt>
    <dgm:pt modelId="{16FD238E-7F23-46D9-9FEE-883E366DD850}" type="parTrans" cxnId="{529C2240-6C06-4D71-9570-B88E3EBE485D}">
      <dgm:prSet/>
      <dgm:spPr/>
      <dgm:t>
        <a:bodyPr/>
        <a:lstStyle/>
        <a:p>
          <a:endParaRPr lang="en-US"/>
        </a:p>
      </dgm:t>
    </dgm:pt>
    <dgm:pt modelId="{DF57426A-207C-47F8-8C3E-2B60D02E7E5B}" type="sibTrans" cxnId="{529C2240-6C06-4D71-9570-B88E3EBE485D}">
      <dgm:prSet/>
      <dgm:spPr/>
      <dgm:t>
        <a:bodyPr/>
        <a:lstStyle/>
        <a:p>
          <a:endParaRPr lang="en-US"/>
        </a:p>
      </dgm:t>
    </dgm:pt>
    <dgm:pt modelId="{3BE1BDC0-9B16-4482-A7F4-A5541635781D}">
      <dgm:prSet custT="1"/>
      <dgm:spPr/>
      <dgm:t>
        <a:bodyPr/>
        <a:lstStyle/>
        <a:p>
          <a:pPr algn="just" rtl="1"/>
          <a:r>
            <a:rPr lang="ar-EG" sz="1200" b="1" dirty="0"/>
            <a:t>١) نتيجة الطلبة في درس القواعد بعد تطبيق طريقة الخريطة الذهنية نتيجة جيدة جدا.</a:t>
          </a:r>
          <a:endParaRPr lang="en-US" sz="1200" b="1" dirty="0"/>
        </a:p>
      </dgm:t>
    </dgm:pt>
    <dgm:pt modelId="{22C1BFB2-5E08-476D-A98F-51E16F4CB0A9}" type="parTrans" cxnId="{652A314E-BDC8-419C-B1C0-77C7484386C9}">
      <dgm:prSet/>
      <dgm:spPr/>
      <dgm:t>
        <a:bodyPr/>
        <a:lstStyle/>
        <a:p>
          <a:endParaRPr lang="en-US"/>
        </a:p>
      </dgm:t>
    </dgm:pt>
    <dgm:pt modelId="{C930E086-BEC3-4181-9235-402B1156A657}" type="sibTrans" cxnId="{652A314E-BDC8-419C-B1C0-77C7484386C9}">
      <dgm:prSet/>
      <dgm:spPr/>
      <dgm:t>
        <a:bodyPr/>
        <a:lstStyle/>
        <a:p>
          <a:endParaRPr lang="en-US"/>
        </a:p>
      </dgm:t>
    </dgm:pt>
    <dgm:pt modelId="{5D27AB6E-C870-4610-8E20-753A499BEDA2}">
      <dgm:prSet custT="1"/>
      <dgm:spPr/>
      <dgm:t>
        <a:bodyPr/>
        <a:lstStyle/>
        <a:p>
          <a:pPr algn="just" rtl="1"/>
          <a:r>
            <a:rPr lang="ar-EG" sz="1200" b="1" dirty="0"/>
            <a:t>٢) أن تعليم التشبيه باستخدام طريقة الخريطة الذهنية يساعد الطلبة على تذكر تعريف التشبيه وأركانه وأغراضه وأنواعه، وأمثلته من خلال الصور والرمز والألوان المختلفة والمتعددة.</a:t>
          </a:r>
          <a:endParaRPr lang="en-US" sz="1200" b="1" dirty="0"/>
        </a:p>
      </dgm:t>
    </dgm:pt>
    <dgm:pt modelId="{4F802B2D-94BE-4447-9876-0F945B394E95}" type="parTrans" cxnId="{1877091B-23B5-48FA-AF42-CCBCC40F4330}">
      <dgm:prSet/>
      <dgm:spPr/>
      <dgm:t>
        <a:bodyPr/>
        <a:lstStyle/>
        <a:p>
          <a:endParaRPr lang="en-US"/>
        </a:p>
      </dgm:t>
    </dgm:pt>
    <dgm:pt modelId="{28FE59C6-97BF-4C84-A5E6-A36316F03E42}" type="sibTrans" cxnId="{1877091B-23B5-48FA-AF42-CCBCC40F4330}">
      <dgm:prSet/>
      <dgm:spPr/>
      <dgm:t>
        <a:bodyPr/>
        <a:lstStyle/>
        <a:p>
          <a:endParaRPr lang="en-US"/>
        </a:p>
      </dgm:t>
    </dgm:pt>
    <dgm:pt modelId="{41A45FAC-4A0C-42AB-96C2-C2B4F44E9242}">
      <dgm:prSet custT="1"/>
      <dgm:spPr/>
      <dgm:t>
        <a:bodyPr/>
        <a:lstStyle/>
        <a:p>
          <a:r>
            <a:rPr lang="ar-EG" sz="800" dirty="0"/>
            <a:t>٣</a:t>
          </a:r>
          <a:r>
            <a:rPr lang="ar-EG" sz="1200" b="1" dirty="0"/>
            <a:t>) التدريبات والنشاط الإضافية هما شيئان مهمان لتقويم الطلبة بعد أن يقدم لهم الدرس.</a:t>
          </a:r>
          <a:endParaRPr lang="en-US" sz="1200" b="1" dirty="0"/>
        </a:p>
      </dgm:t>
    </dgm:pt>
    <dgm:pt modelId="{9498B128-07A3-4875-8018-75F77DB6640D}" type="parTrans" cxnId="{5F1F773D-CA2D-4CD4-8716-60F998A8F34A}">
      <dgm:prSet/>
      <dgm:spPr/>
      <dgm:t>
        <a:bodyPr/>
        <a:lstStyle/>
        <a:p>
          <a:endParaRPr lang="en-US"/>
        </a:p>
      </dgm:t>
    </dgm:pt>
    <dgm:pt modelId="{2C6CACE2-D6B5-4667-8F09-2860BC35B854}" type="sibTrans" cxnId="{5F1F773D-CA2D-4CD4-8716-60F998A8F34A}">
      <dgm:prSet/>
      <dgm:spPr/>
      <dgm:t>
        <a:bodyPr/>
        <a:lstStyle/>
        <a:p>
          <a:endParaRPr lang="en-US"/>
        </a:p>
      </dgm:t>
    </dgm:pt>
    <dgm:pt modelId="{7A303451-9E4F-4C51-8357-20B19F4FB2F2}">
      <dgm:prSet custT="1"/>
      <dgm:spPr/>
      <dgm:t>
        <a:bodyPr/>
        <a:lstStyle/>
        <a:p>
          <a:r>
            <a:rPr lang="ar-EG" sz="1200" b="1" dirty="0"/>
            <a:t>٤) استخدام الطريقة الخريطة الذهنية مناسبة وملائمة في عملية التعليم والتعلم خاصةً في تعليم موضوع التشبيه.</a:t>
          </a:r>
          <a:endParaRPr lang="en-US" sz="1200" b="1" dirty="0"/>
        </a:p>
      </dgm:t>
    </dgm:pt>
    <dgm:pt modelId="{F6AB8B34-A631-4C74-AEAD-47C63E241AB7}" type="parTrans" cxnId="{9C36B6ED-087B-4DE6-BAF5-DC0EEE078841}">
      <dgm:prSet/>
      <dgm:spPr/>
      <dgm:t>
        <a:bodyPr/>
        <a:lstStyle/>
        <a:p>
          <a:endParaRPr lang="en-US"/>
        </a:p>
      </dgm:t>
    </dgm:pt>
    <dgm:pt modelId="{0544453E-1943-4096-A89A-1E70CCDDE854}" type="sibTrans" cxnId="{9C36B6ED-087B-4DE6-BAF5-DC0EEE078841}">
      <dgm:prSet/>
      <dgm:spPr/>
      <dgm:t>
        <a:bodyPr/>
        <a:lstStyle/>
        <a:p>
          <a:endParaRPr lang="en-US"/>
        </a:p>
      </dgm:t>
    </dgm:pt>
    <dgm:pt modelId="{0FA89EAB-5B8A-4697-8FA9-7240FA145DCF}">
      <dgm:prSet custT="1"/>
      <dgm:spPr/>
      <dgm:t>
        <a:bodyPr/>
        <a:lstStyle/>
        <a:p>
          <a:r>
            <a:rPr lang="ar-EG" sz="800" dirty="0"/>
            <a:t>٥</a:t>
          </a:r>
          <a:r>
            <a:rPr lang="ar-EG" sz="1200" b="1" dirty="0"/>
            <a:t>) أن الخريطة الذهنية هي الطريقة الممتعة للطلبة وتساعدهم على تخزين كل المعلومات في ذهنهم.</a:t>
          </a:r>
          <a:endParaRPr lang="en-US" sz="1200" b="1" dirty="0"/>
        </a:p>
      </dgm:t>
    </dgm:pt>
    <dgm:pt modelId="{BF7406D8-1C16-4920-B717-38F13AD08EA0}" type="parTrans" cxnId="{3F4322B2-52D4-4E81-A331-261ED2371F03}">
      <dgm:prSet/>
      <dgm:spPr/>
      <dgm:t>
        <a:bodyPr/>
        <a:lstStyle/>
        <a:p>
          <a:endParaRPr lang="en-US"/>
        </a:p>
      </dgm:t>
    </dgm:pt>
    <dgm:pt modelId="{567ED65E-7789-48B7-90C2-B78358623AD9}" type="sibTrans" cxnId="{3F4322B2-52D4-4E81-A331-261ED2371F03}">
      <dgm:prSet/>
      <dgm:spPr/>
      <dgm:t>
        <a:bodyPr/>
        <a:lstStyle/>
        <a:p>
          <a:endParaRPr lang="en-US"/>
        </a:p>
      </dgm:t>
    </dgm:pt>
    <dgm:pt modelId="{93B6E47E-5378-4FC1-AD78-DCAE53DE56AE}">
      <dgm:prSet custT="1"/>
      <dgm:spPr/>
      <dgm:t>
        <a:bodyPr/>
        <a:lstStyle/>
        <a:p>
          <a:r>
            <a:rPr lang="ar-EG" sz="1200" b="1" dirty="0"/>
            <a:t>٦) الطلبة يتمتعون في استخدام طريقة الخريطة الذهنية في عملية التعلم، ويمكنهم أن يصمموا الخريطة الذهنية بأنفسهم</a:t>
          </a:r>
          <a:r>
            <a:rPr lang="ar-EG" sz="800" dirty="0"/>
            <a:t>.</a:t>
          </a:r>
          <a:endParaRPr lang="en-US" sz="800" dirty="0"/>
        </a:p>
      </dgm:t>
    </dgm:pt>
    <dgm:pt modelId="{2F37CC91-02AB-4CE4-A820-241213723C6B}" type="parTrans" cxnId="{346F0004-872D-4432-B710-E8F2D786ED2E}">
      <dgm:prSet/>
      <dgm:spPr/>
      <dgm:t>
        <a:bodyPr/>
        <a:lstStyle/>
        <a:p>
          <a:endParaRPr lang="en-US"/>
        </a:p>
      </dgm:t>
    </dgm:pt>
    <dgm:pt modelId="{56BDBF1F-31A8-4FC9-8B91-05DB938A1BB8}" type="sibTrans" cxnId="{346F0004-872D-4432-B710-E8F2D786ED2E}">
      <dgm:prSet/>
      <dgm:spPr/>
      <dgm:t>
        <a:bodyPr/>
        <a:lstStyle/>
        <a:p>
          <a:endParaRPr lang="en-US"/>
        </a:p>
      </dgm:t>
    </dgm:pt>
    <dgm:pt modelId="{C8857651-7396-48A7-A256-654C94F02707}">
      <dgm:prSet custT="1"/>
      <dgm:spPr/>
      <dgm:t>
        <a:bodyPr/>
        <a:lstStyle/>
        <a:p>
          <a:pPr algn="just" rtl="1"/>
          <a:r>
            <a:rPr lang="ar-EG" sz="900" dirty="0"/>
            <a:t>٧) </a:t>
          </a:r>
          <a:r>
            <a:rPr lang="ar-EG" sz="1200" b="1" dirty="0"/>
            <a:t>كل المتعلمين يشاركون في هذه الحصة، ويقدرون على إجابة معظم أسئلة التدريبات.</a:t>
          </a:r>
          <a:endParaRPr lang="en-US" sz="1200" b="1" dirty="0"/>
        </a:p>
      </dgm:t>
    </dgm:pt>
    <dgm:pt modelId="{E9EDB18C-5FDE-4A06-A1E9-F4ABEB6C908C}" type="parTrans" cxnId="{B8FE6680-4BA9-4262-AC0B-F74F0A29A618}">
      <dgm:prSet/>
      <dgm:spPr/>
      <dgm:t>
        <a:bodyPr/>
        <a:lstStyle/>
        <a:p>
          <a:endParaRPr lang="en-US"/>
        </a:p>
      </dgm:t>
    </dgm:pt>
    <dgm:pt modelId="{66F36F57-CB3C-4128-B5B2-4F64987A70C3}" type="sibTrans" cxnId="{B8FE6680-4BA9-4262-AC0B-F74F0A29A618}">
      <dgm:prSet/>
      <dgm:spPr/>
      <dgm:t>
        <a:bodyPr/>
        <a:lstStyle/>
        <a:p>
          <a:endParaRPr lang="en-US"/>
        </a:p>
      </dgm:t>
    </dgm:pt>
    <dgm:pt modelId="{2CB64EB8-D7FD-4E00-9C38-2999A9983940}">
      <dgm:prSet custT="1"/>
      <dgm:spPr/>
      <dgm:t>
        <a:bodyPr/>
        <a:lstStyle/>
        <a:p>
          <a:pPr algn="just" rtl="1"/>
          <a:r>
            <a:rPr lang="ar-EG" sz="900" dirty="0"/>
            <a:t>٨</a:t>
          </a:r>
          <a:r>
            <a:rPr lang="ar-EG" sz="1200" dirty="0"/>
            <a:t>) الطلبة ينتبهون ويركزون كثيرا في الدرس أثناء شرح المعلمة عن موضوع التشبيه عبر الخريطة الذهنية</a:t>
          </a:r>
          <a:r>
            <a:rPr lang="ar-EG" sz="900" dirty="0"/>
            <a:t>.</a:t>
          </a:r>
          <a:endParaRPr lang="en-US" sz="900" dirty="0"/>
        </a:p>
      </dgm:t>
    </dgm:pt>
    <dgm:pt modelId="{F6F38987-C627-4160-B69F-34DD815CD7E5}" type="parTrans" cxnId="{10007689-EDDB-4570-A9A3-B4AE5A026D85}">
      <dgm:prSet/>
      <dgm:spPr/>
      <dgm:t>
        <a:bodyPr/>
        <a:lstStyle/>
        <a:p>
          <a:endParaRPr lang="en-US"/>
        </a:p>
      </dgm:t>
    </dgm:pt>
    <dgm:pt modelId="{D64EAE6D-330C-4348-9F69-35CEF36E3C5B}" type="sibTrans" cxnId="{10007689-EDDB-4570-A9A3-B4AE5A026D85}">
      <dgm:prSet/>
      <dgm:spPr/>
      <dgm:t>
        <a:bodyPr/>
        <a:lstStyle/>
        <a:p>
          <a:endParaRPr lang="en-US"/>
        </a:p>
      </dgm:t>
    </dgm:pt>
    <dgm:pt modelId="{C207B5C5-CEB8-4A34-AEF0-8485F2D0345E}" type="pres">
      <dgm:prSet presAssocID="{673C61AE-6F30-48D6-AF4B-658D92976E42}" presName="Name0" presStyleCnt="0">
        <dgm:presLayoutVars>
          <dgm:dir/>
          <dgm:resizeHandles/>
        </dgm:presLayoutVars>
      </dgm:prSet>
      <dgm:spPr/>
    </dgm:pt>
    <dgm:pt modelId="{AE63F8B2-8D4C-436E-A47D-32E98770C5E8}" type="pres">
      <dgm:prSet presAssocID="{40921DB7-8677-4E88-BC1C-2436DDF797A0}" presName="compNode" presStyleCnt="0"/>
      <dgm:spPr/>
    </dgm:pt>
    <dgm:pt modelId="{50616AC2-5A91-4557-B891-A7FAB54C44BC}" type="pres">
      <dgm:prSet presAssocID="{40921DB7-8677-4E88-BC1C-2436DDF797A0}" presName="dummyConnPt" presStyleCnt="0"/>
      <dgm:spPr/>
    </dgm:pt>
    <dgm:pt modelId="{130C6D11-C4E2-4726-BC8E-D25EF8A3AB20}" type="pres">
      <dgm:prSet presAssocID="{40921DB7-8677-4E88-BC1C-2436DDF797A0}" presName="node" presStyleLbl="node1" presStyleIdx="0" presStyleCnt="9" custScaleY="202648" custLinFactNeighborX="-2020" custLinFactNeighborY="3556">
        <dgm:presLayoutVars>
          <dgm:bulletEnabled val="1"/>
        </dgm:presLayoutVars>
      </dgm:prSet>
      <dgm:spPr/>
    </dgm:pt>
    <dgm:pt modelId="{3AFF1CC8-0A18-4D65-80AD-47154D0622B9}" type="pres">
      <dgm:prSet presAssocID="{DF57426A-207C-47F8-8C3E-2B60D02E7E5B}" presName="sibTrans" presStyleLbl="bgSibTrans2D1" presStyleIdx="0" presStyleCnt="8"/>
      <dgm:spPr/>
    </dgm:pt>
    <dgm:pt modelId="{135E2C8B-B9AB-4B5D-AE9D-18FFD75C59E2}" type="pres">
      <dgm:prSet presAssocID="{3BE1BDC0-9B16-4482-A7F4-A5541635781D}" presName="compNode" presStyleCnt="0"/>
      <dgm:spPr/>
    </dgm:pt>
    <dgm:pt modelId="{A0317ED7-6DA1-4C80-9B9E-06B1B6D978BF}" type="pres">
      <dgm:prSet presAssocID="{3BE1BDC0-9B16-4482-A7F4-A5541635781D}" presName="dummyConnPt" presStyleCnt="0"/>
      <dgm:spPr/>
    </dgm:pt>
    <dgm:pt modelId="{A7F2D316-4089-482C-BA40-382437890A90}" type="pres">
      <dgm:prSet presAssocID="{3BE1BDC0-9B16-4482-A7F4-A5541635781D}" presName="node" presStyleLbl="node1" presStyleIdx="1" presStyleCnt="9" custScaleX="119811">
        <dgm:presLayoutVars>
          <dgm:bulletEnabled val="1"/>
        </dgm:presLayoutVars>
      </dgm:prSet>
      <dgm:spPr/>
    </dgm:pt>
    <dgm:pt modelId="{F60CD3A1-34A3-4F1D-A8D5-3C5E98422923}" type="pres">
      <dgm:prSet presAssocID="{C930E086-BEC3-4181-9235-402B1156A657}" presName="sibTrans" presStyleLbl="bgSibTrans2D1" presStyleIdx="1" presStyleCnt="8"/>
      <dgm:spPr/>
    </dgm:pt>
    <dgm:pt modelId="{28DB4349-B411-4320-A971-491A29E466DE}" type="pres">
      <dgm:prSet presAssocID="{5D27AB6E-C870-4610-8E20-753A499BEDA2}" presName="compNode" presStyleCnt="0"/>
      <dgm:spPr/>
    </dgm:pt>
    <dgm:pt modelId="{DBDD62FB-00A5-4277-A132-CADC9129D9C9}" type="pres">
      <dgm:prSet presAssocID="{5D27AB6E-C870-4610-8E20-753A499BEDA2}" presName="dummyConnPt" presStyleCnt="0"/>
      <dgm:spPr/>
    </dgm:pt>
    <dgm:pt modelId="{44225E01-31B3-4C38-BF2A-12C6FFF01C3C}" type="pres">
      <dgm:prSet presAssocID="{5D27AB6E-C870-4610-8E20-753A499BEDA2}" presName="node" presStyleLbl="node1" presStyleIdx="2" presStyleCnt="9" custScaleY="278388">
        <dgm:presLayoutVars>
          <dgm:bulletEnabled val="1"/>
        </dgm:presLayoutVars>
      </dgm:prSet>
      <dgm:spPr/>
    </dgm:pt>
    <dgm:pt modelId="{C6C93AAB-6E9E-4EFB-AF61-B33ED1D40514}" type="pres">
      <dgm:prSet presAssocID="{28FE59C6-97BF-4C84-A5E6-A36316F03E42}" presName="sibTrans" presStyleLbl="bgSibTrans2D1" presStyleIdx="2" presStyleCnt="8"/>
      <dgm:spPr/>
    </dgm:pt>
    <dgm:pt modelId="{26842E67-A986-40A3-8BEC-21FB890FE353}" type="pres">
      <dgm:prSet presAssocID="{41A45FAC-4A0C-42AB-96C2-C2B4F44E9242}" presName="compNode" presStyleCnt="0"/>
      <dgm:spPr/>
    </dgm:pt>
    <dgm:pt modelId="{AB7F64CC-9350-46A3-BF32-5D71E3420CD7}" type="pres">
      <dgm:prSet presAssocID="{41A45FAC-4A0C-42AB-96C2-C2B4F44E9242}" presName="dummyConnPt" presStyleCnt="0"/>
      <dgm:spPr/>
    </dgm:pt>
    <dgm:pt modelId="{30E88B2F-D160-485E-9E01-363216EA0E9D}" type="pres">
      <dgm:prSet presAssocID="{41A45FAC-4A0C-42AB-96C2-C2B4F44E9242}" presName="node" presStyleLbl="node1" presStyleIdx="3" presStyleCnt="9" custLinFactNeighborX="7673" custLinFactNeighborY="10575">
        <dgm:presLayoutVars>
          <dgm:bulletEnabled val="1"/>
        </dgm:presLayoutVars>
      </dgm:prSet>
      <dgm:spPr/>
    </dgm:pt>
    <dgm:pt modelId="{504AB630-AB5B-4494-8FDB-5B752687B52E}" type="pres">
      <dgm:prSet presAssocID="{2C6CACE2-D6B5-4667-8F09-2860BC35B854}" presName="sibTrans" presStyleLbl="bgSibTrans2D1" presStyleIdx="3" presStyleCnt="8"/>
      <dgm:spPr/>
    </dgm:pt>
    <dgm:pt modelId="{71BE0376-D103-4B44-8328-21865305A7FF}" type="pres">
      <dgm:prSet presAssocID="{7A303451-9E4F-4C51-8357-20B19F4FB2F2}" presName="compNode" presStyleCnt="0"/>
      <dgm:spPr/>
    </dgm:pt>
    <dgm:pt modelId="{7F658BDE-C257-4604-986B-CCEAC145D27B}" type="pres">
      <dgm:prSet presAssocID="{7A303451-9E4F-4C51-8357-20B19F4FB2F2}" presName="dummyConnPt" presStyleCnt="0"/>
      <dgm:spPr/>
    </dgm:pt>
    <dgm:pt modelId="{AE1628D4-6266-4A0D-959A-148F0C1514DC}" type="pres">
      <dgm:prSet presAssocID="{7A303451-9E4F-4C51-8357-20B19F4FB2F2}" presName="node" presStyleLbl="node1" presStyleIdx="4" presStyleCnt="9">
        <dgm:presLayoutVars>
          <dgm:bulletEnabled val="1"/>
        </dgm:presLayoutVars>
      </dgm:prSet>
      <dgm:spPr/>
    </dgm:pt>
    <dgm:pt modelId="{97B07678-2619-4F69-9ACD-9B9EE7A83AC9}" type="pres">
      <dgm:prSet presAssocID="{0544453E-1943-4096-A89A-1E70CCDDE854}" presName="sibTrans" presStyleLbl="bgSibTrans2D1" presStyleIdx="4" presStyleCnt="8"/>
      <dgm:spPr/>
    </dgm:pt>
    <dgm:pt modelId="{F90DAFBA-1E6A-4C4F-98A4-50DC2C2FA2DD}" type="pres">
      <dgm:prSet presAssocID="{0FA89EAB-5B8A-4697-8FA9-7240FA145DCF}" presName="compNode" presStyleCnt="0"/>
      <dgm:spPr/>
    </dgm:pt>
    <dgm:pt modelId="{116964C0-6CFF-4C4E-8DBB-08978D048093}" type="pres">
      <dgm:prSet presAssocID="{0FA89EAB-5B8A-4697-8FA9-7240FA145DCF}" presName="dummyConnPt" presStyleCnt="0"/>
      <dgm:spPr/>
    </dgm:pt>
    <dgm:pt modelId="{09795993-AF8B-4507-83F5-782521ED629D}" type="pres">
      <dgm:prSet presAssocID="{0FA89EAB-5B8A-4697-8FA9-7240FA145DCF}" presName="node" presStyleLbl="node1" presStyleIdx="5" presStyleCnt="9" custScaleY="149736">
        <dgm:presLayoutVars>
          <dgm:bulletEnabled val="1"/>
        </dgm:presLayoutVars>
      </dgm:prSet>
      <dgm:spPr/>
    </dgm:pt>
    <dgm:pt modelId="{69AA5ED4-BF67-45D6-9378-93D468C92F84}" type="pres">
      <dgm:prSet presAssocID="{567ED65E-7789-48B7-90C2-B78358623AD9}" presName="sibTrans" presStyleLbl="bgSibTrans2D1" presStyleIdx="5" presStyleCnt="8"/>
      <dgm:spPr/>
    </dgm:pt>
    <dgm:pt modelId="{7A40EA16-69A6-44F8-9945-2DD1FDA4D3B5}" type="pres">
      <dgm:prSet presAssocID="{93B6E47E-5378-4FC1-AD78-DCAE53DE56AE}" presName="compNode" presStyleCnt="0"/>
      <dgm:spPr/>
    </dgm:pt>
    <dgm:pt modelId="{AA03388F-3693-47C1-B933-4A180B7713EE}" type="pres">
      <dgm:prSet presAssocID="{93B6E47E-5378-4FC1-AD78-DCAE53DE56AE}" presName="dummyConnPt" presStyleCnt="0"/>
      <dgm:spPr/>
    </dgm:pt>
    <dgm:pt modelId="{B82E77BC-F7DA-4E89-B07B-E42C15D92029}" type="pres">
      <dgm:prSet presAssocID="{93B6E47E-5378-4FC1-AD78-DCAE53DE56AE}" presName="node" presStyleLbl="node1" presStyleIdx="6" presStyleCnt="9" custScaleY="43056">
        <dgm:presLayoutVars>
          <dgm:bulletEnabled val="1"/>
        </dgm:presLayoutVars>
      </dgm:prSet>
      <dgm:spPr/>
    </dgm:pt>
    <dgm:pt modelId="{8D64F8B2-0AB5-4F5E-9A04-00436965166C}" type="pres">
      <dgm:prSet presAssocID="{56BDBF1F-31A8-4FC9-8B91-05DB938A1BB8}" presName="sibTrans" presStyleLbl="bgSibTrans2D1" presStyleIdx="6" presStyleCnt="8"/>
      <dgm:spPr/>
    </dgm:pt>
    <dgm:pt modelId="{9CE642B9-5785-4922-90C1-8109695F59AC}" type="pres">
      <dgm:prSet presAssocID="{C8857651-7396-48A7-A256-654C94F02707}" presName="compNode" presStyleCnt="0"/>
      <dgm:spPr/>
    </dgm:pt>
    <dgm:pt modelId="{5199DFFB-2BB8-4BF6-8DC7-A70DE8F54327}" type="pres">
      <dgm:prSet presAssocID="{C8857651-7396-48A7-A256-654C94F02707}" presName="dummyConnPt" presStyleCnt="0"/>
      <dgm:spPr/>
    </dgm:pt>
    <dgm:pt modelId="{9E45E167-D103-4BEC-8C13-022BE62C91FA}" type="pres">
      <dgm:prSet presAssocID="{C8857651-7396-48A7-A256-654C94F02707}" presName="node" presStyleLbl="node1" presStyleIdx="7" presStyleCnt="9" custScaleY="174063" custLinFactNeighborX="302" custLinFactNeighborY="44414">
        <dgm:presLayoutVars>
          <dgm:bulletEnabled val="1"/>
        </dgm:presLayoutVars>
      </dgm:prSet>
      <dgm:spPr/>
    </dgm:pt>
    <dgm:pt modelId="{7C1CE9FF-108D-44EC-838D-3CE2CDA04F1C}" type="pres">
      <dgm:prSet presAssocID="{66F36F57-CB3C-4128-B5B2-4F64987A70C3}" presName="sibTrans" presStyleLbl="bgSibTrans2D1" presStyleIdx="7" presStyleCnt="8"/>
      <dgm:spPr/>
    </dgm:pt>
    <dgm:pt modelId="{478433C3-A1A2-4B34-81F9-7FD3117F482C}" type="pres">
      <dgm:prSet presAssocID="{2CB64EB8-D7FD-4E00-9C38-2999A9983940}" presName="compNode" presStyleCnt="0"/>
      <dgm:spPr/>
    </dgm:pt>
    <dgm:pt modelId="{4686D0D1-4EE2-4871-A182-BBBC187231E4}" type="pres">
      <dgm:prSet presAssocID="{2CB64EB8-D7FD-4E00-9C38-2999A9983940}" presName="dummyConnPt" presStyleCnt="0"/>
      <dgm:spPr/>
    </dgm:pt>
    <dgm:pt modelId="{B1E55F76-FDF5-4B38-B8DD-83C89E6184DF}" type="pres">
      <dgm:prSet presAssocID="{2CB64EB8-D7FD-4E00-9C38-2999A9983940}" presName="node" presStyleLbl="node1" presStyleIdx="8" presStyleCnt="9">
        <dgm:presLayoutVars>
          <dgm:bulletEnabled val="1"/>
        </dgm:presLayoutVars>
      </dgm:prSet>
      <dgm:spPr/>
    </dgm:pt>
  </dgm:ptLst>
  <dgm:cxnLst>
    <dgm:cxn modelId="{346F0004-872D-4432-B710-E8F2D786ED2E}" srcId="{673C61AE-6F30-48D6-AF4B-658D92976E42}" destId="{93B6E47E-5378-4FC1-AD78-DCAE53DE56AE}" srcOrd="6" destOrd="0" parTransId="{2F37CC91-02AB-4CE4-A820-241213723C6B}" sibTransId="{56BDBF1F-31A8-4FC9-8B91-05DB938A1BB8}"/>
    <dgm:cxn modelId="{61E0C60D-B892-4C74-AEE2-688AFC28B247}" type="presOf" srcId="{5D27AB6E-C870-4610-8E20-753A499BEDA2}" destId="{44225E01-31B3-4C38-BF2A-12C6FFF01C3C}" srcOrd="0" destOrd="0" presId="urn:microsoft.com/office/officeart/2005/8/layout/bProcess4"/>
    <dgm:cxn modelId="{5F2B210E-B1E7-42DB-BB96-DB71019347F9}" type="presOf" srcId="{56BDBF1F-31A8-4FC9-8B91-05DB938A1BB8}" destId="{8D64F8B2-0AB5-4F5E-9A04-00436965166C}" srcOrd="0" destOrd="0" presId="urn:microsoft.com/office/officeart/2005/8/layout/bProcess4"/>
    <dgm:cxn modelId="{8C23370F-E438-4C81-BFE9-4A49475F9A33}" type="presOf" srcId="{2CB64EB8-D7FD-4E00-9C38-2999A9983940}" destId="{B1E55F76-FDF5-4B38-B8DD-83C89E6184DF}" srcOrd="0" destOrd="0" presId="urn:microsoft.com/office/officeart/2005/8/layout/bProcess4"/>
    <dgm:cxn modelId="{851E9019-92EA-4732-8E06-BEBAFC3EF65D}" type="presOf" srcId="{DF57426A-207C-47F8-8C3E-2B60D02E7E5B}" destId="{3AFF1CC8-0A18-4D65-80AD-47154D0622B9}" srcOrd="0" destOrd="0" presId="urn:microsoft.com/office/officeart/2005/8/layout/bProcess4"/>
    <dgm:cxn modelId="{1877091B-23B5-48FA-AF42-CCBCC40F4330}" srcId="{673C61AE-6F30-48D6-AF4B-658D92976E42}" destId="{5D27AB6E-C870-4610-8E20-753A499BEDA2}" srcOrd="2" destOrd="0" parTransId="{4F802B2D-94BE-4447-9876-0F945B394E95}" sibTransId="{28FE59C6-97BF-4C84-A5E6-A36316F03E42}"/>
    <dgm:cxn modelId="{850EE426-784B-426B-9CDC-A48E6B12B3A5}" type="presOf" srcId="{2C6CACE2-D6B5-4667-8F09-2860BC35B854}" destId="{504AB630-AB5B-4494-8FDB-5B752687B52E}" srcOrd="0" destOrd="0" presId="urn:microsoft.com/office/officeart/2005/8/layout/bProcess4"/>
    <dgm:cxn modelId="{7F688E33-B468-473F-A946-328FD85E3DC1}" type="presOf" srcId="{567ED65E-7789-48B7-90C2-B78358623AD9}" destId="{69AA5ED4-BF67-45D6-9378-93D468C92F84}" srcOrd="0" destOrd="0" presId="urn:microsoft.com/office/officeart/2005/8/layout/bProcess4"/>
    <dgm:cxn modelId="{5F1F773D-CA2D-4CD4-8716-60F998A8F34A}" srcId="{673C61AE-6F30-48D6-AF4B-658D92976E42}" destId="{41A45FAC-4A0C-42AB-96C2-C2B4F44E9242}" srcOrd="3" destOrd="0" parTransId="{9498B128-07A3-4875-8018-75F77DB6640D}" sibTransId="{2C6CACE2-D6B5-4667-8F09-2860BC35B854}"/>
    <dgm:cxn modelId="{529C2240-6C06-4D71-9570-B88E3EBE485D}" srcId="{673C61AE-6F30-48D6-AF4B-658D92976E42}" destId="{40921DB7-8677-4E88-BC1C-2436DDF797A0}" srcOrd="0" destOrd="0" parTransId="{16FD238E-7F23-46D9-9FEE-883E366DD850}" sibTransId="{DF57426A-207C-47F8-8C3E-2B60D02E7E5B}"/>
    <dgm:cxn modelId="{C6D62E6A-9DD4-44C9-A90B-C3C6A951BCDE}" type="presOf" srcId="{66F36F57-CB3C-4128-B5B2-4F64987A70C3}" destId="{7C1CE9FF-108D-44EC-838D-3CE2CDA04F1C}" srcOrd="0" destOrd="0" presId="urn:microsoft.com/office/officeart/2005/8/layout/bProcess4"/>
    <dgm:cxn modelId="{652A314E-BDC8-419C-B1C0-77C7484386C9}" srcId="{673C61AE-6F30-48D6-AF4B-658D92976E42}" destId="{3BE1BDC0-9B16-4482-A7F4-A5541635781D}" srcOrd="1" destOrd="0" parTransId="{22C1BFB2-5E08-476D-A98F-51E16F4CB0A9}" sibTransId="{C930E086-BEC3-4181-9235-402B1156A657}"/>
    <dgm:cxn modelId="{EA0EBE5A-9864-4C00-A769-22EBAA234C8D}" type="presOf" srcId="{673C61AE-6F30-48D6-AF4B-658D92976E42}" destId="{C207B5C5-CEB8-4A34-AEF0-8485F2D0345E}" srcOrd="0" destOrd="0" presId="urn:microsoft.com/office/officeart/2005/8/layout/bProcess4"/>
    <dgm:cxn modelId="{B8FE6680-4BA9-4262-AC0B-F74F0A29A618}" srcId="{673C61AE-6F30-48D6-AF4B-658D92976E42}" destId="{C8857651-7396-48A7-A256-654C94F02707}" srcOrd="7" destOrd="0" parTransId="{E9EDB18C-5FDE-4A06-A1E9-F4ABEB6C908C}" sibTransId="{66F36F57-CB3C-4128-B5B2-4F64987A70C3}"/>
    <dgm:cxn modelId="{11DC1789-499B-478A-9462-B75255E6441A}" type="presOf" srcId="{C930E086-BEC3-4181-9235-402B1156A657}" destId="{F60CD3A1-34A3-4F1D-A8D5-3C5E98422923}" srcOrd="0" destOrd="0" presId="urn:microsoft.com/office/officeart/2005/8/layout/bProcess4"/>
    <dgm:cxn modelId="{10007689-EDDB-4570-A9A3-B4AE5A026D85}" srcId="{673C61AE-6F30-48D6-AF4B-658D92976E42}" destId="{2CB64EB8-D7FD-4E00-9C38-2999A9983940}" srcOrd="8" destOrd="0" parTransId="{F6F38987-C627-4160-B69F-34DD815CD7E5}" sibTransId="{D64EAE6D-330C-4348-9F69-35CEF36E3C5B}"/>
    <dgm:cxn modelId="{B74BF392-7D91-4480-98C4-3861FB863A9B}" type="presOf" srcId="{3BE1BDC0-9B16-4482-A7F4-A5541635781D}" destId="{A7F2D316-4089-482C-BA40-382437890A90}" srcOrd="0" destOrd="0" presId="urn:microsoft.com/office/officeart/2005/8/layout/bProcess4"/>
    <dgm:cxn modelId="{EB13719A-028E-4CE7-8FB2-1AFAE9D51DE3}" type="presOf" srcId="{7A303451-9E4F-4C51-8357-20B19F4FB2F2}" destId="{AE1628D4-6266-4A0D-959A-148F0C1514DC}" srcOrd="0" destOrd="0" presId="urn:microsoft.com/office/officeart/2005/8/layout/bProcess4"/>
    <dgm:cxn modelId="{3F4322B2-52D4-4E81-A331-261ED2371F03}" srcId="{673C61AE-6F30-48D6-AF4B-658D92976E42}" destId="{0FA89EAB-5B8A-4697-8FA9-7240FA145DCF}" srcOrd="5" destOrd="0" parTransId="{BF7406D8-1C16-4920-B717-38F13AD08EA0}" sibTransId="{567ED65E-7789-48B7-90C2-B78358623AD9}"/>
    <dgm:cxn modelId="{663FECB2-4BA9-4971-B5C7-3F47857B23B4}" type="presOf" srcId="{0544453E-1943-4096-A89A-1E70CCDDE854}" destId="{97B07678-2619-4F69-9ACD-9B9EE7A83AC9}" srcOrd="0" destOrd="0" presId="urn:microsoft.com/office/officeart/2005/8/layout/bProcess4"/>
    <dgm:cxn modelId="{59A838B6-FC69-4E09-B463-2F64C333F330}" type="presOf" srcId="{41A45FAC-4A0C-42AB-96C2-C2B4F44E9242}" destId="{30E88B2F-D160-485E-9E01-363216EA0E9D}" srcOrd="0" destOrd="0" presId="urn:microsoft.com/office/officeart/2005/8/layout/bProcess4"/>
    <dgm:cxn modelId="{F05AA1BC-2F09-4F80-943C-F301A96E86C9}" type="presOf" srcId="{93B6E47E-5378-4FC1-AD78-DCAE53DE56AE}" destId="{B82E77BC-F7DA-4E89-B07B-E42C15D92029}" srcOrd="0" destOrd="0" presId="urn:microsoft.com/office/officeart/2005/8/layout/bProcess4"/>
    <dgm:cxn modelId="{88185DDE-2F95-44D3-89B1-53C50AF80DDE}" type="presOf" srcId="{40921DB7-8677-4E88-BC1C-2436DDF797A0}" destId="{130C6D11-C4E2-4726-BC8E-D25EF8A3AB20}" srcOrd="0" destOrd="0" presId="urn:microsoft.com/office/officeart/2005/8/layout/bProcess4"/>
    <dgm:cxn modelId="{AC872EE2-9DAE-4C64-A070-E005BE27B579}" type="presOf" srcId="{0FA89EAB-5B8A-4697-8FA9-7240FA145DCF}" destId="{09795993-AF8B-4507-83F5-782521ED629D}" srcOrd="0" destOrd="0" presId="urn:microsoft.com/office/officeart/2005/8/layout/bProcess4"/>
    <dgm:cxn modelId="{9C36B6ED-087B-4DE6-BAF5-DC0EEE078841}" srcId="{673C61AE-6F30-48D6-AF4B-658D92976E42}" destId="{7A303451-9E4F-4C51-8357-20B19F4FB2F2}" srcOrd="4" destOrd="0" parTransId="{F6AB8B34-A631-4C74-AEAD-47C63E241AB7}" sibTransId="{0544453E-1943-4096-A89A-1E70CCDDE854}"/>
    <dgm:cxn modelId="{C1F28CEF-0070-404C-B748-2493CCB85BD6}" type="presOf" srcId="{28FE59C6-97BF-4C84-A5E6-A36316F03E42}" destId="{C6C93AAB-6E9E-4EFB-AF61-B33ED1D40514}" srcOrd="0" destOrd="0" presId="urn:microsoft.com/office/officeart/2005/8/layout/bProcess4"/>
    <dgm:cxn modelId="{77D3EAFF-DA3A-4CDE-BD69-32AECA7112AF}" type="presOf" srcId="{C8857651-7396-48A7-A256-654C94F02707}" destId="{9E45E167-D103-4BEC-8C13-022BE62C91FA}" srcOrd="0" destOrd="0" presId="urn:microsoft.com/office/officeart/2005/8/layout/bProcess4"/>
    <dgm:cxn modelId="{2F05B926-4BAB-4CCC-BC0B-BDDCEE8E757B}" type="presParOf" srcId="{C207B5C5-CEB8-4A34-AEF0-8485F2D0345E}" destId="{AE63F8B2-8D4C-436E-A47D-32E98770C5E8}" srcOrd="0" destOrd="0" presId="urn:microsoft.com/office/officeart/2005/8/layout/bProcess4"/>
    <dgm:cxn modelId="{61F00144-5BDC-4974-8EAF-406E38411DA3}" type="presParOf" srcId="{AE63F8B2-8D4C-436E-A47D-32E98770C5E8}" destId="{50616AC2-5A91-4557-B891-A7FAB54C44BC}" srcOrd="0" destOrd="0" presId="urn:microsoft.com/office/officeart/2005/8/layout/bProcess4"/>
    <dgm:cxn modelId="{F136B4DE-5B47-4842-B53B-050FF31B78D6}" type="presParOf" srcId="{AE63F8B2-8D4C-436E-A47D-32E98770C5E8}" destId="{130C6D11-C4E2-4726-BC8E-D25EF8A3AB20}" srcOrd="1" destOrd="0" presId="urn:microsoft.com/office/officeart/2005/8/layout/bProcess4"/>
    <dgm:cxn modelId="{2F1070E5-31CD-40FD-B760-D9B3A31265B9}" type="presParOf" srcId="{C207B5C5-CEB8-4A34-AEF0-8485F2D0345E}" destId="{3AFF1CC8-0A18-4D65-80AD-47154D0622B9}" srcOrd="1" destOrd="0" presId="urn:microsoft.com/office/officeart/2005/8/layout/bProcess4"/>
    <dgm:cxn modelId="{278116D8-7A8A-4F5F-9E0D-5071A412AA98}" type="presParOf" srcId="{C207B5C5-CEB8-4A34-AEF0-8485F2D0345E}" destId="{135E2C8B-B9AB-4B5D-AE9D-18FFD75C59E2}" srcOrd="2" destOrd="0" presId="urn:microsoft.com/office/officeart/2005/8/layout/bProcess4"/>
    <dgm:cxn modelId="{CF96C5F4-3E27-4D6B-9641-1C0897192EBF}" type="presParOf" srcId="{135E2C8B-B9AB-4B5D-AE9D-18FFD75C59E2}" destId="{A0317ED7-6DA1-4C80-9B9E-06B1B6D978BF}" srcOrd="0" destOrd="0" presId="urn:microsoft.com/office/officeart/2005/8/layout/bProcess4"/>
    <dgm:cxn modelId="{7A00F616-98D3-4E81-867E-8431007E8964}" type="presParOf" srcId="{135E2C8B-B9AB-4B5D-AE9D-18FFD75C59E2}" destId="{A7F2D316-4089-482C-BA40-382437890A90}" srcOrd="1" destOrd="0" presId="urn:microsoft.com/office/officeart/2005/8/layout/bProcess4"/>
    <dgm:cxn modelId="{D39F07B2-E2BD-4A2F-8317-AB35D68D51F3}" type="presParOf" srcId="{C207B5C5-CEB8-4A34-AEF0-8485F2D0345E}" destId="{F60CD3A1-34A3-4F1D-A8D5-3C5E98422923}" srcOrd="3" destOrd="0" presId="urn:microsoft.com/office/officeart/2005/8/layout/bProcess4"/>
    <dgm:cxn modelId="{F983C4CF-8E9B-412D-8D60-2EDD5C5CC6A1}" type="presParOf" srcId="{C207B5C5-CEB8-4A34-AEF0-8485F2D0345E}" destId="{28DB4349-B411-4320-A971-491A29E466DE}" srcOrd="4" destOrd="0" presId="urn:microsoft.com/office/officeart/2005/8/layout/bProcess4"/>
    <dgm:cxn modelId="{7058BBF7-C751-4269-B3B7-54C682D701CD}" type="presParOf" srcId="{28DB4349-B411-4320-A971-491A29E466DE}" destId="{DBDD62FB-00A5-4277-A132-CADC9129D9C9}" srcOrd="0" destOrd="0" presId="urn:microsoft.com/office/officeart/2005/8/layout/bProcess4"/>
    <dgm:cxn modelId="{4C1295C4-FAD5-411D-9547-90E520517B21}" type="presParOf" srcId="{28DB4349-B411-4320-A971-491A29E466DE}" destId="{44225E01-31B3-4C38-BF2A-12C6FFF01C3C}" srcOrd="1" destOrd="0" presId="urn:microsoft.com/office/officeart/2005/8/layout/bProcess4"/>
    <dgm:cxn modelId="{05092F5A-317C-4891-AD04-773A41EDC984}" type="presParOf" srcId="{C207B5C5-CEB8-4A34-AEF0-8485F2D0345E}" destId="{C6C93AAB-6E9E-4EFB-AF61-B33ED1D40514}" srcOrd="5" destOrd="0" presId="urn:microsoft.com/office/officeart/2005/8/layout/bProcess4"/>
    <dgm:cxn modelId="{D91C8CF0-3817-4EAF-AC26-66592303E652}" type="presParOf" srcId="{C207B5C5-CEB8-4A34-AEF0-8485F2D0345E}" destId="{26842E67-A986-40A3-8BEC-21FB890FE353}" srcOrd="6" destOrd="0" presId="urn:microsoft.com/office/officeart/2005/8/layout/bProcess4"/>
    <dgm:cxn modelId="{0E548826-C2F8-4B0A-AA0F-3D88065698FF}" type="presParOf" srcId="{26842E67-A986-40A3-8BEC-21FB890FE353}" destId="{AB7F64CC-9350-46A3-BF32-5D71E3420CD7}" srcOrd="0" destOrd="0" presId="urn:microsoft.com/office/officeart/2005/8/layout/bProcess4"/>
    <dgm:cxn modelId="{018282CC-5827-4B23-B3FC-9CBE79F02D49}" type="presParOf" srcId="{26842E67-A986-40A3-8BEC-21FB890FE353}" destId="{30E88B2F-D160-485E-9E01-363216EA0E9D}" srcOrd="1" destOrd="0" presId="urn:microsoft.com/office/officeart/2005/8/layout/bProcess4"/>
    <dgm:cxn modelId="{31EEE30A-D447-465D-BAC5-AC2CC75C68DC}" type="presParOf" srcId="{C207B5C5-CEB8-4A34-AEF0-8485F2D0345E}" destId="{504AB630-AB5B-4494-8FDB-5B752687B52E}" srcOrd="7" destOrd="0" presId="urn:microsoft.com/office/officeart/2005/8/layout/bProcess4"/>
    <dgm:cxn modelId="{3036A938-CE90-42F3-B892-EBFABE0F3A3A}" type="presParOf" srcId="{C207B5C5-CEB8-4A34-AEF0-8485F2D0345E}" destId="{71BE0376-D103-4B44-8328-21865305A7FF}" srcOrd="8" destOrd="0" presId="urn:microsoft.com/office/officeart/2005/8/layout/bProcess4"/>
    <dgm:cxn modelId="{96D1A492-D492-4413-999D-EB71E1B68FAB}" type="presParOf" srcId="{71BE0376-D103-4B44-8328-21865305A7FF}" destId="{7F658BDE-C257-4604-986B-CCEAC145D27B}" srcOrd="0" destOrd="0" presId="urn:microsoft.com/office/officeart/2005/8/layout/bProcess4"/>
    <dgm:cxn modelId="{738B5F1C-F293-43FF-8139-8438826FF2F2}" type="presParOf" srcId="{71BE0376-D103-4B44-8328-21865305A7FF}" destId="{AE1628D4-6266-4A0D-959A-148F0C1514DC}" srcOrd="1" destOrd="0" presId="urn:microsoft.com/office/officeart/2005/8/layout/bProcess4"/>
    <dgm:cxn modelId="{D6C5DC33-FE9A-41CF-9D7D-7B6FC72C1D71}" type="presParOf" srcId="{C207B5C5-CEB8-4A34-AEF0-8485F2D0345E}" destId="{97B07678-2619-4F69-9ACD-9B9EE7A83AC9}" srcOrd="9" destOrd="0" presId="urn:microsoft.com/office/officeart/2005/8/layout/bProcess4"/>
    <dgm:cxn modelId="{3DF57BFB-7979-4C47-980A-7891F3846469}" type="presParOf" srcId="{C207B5C5-CEB8-4A34-AEF0-8485F2D0345E}" destId="{F90DAFBA-1E6A-4C4F-98A4-50DC2C2FA2DD}" srcOrd="10" destOrd="0" presId="urn:microsoft.com/office/officeart/2005/8/layout/bProcess4"/>
    <dgm:cxn modelId="{52803BCF-01FE-46B4-AA95-408834BFDED8}" type="presParOf" srcId="{F90DAFBA-1E6A-4C4F-98A4-50DC2C2FA2DD}" destId="{116964C0-6CFF-4C4E-8DBB-08978D048093}" srcOrd="0" destOrd="0" presId="urn:microsoft.com/office/officeart/2005/8/layout/bProcess4"/>
    <dgm:cxn modelId="{94BA8090-FA07-40F8-B896-2D7D2C01E756}" type="presParOf" srcId="{F90DAFBA-1E6A-4C4F-98A4-50DC2C2FA2DD}" destId="{09795993-AF8B-4507-83F5-782521ED629D}" srcOrd="1" destOrd="0" presId="urn:microsoft.com/office/officeart/2005/8/layout/bProcess4"/>
    <dgm:cxn modelId="{380866B0-959D-4DF1-924A-FA86318F0399}" type="presParOf" srcId="{C207B5C5-CEB8-4A34-AEF0-8485F2D0345E}" destId="{69AA5ED4-BF67-45D6-9378-93D468C92F84}" srcOrd="11" destOrd="0" presId="urn:microsoft.com/office/officeart/2005/8/layout/bProcess4"/>
    <dgm:cxn modelId="{CD8AA247-C5F1-45DD-9A31-34B346988300}" type="presParOf" srcId="{C207B5C5-CEB8-4A34-AEF0-8485F2D0345E}" destId="{7A40EA16-69A6-44F8-9945-2DD1FDA4D3B5}" srcOrd="12" destOrd="0" presId="urn:microsoft.com/office/officeart/2005/8/layout/bProcess4"/>
    <dgm:cxn modelId="{5D4EB40A-9261-4257-A54B-A8893CB6AFA3}" type="presParOf" srcId="{7A40EA16-69A6-44F8-9945-2DD1FDA4D3B5}" destId="{AA03388F-3693-47C1-B933-4A180B7713EE}" srcOrd="0" destOrd="0" presId="urn:microsoft.com/office/officeart/2005/8/layout/bProcess4"/>
    <dgm:cxn modelId="{86713E69-4802-492E-AA31-69B2FF374910}" type="presParOf" srcId="{7A40EA16-69A6-44F8-9945-2DD1FDA4D3B5}" destId="{B82E77BC-F7DA-4E89-B07B-E42C15D92029}" srcOrd="1" destOrd="0" presId="urn:microsoft.com/office/officeart/2005/8/layout/bProcess4"/>
    <dgm:cxn modelId="{3E8D44FC-6CFC-464B-9DCA-304913E6D516}" type="presParOf" srcId="{C207B5C5-CEB8-4A34-AEF0-8485F2D0345E}" destId="{8D64F8B2-0AB5-4F5E-9A04-00436965166C}" srcOrd="13" destOrd="0" presId="urn:microsoft.com/office/officeart/2005/8/layout/bProcess4"/>
    <dgm:cxn modelId="{CDC44022-A49F-4616-84D8-C4B8A13C0885}" type="presParOf" srcId="{C207B5C5-CEB8-4A34-AEF0-8485F2D0345E}" destId="{9CE642B9-5785-4922-90C1-8109695F59AC}" srcOrd="14" destOrd="0" presId="urn:microsoft.com/office/officeart/2005/8/layout/bProcess4"/>
    <dgm:cxn modelId="{50DF5EB8-0631-4383-8BBE-6086DCADD870}" type="presParOf" srcId="{9CE642B9-5785-4922-90C1-8109695F59AC}" destId="{5199DFFB-2BB8-4BF6-8DC7-A70DE8F54327}" srcOrd="0" destOrd="0" presId="urn:microsoft.com/office/officeart/2005/8/layout/bProcess4"/>
    <dgm:cxn modelId="{B40071E8-CFBC-403A-9B4C-8299910EC843}" type="presParOf" srcId="{9CE642B9-5785-4922-90C1-8109695F59AC}" destId="{9E45E167-D103-4BEC-8C13-022BE62C91FA}" srcOrd="1" destOrd="0" presId="urn:microsoft.com/office/officeart/2005/8/layout/bProcess4"/>
    <dgm:cxn modelId="{3A8D8D05-D873-44AA-8BC6-6E9E32A6BC36}" type="presParOf" srcId="{C207B5C5-CEB8-4A34-AEF0-8485F2D0345E}" destId="{7C1CE9FF-108D-44EC-838D-3CE2CDA04F1C}" srcOrd="15" destOrd="0" presId="urn:microsoft.com/office/officeart/2005/8/layout/bProcess4"/>
    <dgm:cxn modelId="{9774AE3E-1826-4959-9BF9-D0542C447858}" type="presParOf" srcId="{C207B5C5-CEB8-4A34-AEF0-8485F2D0345E}" destId="{478433C3-A1A2-4B34-81F9-7FD3117F482C}" srcOrd="16" destOrd="0" presId="urn:microsoft.com/office/officeart/2005/8/layout/bProcess4"/>
    <dgm:cxn modelId="{F5B01F23-5185-497E-A4DC-F150CC5531E6}" type="presParOf" srcId="{478433C3-A1A2-4B34-81F9-7FD3117F482C}" destId="{4686D0D1-4EE2-4871-A182-BBBC187231E4}" srcOrd="0" destOrd="0" presId="urn:microsoft.com/office/officeart/2005/8/layout/bProcess4"/>
    <dgm:cxn modelId="{F5FBAD18-FCDB-40EF-828E-CA8CCA3268E8}" type="presParOf" srcId="{478433C3-A1A2-4B34-81F9-7FD3117F482C}" destId="{B1E55F76-FDF5-4B38-B8DD-83C89E6184DF}"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77F46-F568-46C8-95DE-B3DD1E084676}">
      <dsp:nvSpPr>
        <dsp:cNvPr id="0" name=""/>
        <dsp:cNvSpPr/>
      </dsp:nvSpPr>
      <dsp:spPr>
        <a:xfrm>
          <a:off x="0" y="349560"/>
          <a:ext cx="3985908" cy="6598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r" defTabSz="533400" rtl="1">
            <a:lnSpc>
              <a:spcPct val="90000"/>
            </a:lnSpc>
            <a:spcBef>
              <a:spcPct val="0"/>
            </a:spcBef>
            <a:spcAft>
              <a:spcPct val="35000"/>
            </a:spcAft>
            <a:buNone/>
          </a:pPr>
          <a:r>
            <a:rPr lang="ar-EG" sz="1200" kern="1200" dirty="0"/>
            <a:t>التشبيه: التشبيه من الوزن: شَبَّهَ- يُشَبِّهُ- تَشْبِيهاً، وهو بمعنى التمثيل (</a:t>
          </a:r>
          <a:r>
            <a:rPr lang="en-US" sz="1200" kern="1200" dirty="0"/>
            <a:t>Simile)؛ </a:t>
          </a:r>
          <a:r>
            <a:rPr lang="ar-EG" sz="1200" kern="1200" dirty="0"/>
            <a:t>أما التشبيه في الاصطلاح بمعنى إلحاق أمر (المشبه) بأمر (المشبه به) في معنى مشترك (وجه الشبه) بأداته (أداة التشبيه) لغرض (فائدة). </a:t>
          </a:r>
          <a:endParaRPr lang="en-US" sz="1200" kern="1200" dirty="0"/>
        </a:p>
      </dsp:txBody>
      <dsp:txXfrm>
        <a:off x="32213" y="381773"/>
        <a:ext cx="3921482" cy="595453"/>
      </dsp:txXfrm>
    </dsp:sp>
    <dsp:sp modelId="{EC839D27-FE8C-468B-ABF1-B17FAF79D22B}">
      <dsp:nvSpPr>
        <dsp:cNvPr id="0" name=""/>
        <dsp:cNvSpPr/>
      </dsp:nvSpPr>
      <dsp:spPr>
        <a:xfrm>
          <a:off x="0" y="1100718"/>
          <a:ext cx="3985908" cy="659879"/>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r" defTabSz="533400" rtl="1">
            <a:lnSpc>
              <a:spcPct val="90000"/>
            </a:lnSpc>
            <a:spcBef>
              <a:spcPct val="0"/>
            </a:spcBef>
            <a:spcAft>
              <a:spcPct val="35000"/>
            </a:spcAft>
            <a:buNone/>
          </a:pPr>
          <a:r>
            <a:rPr lang="en-US" sz="1200" kern="1200" dirty="0"/>
            <a:t>.</a:t>
          </a:r>
          <a:r>
            <a:rPr lang="ar-EG" sz="1200" kern="1200" dirty="0"/>
            <a:t> فالتشبيه هو عقد مماثله بين أمرين أو أكثر قصدا شراكهما في صفة أو أكثر بأداة لغرض المتكلم، أو هو شبهه إياه وشبه به= مثله به، شابه وأشبهه+ ماثله أي كان مثله</a:t>
          </a:r>
          <a:endParaRPr lang="en-US" sz="1200" kern="1200" dirty="0"/>
        </a:p>
      </dsp:txBody>
      <dsp:txXfrm>
        <a:off x="32213" y="1132931"/>
        <a:ext cx="3921482" cy="595453"/>
      </dsp:txXfrm>
    </dsp:sp>
    <dsp:sp modelId="{63D25546-0797-4ABD-BB7D-9ABE094ACDEC}">
      <dsp:nvSpPr>
        <dsp:cNvPr id="0" name=""/>
        <dsp:cNvSpPr/>
      </dsp:nvSpPr>
      <dsp:spPr>
        <a:xfrm>
          <a:off x="0" y="1760600"/>
          <a:ext cx="3985908" cy="659879"/>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r" defTabSz="533400" rtl="1">
            <a:lnSpc>
              <a:spcPct val="90000"/>
            </a:lnSpc>
            <a:spcBef>
              <a:spcPct val="0"/>
            </a:spcBef>
            <a:spcAft>
              <a:spcPct val="35000"/>
            </a:spcAft>
            <a:buNone/>
          </a:pPr>
          <a:r>
            <a:rPr lang="ar-EG" sz="1200" kern="1200" dirty="0"/>
            <a:t>أركان التشبيه: ويتكون التشبيه من أربعة أركان ، وهي: المشبه، والمشبه به، وأداة التشبيه، ووجه الشبه.</a:t>
          </a:r>
          <a:endParaRPr lang="en-US" sz="1200" kern="1200" dirty="0"/>
        </a:p>
      </dsp:txBody>
      <dsp:txXfrm>
        <a:off x="32213" y="1792813"/>
        <a:ext cx="3921482" cy="595453"/>
      </dsp:txXfrm>
    </dsp:sp>
    <dsp:sp modelId="{A346CC4E-0C74-4770-8489-B1BD2BDDC822}">
      <dsp:nvSpPr>
        <dsp:cNvPr id="0" name=""/>
        <dsp:cNvSpPr/>
      </dsp:nvSpPr>
      <dsp:spPr>
        <a:xfrm>
          <a:off x="0" y="2389682"/>
          <a:ext cx="3985908" cy="659879"/>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r" defTabSz="533400" rtl="1">
            <a:lnSpc>
              <a:spcPct val="90000"/>
            </a:lnSpc>
            <a:spcBef>
              <a:spcPct val="0"/>
            </a:spcBef>
            <a:spcAft>
              <a:spcPct val="35000"/>
            </a:spcAft>
            <a:buNone/>
          </a:pPr>
          <a:r>
            <a:rPr lang="ar-EG" sz="1200" kern="1200" dirty="0"/>
            <a:t>أ.  المشبه: هو الشيء الذي يراد تشبيهه.</a:t>
          </a:r>
          <a:endParaRPr lang="en-US" sz="1200" kern="1200" dirty="0"/>
        </a:p>
      </dsp:txBody>
      <dsp:txXfrm>
        <a:off x="32213" y="2421895"/>
        <a:ext cx="3921482" cy="595453"/>
      </dsp:txXfrm>
    </dsp:sp>
    <dsp:sp modelId="{0BE9ADEB-31DB-4E7A-8AB9-7EF22902434C}">
      <dsp:nvSpPr>
        <dsp:cNvPr id="0" name=""/>
        <dsp:cNvSpPr/>
      </dsp:nvSpPr>
      <dsp:spPr>
        <a:xfrm>
          <a:off x="0" y="3127319"/>
          <a:ext cx="3985908" cy="659879"/>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r" defTabSz="533400" rtl="1">
            <a:lnSpc>
              <a:spcPct val="90000"/>
            </a:lnSpc>
            <a:spcBef>
              <a:spcPct val="0"/>
            </a:spcBef>
            <a:spcAft>
              <a:spcPct val="35000"/>
            </a:spcAft>
            <a:buNone/>
          </a:pPr>
          <a:r>
            <a:rPr lang="ar-EG" sz="1200" kern="1200" dirty="0"/>
            <a:t>ب.  المشبه به: بمعنى الذي يشبه به،  فالمشبه والمشبه به يسميان "الطرفين"؛ لأنهما الركنان الأساسيان في التشبيه. </a:t>
          </a:r>
          <a:endParaRPr lang="en-US" sz="1200" kern="1200" dirty="0"/>
        </a:p>
      </dsp:txBody>
      <dsp:txXfrm>
        <a:off x="32213" y="3159532"/>
        <a:ext cx="3921482" cy="595453"/>
      </dsp:txXfrm>
    </dsp:sp>
    <dsp:sp modelId="{4DC12DB9-89DA-4775-8AC4-76345A421392}">
      <dsp:nvSpPr>
        <dsp:cNvPr id="0" name=""/>
        <dsp:cNvSpPr/>
      </dsp:nvSpPr>
      <dsp:spPr>
        <a:xfrm>
          <a:off x="0" y="3821759"/>
          <a:ext cx="3985908" cy="65987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r" defTabSz="533400" rtl="1">
            <a:lnSpc>
              <a:spcPct val="90000"/>
            </a:lnSpc>
            <a:spcBef>
              <a:spcPct val="0"/>
            </a:spcBef>
            <a:spcAft>
              <a:spcPct val="35000"/>
            </a:spcAft>
            <a:buNone/>
          </a:pPr>
          <a:r>
            <a:rPr lang="ar-EG" sz="1200" kern="1200" dirty="0"/>
            <a:t>ج. أداة التشبيه: هي اللفظ الذي يستخدمها للربط بين الطرفين (المشبه والمشبه به). وهي قد تكون اسما (شبيه، مثل) أو فعلا (شابه، ماثل) أو حرفا (الكاف، كأن). </a:t>
          </a:r>
          <a:endParaRPr lang="en-US" sz="1200" kern="1200" dirty="0"/>
        </a:p>
      </dsp:txBody>
      <dsp:txXfrm>
        <a:off x="32213" y="3853972"/>
        <a:ext cx="3921482" cy="595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93C1A-018E-44B6-8F98-733F7F5EDE77}">
      <dsp:nvSpPr>
        <dsp:cNvPr id="0" name=""/>
        <dsp:cNvSpPr/>
      </dsp:nvSpPr>
      <dsp:spPr>
        <a:xfrm>
          <a:off x="0" y="1593"/>
          <a:ext cx="3985907" cy="54318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rtl="1">
            <a:lnSpc>
              <a:spcPct val="90000"/>
            </a:lnSpc>
            <a:spcBef>
              <a:spcPct val="0"/>
            </a:spcBef>
            <a:spcAft>
              <a:spcPct val="35000"/>
            </a:spcAft>
            <a:buNone/>
          </a:pPr>
          <a:r>
            <a:rPr lang="ar-EG" sz="1400" kern="1200" dirty="0"/>
            <a:t>- </a:t>
          </a:r>
          <a:r>
            <a:rPr lang="ar-EG" sz="1400" b="1" kern="1200" dirty="0">
              <a:solidFill>
                <a:schemeClr val="bg1"/>
              </a:solidFill>
            </a:rPr>
            <a:t>التشبيه المفرد</a:t>
          </a:r>
          <a:r>
            <a:rPr lang="ar-EG" sz="1400" kern="1200" dirty="0">
              <a:solidFill>
                <a:schemeClr val="bg1"/>
              </a:solidFill>
            </a:rPr>
            <a:t>: وهو التشبيه باعتبار وجود وجه الشبه وأداة التشبيه. وينقسم التشبيه المفرد إلى خمسة أقسام، وهي:</a:t>
          </a:r>
          <a:endParaRPr lang="en-US" sz="1400" kern="1200" dirty="0">
            <a:solidFill>
              <a:schemeClr val="bg1"/>
            </a:solidFill>
          </a:endParaRPr>
        </a:p>
      </dsp:txBody>
      <dsp:txXfrm>
        <a:off x="26516" y="28109"/>
        <a:ext cx="3932875" cy="490155"/>
      </dsp:txXfrm>
    </dsp:sp>
    <dsp:sp modelId="{67E8572D-D37A-4D82-A1E5-78DB95DEE9EF}">
      <dsp:nvSpPr>
        <dsp:cNvPr id="0" name=""/>
        <dsp:cNvSpPr/>
      </dsp:nvSpPr>
      <dsp:spPr>
        <a:xfrm>
          <a:off x="0" y="600594"/>
          <a:ext cx="3985907" cy="543187"/>
        </a:xfrm>
        <a:prstGeom prst="roundRect">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r" defTabSz="488950" rtl="1">
            <a:lnSpc>
              <a:spcPct val="90000"/>
            </a:lnSpc>
            <a:spcBef>
              <a:spcPct val="0"/>
            </a:spcBef>
            <a:spcAft>
              <a:spcPct val="35000"/>
            </a:spcAft>
            <a:buNone/>
          </a:pPr>
          <a:r>
            <a:rPr lang="ar-EG" sz="1100" kern="1200" dirty="0">
              <a:solidFill>
                <a:schemeClr val="bg1"/>
              </a:solidFill>
            </a:rPr>
            <a:t>.</a:t>
          </a:r>
          <a:r>
            <a:rPr lang="ar-EG" sz="1100" b="1" kern="1200" dirty="0">
              <a:solidFill>
                <a:schemeClr val="bg1"/>
              </a:solidFill>
            </a:rPr>
            <a:t> - التشبيه المرسل</a:t>
          </a:r>
          <a:r>
            <a:rPr lang="ar-EG" sz="1100" kern="1200" dirty="0">
              <a:solidFill>
                <a:schemeClr val="bg1"/>
              </a:solidFill>
            </a:rPr>
            <a:t>: ما ذكرت فيه أداة التشبيه، مثلا: كأنه النهار الزاهر والقمر الباهر الذي لا يخفى على كل ناظر، فالمشبه هو مدلول الضمير في كأنه. والنهار الزاهر المشبه به الأول؛ أما القمر </a:t>
          </a:r>
          <a:endParaRPr lang="en-US" sz="1100" kern="1200" dirty="0">
            <a:solidFill>
              <a:schemeClr val="bg1"/>
            </a:solidFill>
          </a:endParaRPr>
        </a:p>
      </dsp:txBody>
      <dsp:txXfrm>
        <a:off x="26516" y="627110"/>
        <a:ext cx="3932875" cy="490155"/>
      </dsp:txXfrm>
    </dsp:sp>
    <dsp:sp modelId="{30460377-80B7-4FC2-B16F-89F0D71D1DE5}">
      <dsp:nvSpPr>
        <dsp:cNvPr id="0" name=""/>
        <dsp:cNvSpPr/>
      </dsp:nvSpPr>
      <dsp:spPr>
        <a:xfrm>
          <a:off x="0" y="1114743"/>
          <a:ext cx="3985907" cy="543187"/>
        </a:xfrm>
        <a:prstGeom prst="roundRect">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r" defTabSz="222250" rtl="1">
            <a:lnSpc>
              <a:spcPct val="90000"/>
            </a:lnSpc>
            <a:spcBef>
              <a:spcPct val="0"/>
            </a:spcBef>
            <a:spcAft>
              <a:spcPct val="35000"/>
            </a:spcAft>
            <a:buNone/>
          </a:pPr>
          <a:r>
            <a:rPr lang="ar-EG" sz="500" kern="1200" dirty="0"/>
            <a:t>- </a:t>
          </a:r>
          <a:r>
            <a:rPr lang="ar-EG" sz="1100" b="1" kern="1200" dirty="0">
              <a:solidFill>
                <a:schemeClr val="bg1"/>
              </a:solidFill>
            </a:rPr>
            <a:t>التشبيه المؤكد</a:t>
          </a:r>
          <a:r>
            <a:rPr lang="ar-EG" sz="1100" kern="1200" dirty="0">
              <a:solidFill>
                <a:schemeClr val="bg1"/>
              </a:solidFill>
            </a:rPr>
            <a:t>: ما حذفت فيه أداة التشبيه،  مثلا: رأى الحازم ميزان في الدقّة، فالمشبه هو رأى الحازم، والمشبه به هو ميزان، ووجه الشبه هو في الدقّة. ولكن حذفت أداة التشبيه في هذه الجملة</a:t>
          </a:r>
          <a:r>
            <a:rPr lang="ar-EG" sz="500" kern="1200" dirty="0"/>
            <a:t>.</a:t>
          </a:r>
          <a:endParaRPr lang="en-US" sz="500" kern="1200" dirty="0"/>
        </a:p>
      </dsp:txBody>
      <dsp:txXfrm>
        <a:off x="26516" y="1141259"/>
        <a:ext cx="3932875" cy="490155"/>
      </dsp:txXfrm>
    </dsp:sp>
    <dsp:sp modelId="{10EFD2E3-FB42-4A0A-853D-5C4499BF2956}">
      <dsp:nvSpPr>
        <dsp:cNvPr id="0" name=""/>
        <dsp:cNvSpPr/>
      </dsp:nvSpPr>
      <dsp:spPr>
        <a:xfrm>
          <a:off x="0" y="1671318"/>
          <a:ext cx="3985907" cy="543187"/>
        </a:xfrm>
        <a:prstGeom prst="roundRect">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r" defTabSz="466725" rtl="1">
            <a:lnSpc>
              <a:spcPct val="90000"/>
            </a:lnSpc>
            <a:spcBef>
              <a:spcPct val="0"/>
            </a:spcBef>
            <a:spcAft>
              <a:spcPct val="35000"/>
            </a:spcAft>
            <a:buNone/>
          </a:pPr>
          <a:r>
            <a:rPr lang="ar-EG" sz="1050" kern="1200" dirty="0"/>
            <a:t>- </a:t>
          </a:r>
          <a:r>
            <a:rPr lang="ar-EG" sz="1050" b="1" kern="1200" dirty="0">
              <a:solidFill>
                <a:schemeClr val="bg1"/>
              </a:solidFill>
            </a:rPr>
            <a:t>التشبيه المفصل</a:t>
          </a:r>
          <a:r>
            <a:rPr lang="ar-EG" sz="1050" kern="1200" dirty="0">
              <a:solidFill>
                <a:schemeClr val="bg1"/>
              </a:solidFill>
            </a:rPr>
            <a:t>: ما ذكر فيه وجه الشبه،  مثلا: القلوب كالطير في الألفة إذا أنست، فالمشبه هو القلوب، والمشبه به هو الطير، وأداة التشبيه هي الكاف، وذكر وجه الشبه هنا وهو في الألفة إذا أنست، والقلوب كالطير في الألفة إذا أنست</a:t>
          </a:r>
          <a:r>
            <a:rPr lang="ar-EG" sz="1050" kern="1200" dirty="0"/>
            <a:t>.</a:t>
          </a:r>
          <a:endParaRPr lang="en-US" sz="1050" kern="1200" dirty="0"/>
        </a:p>
      </dsp:txBody>
      <dsp:txXfrm>
        <a:off x="26516" y="1697834"/>
        <a:ext cx="3932875" cy="490155"/>
      </dsp:txXfrm>
    </dsp:sp>
    <dsp:sp modelId="{B06875F5-AA5B-4C7B-88B2-50DF78F714BA}">
      <dsp:nvSpPr>
        <dsp:cNvPr id="0" name=""/>
        <dsp:cNvSpPr/>
      </dsp:nvSpPr>
      <dsp:spPr>
        <a:xfrm>
          <a:off x="0" y="2227893"/>
          <a:ext cx="3985907" cy="543187"/>
        </a:xfrm>
        <a:prstGeom prst="roundRect">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r" defTabSz="222250" rtl="1">
            <a:lnSpc>
              <a:spcPct val="90000"/>
            </a:lnSpc>
            <a:spcBef>
              <a:spcPct val="0"/>
            </a:spcBef>
            <a:spcAft>
              <a:spcPct val="35000"/>
            </a:spcAft>
            <a:buNone/>
          </a:pPr>
          <a:r>
            <a:rPr lang="ar-EG" sz="500" kern="1200" dirty="0"/>
            <a:t>-</a:t>
          </a:r>
          <a:r>
            <a:rPr lang="ar-EG" sz="1050" b="1" kern="1200" dirty="0">
              <a:solidFill>
                <a:schemeClr val="bg1"/>
              </a:solidFill>
            </a:rPr>
            <a:t>التشبيه المجمل</a:t>
          </a:r>
          <a:r>
            <a:rPr lang="ar-EG" sz="1050" kern="1200" dirty="0">
              <a:solidFill>
                <a:schemeClr val="bg1"/>
              </a:solidFill>
            </a:rPr>
            <a:t>: ما حذف فيه وجه الشبه، مثلا: وله الجوار المنشآت في البحر كالأعلام،  فالمشبه هو الجوار المنشآت، والمشبه به هو الأعلام، وأداة التشبيه هي الكاف؛ ولكن حذف وجه الشبه في هذه الجملة.</a:t>
          </a:r>
          <a:endParaRPr lang="en-US" sz="1050" kern="1200" dirty="0">
            <a:solidFill>
              <a:schemeClr val="bg1"/>
            </a:solidFill>
          </a:endParaRPr>
        </a:p>
      </dsp:txBody>
      <dsp:txXfrm>
        <a:off x="26516" y="2254409"/>
        <a:ext cx="3932875" cy="490155"/>
      </dsp:txXfrm>
    </dsp:sp>
    <dsp:sp modelId="{8BC24B94-5A1E-4BD6-A317-61EDB37C5ADC}">
      <dsp:nvSpPr>
        <dsp:cNvPr id="0" name=""/>
        <dsp:cNvSpPr/>
      </dsp:nvSpPr>
      <dsp:spPr>
        <a:xfrm>
          <a:off x="0" y="2784468"/>
          <a:ext cx="3985907" cy="543187"/>
        </a:xfrm>
        <a:prstGeom prst="roundRect">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r" defTabSz="488950" rtl="1">
            <a:lnSpc>
              <a:spcPct val="90000"/>
            </a:lnSpc>
            <a:spcBef>
              <a:spcPct val="0"/>
            </a:spcBef>
            <a:spcAft>
              <a:spcPct val="35000"/>
            </a:spcAft>
            <a:buNone/>
          </a:pPr>
          <a:r>
            <a:rPr lang="ar-EG" sz="1100" kern="1200" dirty="0"/>
            <a:t>- </a:t>
          </a:r>
          <a:r>
            <a:rPr lang="ar-EG" sz="1100" b="1" kern="1200" dirty="0">
              <a:solidFill>
                <a:schemeClr val="bg1"/>
              </a:solidFill>
            </a:rPr>
            <a:t>التشبيه البليغ</a:t>
          </a:r>
          <a:r>
            <a:rPr lang="ar-EG" sz="1100" kern="1200" dirty="0">
              <a:solidFill>
                <a:schemeClr val="bg1"/>
              </a:solidFill>
            </a:rPr>
            <a:t>: ما حذفت منه أداة التشبيه ووجه الشبه،  مثلا: أنت بدر أنت شمس أن نور، فالمشبه هو أنت، والمشبه به هو الشمس والبدر والنور؛ ولكن حذفت منه أداة التشبيه ووجه الشبه.</a:t>
          </a:r>
          <a:endParaRPr lang="en-US" sz="1100" kern="1200" dirty="0">
            <a:solidFill>
              <a:schemeClr val="bg1"/>
            </a:solidFill>
          </a:endParaRPr>
        </a:p>
      </dsp:txBody>
      <dsp:txXfrm>
        <a:off x="26516" y="2810984"/>
        <a:ext cx="3932875" cy="490155"/>
      </dsp:txXfrm>
    </dsp:sp>
    <dsp:sp modelId="{0FEE047D-392D-4880-835C-CF1628D4A7A6}">
      <dsp:nvSpPr>
        <dsp:cNvPr id="0" name=""/>
        <dsp:cNvSpPr/>
      </dsp:nvSpPr>
      <dsp:spPr>
        <a:xfrm>
          <a:off x="0" y="3341042"/>
          <a:ext cx="3985907" cy="543187"/>
        </a:xfrm>
        <a:prstGeom prst="roundRect">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r" defTabSz="222250" rtl="1">
            <a:lnSpc>
              <a:spcPct val="90000"/>
            </a:lnSpc>
            <a:spcBef>
              <a:spcPct val="0"/>
            </a:spcBef>
            <a:spcAft>
              <a:spcPct val="35000"/>
            </a:spcAft>
            <a:buNone/>
          </a:pPr>
          <a:r>
            <a:rPr lang="ar-EG" sz="500" kern="1200" dirty="0"/>
            <a:t>-</a:t>
          </a:r>
          <a:r>
            <a:rPr lang="ar-EG" sz="1200" b="1" kern="1200" dirty="0">
              <a:solidFill>
                <a:schemeClr val="bg1"/>
              </a:solidFill>
            </a:rPr>
            <a:t>التشبيه المركب</a:t>
          </a:r>
          <a:r>
            <a:rPr lang="ar-EG" sz="1200" kern="1200" dirty="0">
              <a:solidFill>
                <a:schemeClr val="bg1"/>
              </a:solidFill>
            </a:rPr>
            <a:t>، وينقسم هذا التشبيه إلى قسمين، وهما: الأول التشبيه التمثيلي، وهو إذا كان وجه الشبه فيه صورة متترعة من متعدد،  وهو وصف حالة أو هيئة معينة بحالة أو هيئة أخرى</a:t>
          </a:r>
          <a:endParaRPr lang="en-US" sz="1200" kern="1200" dirty="0">
            <a:solidFill>
              <a:schemeClr val="bg1"/>
            </a:solidFill>
          </a:endParaRPr>
        </a:p>
      </dsp:txBody>
      <dsp:txXfrm>
        <a:off x="26516" y="3367558"/>
        <a:ext cx="3932875" cy="490155"/>
      </dsp:txXfrm>
    </dsp:sp>
    <dsp:sp modelId="{7235BE98-F477-4B81-8638-5FDA88E8C8D1}">
      <dsp:nvSpPr>
        <dsp:cNvPr id="0" name=""/>
        <dsp:cNvSpPr/>
      </dsp:nvSpPr>
      <dsp:spPr>
        <a:xfrm>
          <a:off x="0" y="3899211"/>
          <a:ext cx="3985907" cy="543187"/>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r" defTabSz="533400" rtl="1">
            <a:lnSpc>
              <a:spcPct val="90000"/>
            </a:lnSpc>
            <a:spcBef>
              <a:spcPct val="0"/>
            </a:spcBef>
            <a:spcAft>
              <a:spcPct val="35000"/>
            </a:spcAft>
            <a:buNone/>
          </a:pPr>
          <a:r>
            <a:rPr lang="ar-EG" sz="1200" b="1" kern="1200" dirty="0">
              <a:solidFill>
                <a:schemeClr val="bg1"/>
              </a:solidFill>
            </a:rPr>
            <a:t>التشبيه الضمني</a:t>
          </a:r>
          <a:r>
            <a:rPr lang="ar-EG" sz="1200" kern="1200" dirty="0">
              <a:solidFill>
                <a:schemeClr val="bg1"/>
              </a:solidFill>
            </a:rPr>
            <a:t>، وهو التشيه الذي لا يوضع فيه المشبه والمشبه به في صورة من صور التشبيه المعروفة بل يلمحان في التركيب،   وهذا التشبيه بمعنى لا يأتي على الصورة المعهودة ولا يصرح فيه بالمشبه والمشبه </a:t>
          </a:r>
          <a:r>
            <a:rPr lang="ar-EG" sz="500" kern="1200" dirty="0">
              <a:solidFill>
                <a:schemeClr val="bg1"/>
              </a:solidFill>
            </a:rPr>
            <a:t>به</a:t>
          </a:r>
          <a:r>
            <a:rPr lang="ar-EG" sz="500" kern="1200" dirty="0"/>
            <a:t>، </a:t>
          </a:r>
          <a:r>
            <a:rPr lang="en-US" sz="500" kern="1200" dirty="0" err="1"/>
            <a:t>ment</a:t>
          </a:r>
          <a:r>
            <a:rPr lang="en-US" sz="500" kern="1200" dirty="0"/>
            <a:t>. </a:t>
          </a:r>
        </a:p>
      </dsp:txBody>
      <dsp:txXfrm>
        <a:off x="26516" y="3925727"/>
        <a:ext cx="3932875" cy="4901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CCB40-0D84-4F11-8F19-FC7EBA72A60A}">
      <dsp:nvSpPr>
        <dsp:cNvPr id="0" name=""/>
        <dsp:cNvSpPr/>
      </dsp:nvSpPr>
      <dsp:spPr>
        <a:xfrm>
          <a:off x="6574" y="0"/>
          <a:ext cx="1730814" cy="460799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EG" sz="1400" kern="1200" dirty="0">
              <a:solidFill>
                <a:schemeClr val="tx1"/>
              </a:solidFill>
            </a:rPr>
            <a:t>تسمى الخارطة العقلية (</a:t>
          </a:r>
          <a:r>
            <a:rPr lang="en-US" sz="1400" kern="1200" dirty="0">
              <a:solidFill>
                <a:schemeClr val="tx1"/>
              </a:solidFill>
            </a:rPr>
            <a:t>Mind Mapping) </a:t>
          </a:r>
          <a:r>
            <a:rPr lang="ar-EG" sz="1400" kern="1200" dirty="0">
              <a:solidFill>
                <a:schemeClr val="tx1"/>
              </a:solidFill>
            </a:rPr>
            <a:t>أيضا؛ فالخريطة الذهنية هي وسيلة تعبيرية عن وجهة النظر الشخصية بشأن العالم الخاص بالأفكار والمخططات بدلا من الاقتصار على الكلمات فقط، والخريطة الذهنية الطريقة الأسهل لتخزين المعلومات في العقل، وإستخراجها منه</a:t>
          </a:r>
          <a:r>
            <a:rPr lang="ar-EG" sz="1400" kern="1200" dirty="0"/>
            <a:t>.</a:t>
          </a:r>
          <a:endParaRPr lang="en-US" sz="1400" kern="1200" dirty="0"/>
        </a:p>
      </dsp:txBody>
      <dsp:txXfrm>
        <a:off x="57268" y="50694"/>
        <a:ext cx="1629426" cy="4506611"/>
      </dsp:txXfrm>
    </dsp:sp>
    <dsp:sp modelId="{D7CB85B6-187D-41D2-92DB-FF9FDD069EAB}">
      <dsp:nvSpPr>
        <dsp:cNvPr id="0" name=""/>
        <dsp:cNvSpPr/>
      </dsp:nvSpPr>
      <dsp:spPr>
        <a:xfrm>
          <a:off x="1806800" y="2211373"/>
          <a:ext cx="147151" cy="185252"/>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806800" y="2248423"/>
        <a:ext cx="103006" cy="111152"/>
      </dsp:txXfrm>
    </dsp:sp>
    <dsp:sp modelId="{EA2E0D88-DEDC-4C11-877F-AD41CBE44728}">
      <dsp:nvSpPr>
        <dsp:cNvPr id="0" name=""/>
        <dsp:cNvSpPr/>
      </dsp:nvSpPr>
      <dsp:spPr>
        <a:xfrm>
          <a:off x="2015034" y="-419494"/>
          <a:ext cx="1345759" cy="544698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rtl="1">
            <a:lnSpc>
              <a:spcPct val="90000"/>
            </a:lnSpc>
            <a:spcBef>
              <a:spcPct val="0"/>
            </a:spcBef>
            <a:spcAft>
              <a:spcPct val="35000"/>
            </a:spcAft>
            <a:buNone/>
          </a:pPr>
          <a:r>
            <a:rPr lang="ar-EG" sz="1200" b="1" kern="1200" dirty="0">
              <a:solidFill>
                <a:schemeClr val="tx1"/>
              </a:solidFill>
            </a:rPr>
            <a:t>يقول توني بوزان (مؤسس علم الخرائط الذهنية): إن الخريطة الذهنية هي تقنية رسومية قوية تزودك بمفاتيح تساعدك على اسنخدام طاقة عقلك؛ بتسخير أغلب مهارات العقل بكلمة، بصورة، بوعدد، وبمنطق، وبألوان، وبإيقاع في كل مرة، وهو أسلوب قوي يعطيك الحرية المطلقة في استخدام طاقات عقلك، ويمكن أن تستخدمها في مختلف مجالات الحياة وفي تحسين تعلمك وتفكرك، وبأوضح طريقة وبأحسن أداء بشري.</a:t>
          </a:r>
          <a:r>
            <a:rPr lang="ar-EG" sz="1200" b="1" kern="1200" dirty="0">
              <a:solidFill>
                <a:schemeClr val="bg1"/>
              </a:solidFill>
            </a:rPr>
            <a:t> </a:t>
          </a:r>
          <a:endParaRPr lang="en-US" sz="1200" b="1" kern="1200" dirty="0">
            <a:solidFill>
              <a:schemeClr val="bg1"/>
            </a:solidFill>
          </a:endParaRPr>
        </a:p>
      </dsp:txBody>
      <dsp:txXfrm>
        <a:off x="2054450" y="-380078"/>
        <a:ext cx="1266927" cy="5368156"/>
      </dsp:txXfrm>
    </dsp:sp>
    <dsp:sp modelId="{6B05D94B-82C8-42EA-A209-45CFFF405847}">
      <dsp:nvSpPr>
        <dsp:cNvPr id="0" name=""/>
        <dsp:cNvSpPr/>
      </dsp:nvSpPr>
      <dsp:spPr>
        <a:xfrm>
          <a:off x="3440892" y="2211373"/>
          <a:ext cx="169808" cy="185252"/>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440892" y="2248423"/>
        <a:ext cx="118866" cy="111152"/>
      </dsp:txXfrm>
    </dsp:sp>
    <dsp:sp modelId="{E1BB620A-1AE2-43FD-AFEE-10459308B5F5}">
      <dsp:nvSpPr>
        <dsp:cNvPr id="0" name=""/>
        <dsp:cNvSpPr/>
      </dsp:nvSpPr>
      <dsp:spPr>
        <a:xfrm>
          <a:off x="3681187" y="0"/>
          <a:ext cx="1638113" cy="460799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rtl="1">
            <a:lnSpc>
              <a:spcPct val="90000"/>
            </a:lnSpc>
            <a:spcBef>
              <a:spcPct val="0"/>
            </a:spcBef>
            <a:spcAft>
              <a:spcPct val="35000"/>
            </a:spcAft>
            <a:buNone/>
          </a:pPr>
          <a:r>
            <a:rPr lang="ar-EG" sz="1200" b="1" kern="1200" dirty="0">
              <a:solidFill>
                <a:schemeClr val="tx1"/>
              </a:solidFill>
            </a:rPr>
            <a:t>يقول نجيب الرفاعي في كتابه (الخريطة الذهنية – خطوة.... خطوة): إن الخريطة الذهنية هي وسيلة ناجحة من وسائل الدراسة بالنسبة للمتعلم، وتقوم بربط المعلومات المقروءة في المذاكرات والكتب بواسطة رسومات وكلمات على شكل خريطة، فأنت أولا تقرأ الفكرة في المادة العلمية المكتوبة، ومن ثم تحولها إلى كلمات مختصرة ممزوجة بالأشكال والألوان، فبإمكانك اختصار الفصل كامل في ورقة واحدة بحجم (</a:t>
          </a:r>
          <a:r>
            <a:rPr lang="en-US" sz="1200" b="1" kern="1200" dirty="0">
              <a:solidFill>
                <a:schemeClr val="tx1"/>
              </a:solidFill>
            </a:rPr>
            <a:t>A4)، </a:t>
          </a:r>
          <a:r>
            <a:rPr lang="ar-EG" sz="1200" b="1" kern="1200" dirty="0">
              <a:solidFill>
                <a:schemeClr val="tx1"/>
              </a:solidFill>
            </a:rPr>
            <a:t>وتعودك بالنظر إلى هذه الورقة ستجد من السهولة جدا لاستخراج المعلومات منها من خلال الدراسة والاختبارات أيضا</a:t>
          </a:r>
          <a:endParaRPr lang="en-US" sz="1200" b="1" kern="1200" dirty="0">
            <a:solidFill>
              <a:schemeClr val="tx1"/>
            </a:solidFill>
          </a:endParaRPr>
        </a:p>
      </dsp:txBody>
      <dsp:txXfrm>
        <a:off x="3729166" y="47979"/>
        <a:ext cx="1542155" cy="45120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9D368-AE5B-456A-8E47-52E9D506653D}">
      <dsp:nvSpPr>
        <dsp:cNvPr id="0" name=""/>
        <dsp:cNvSpPr/>
      </dsp:nvSpPr>
      <dsp:spPr>
        <a:xfrm>
          <a:off x="1580757" y="1386"/>
          <a:ext cx="1778352" cy="91493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ar-EG" sz="1400" kern="1200"/>
            <a:t>الخرائط الذهنية المكتبية: يستخدم المستخدم هذه الخرائط لتتبع المعلومات.</a:t>
          </a:r>
          <a:endParaRPr lang="en-US" sz="1400" kern="1200"/>
        </a:p>
      </dsp:txBody>
      <dsp:txXfrm>
        <a:off x="1625420" y="46049"/>
        <a:ext cx="1689026" cy="825606"/>
      </dsp:txXfrm>
    </dsp:sp>
    <dsp:sp modelId="{BED0174E-5528-4CB7-BEC0-3A3A23D15650}">
      <dsp:nvSpPr>
        <dsp:cNvPr id="0" name=""/>
        <dsp:cNvSpPr/>
      </dsp:nvSpPr>
      <dsp:spPr>
        <a:xfrm>
          <a:off x="1580757" y="962065"/>
          <a:ext cx="1778352" cy="91493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ar-EG" sz="1400" kern="1200"/>
            <a:t>٢.الخرائط الذهنية للعرض: يستخدم هذه الخرائط لتقديم الأفكار بطريقة بسيطة ومبتكرة.</a:t>
          </a:r>
          <a:endParaRPr lang="en-US" sz="1400" kern="1200"/>
        </a:p>
      </dsp:txBody>
      <dsp:txXfrm>
        <a:off x="1625420" y="1006728"/>
        <a:ext cx="1689026" cy="825606"/>
      </dsp:txXfrm>
    </dsp:sp>
    <dsp:sp modelId="{626E8413-4907-4FA6-BD5A-5C9CA995E537}">
      <dsp:nvSpPr>
        <dsp:cNvPr id="0" name=""/>
        <dsp:cNvSpPr/>
      </dsp:nvSpPr>
      <dsp:spPr>
        <a:xfrm>
          <a:off x="1580757" y="1922745"/>
          <a:ext cx="1778352" cy="91493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ar-EG" sz="1400" kern="1200"/>
            <a:t>٣. الخرائط الذهنية للتخطيط: يستخدم هذه الخرائط في تخطيط وتنظيم الخطة الزمنية.</a:t>
          </a:r>
          <a:endParaRPr lang="en-US" sz="1400" kern="1200"/>
        </a:p>
      </dsp:txBody>
      <dsp:txXfrm>
        <a:off x="1625420" y="1967408"/>
        <a:ext cx="1689026" cy="8256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CFD30-1034-4EE6-BE4D-A9758F0200CD}">
      <dsp:nvSpPr>
        <dsp:cNvPr id="0" name=""/>
        <dsp:cNvSpPr/>
      </dsp:nvSpPr>
      <dsp:spPr>
        <a:xfrm>
          <a:off x="0" y="373019"/>
          <a:ext cx="5000124" cy="10764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SA" sz="2000" kern="1200" dirty="0"/>
            <a:t>مجتمع الدراسة هو مجموعة من الطلبة والطلبات من مرحلة العليا أي مرحلة الماجستير من كلية معارف الوحي والعلوم الإسلامية في الجامعة الإسلامية العالمية بماليزيا.</a:t>
          </a:r>
          <a:endParaRPr lang="en-US" sz="2000" kern="1200" dirty="0"/>
        </a:p>
      </dsp:txBody>
      <dsp:txXfrm>
        <a:off x="52546" y="425565"/>
        <a:ext cx="4895032" cy="971308"/>
      </dsp:txXfrm>
    </dsp:sp>
    <dsp:sp modelId="{B9449DF4-DC08-46FA-BA8D-DE993ECABFC2}">
      <dsp:nvSpPr>
        <dsp:cNvPr id="0" name=""/>
        <dsp:cNvSpPr/>
      </dsp:nvSpPr>
      <dsp:spPr>
        <a:xfrm>
          <a:off x="0" y="1507020"/>
          <a:ext cx="5000124" cy="1076400"/>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SA" sz="2000" b="1" kern="1200" dirty="0"/>
            <a:t>عينة الدراسة</a:t>
          </a:r>
          <a:endParaRPr lang="en-US" sz="2000" kern="1200" dirty="0"/>
        </a:p>
      </dsp:txBody>
      <dsp:txXfrm>
        <a:off x="52546" y="1559566"/>
        <a:ext cx="4895032" cy="971308"/>
      </dsp:txXfrm>
    </dsp:sp>
    <dsp:sp modelId="{0068974A-6300-4440-89E6-7ADA22E383B5}">
      <dsp:nvSpPr>
        <dsp:cNvPr id="0" name=""/>
        <dsp:cNvSpPr/>
      </dsp:nvSpPr>
      <dsp:spPr>
        <a:xfrm>
          <a:off x="0" y="2641020"/>
          <a:ext cx="5000124" cy="1076400"/>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SA" sz="2000" kern="1200" dirty="0"/>
            <a:t>وعينة الدراسة تتكون من طلبة الماجستير في قسم اللغة العربية بكلية معارف الوحي والعلوم الإنسانية في الجامعة الإسلامية العالمية بماليزيا.</a:t>
          </a:r>
          <a:endParaRPr lang="en-US" sz="2000" kern="1200" dirty="0"/>
        </a:p>
      </dsp:txBody>
      <dsp:txXfrm>
        <a:off x="52546" y="2693566"/>
        <a:ext cx="4895032" cy="9713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A4B25-955C-4AE6-9447-3A50E59E7474}">
      <dsp:nvSpPr>
        <dsp:cNvPr id="0" name=""/>
        <dsp:cNvSpPr/>
      </dsp:nvSpPr>
      <dsp:spPr>
        <a:xfrm>
          <a:off x="0" y="56222"/>
          <a:ext cx="4697730" cy="1572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rtl="1">
            <a:lnSpc>
              <a:spcPct val="90000"/>
            </a:lnSpc>
            <a:spcBef>
              <a:spcPct val="0"/>
            </a:spcBef>
            <a:spcAft>
              <a:spcPct val="35000"/>
            </a:spcAft>
            <a:buNone/>
          </a:pPr>
          <a:r>
            <a:rPr lang="ar-EG" sz="1600" kern="1200" dirty="0"/>
            <a:t>الاطلاع  على الدراسات السابقة بما بتعلق بهذا الموضوع. مثلا مقال: "أثر استخدام الخريطة الذهنية الإلكترونية في تنمية الإستيعاب القرائي في المادة اللغة الإنجليزية لدى طلاب الصف التاسع الأساسي " لحامد مبارك العبادي ويونس أحمد جرادات (٢٠١٥ م)،  ومقال: "طرق تعليمية علوم البلاغة العربية وأثرها في المهارات اللغوية للمتعلم بين الواقع والمأمول" لعبد اللطيف حني (٢٠١٦م)،  وغير ذلك.  </a:t>
          </a:r>
          <a:endParaRPr lang="en-US" sz="1600" kern="1200" dirty="0"/>
        </a:p>
      </dsp:txBody>
      <dsp:txXfrm>
        <a:off x="76762" y="132984"/>
        <a:ext cx="4544206" cy="1418956"/>
      </dsp:txXfrm>
    </dsp:sp>
    <dsp:sp modelId="{A481BA23-B791-4837-8A77-459485D1FA86}">
      <dsp:nvSpPr>
        <dsp:cNvPr id="0" name=""/>
        <dsp:cNvSpPr/>
      </dsp:nvSpPr>
      <dsp:spPr>
        <a:xfrm>
          <a:off x="0" y="1641532"/>
          <a:ext cx="4697730" cy="157248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rtl="1">
            <a:lnSpc>
              <a:spcPct val="90000"/>
            </a:lnSpc>
            <a:spcBef>
              <a:spcPct val="0"/>
            </a:spcBef>
            <a:spcAft>
              <a:spcPct val="35000"/>
            </a:spcAft>
            <a:buNone/>
          </a:pPr>
          <a:r>
            <a:rPr lang="ar-EG" sz="1600" kern="1200" dirty="0"/>
            <a:t>٢. يستخدم في هذه الدراسة الطريقة التطبيقية عبر التدريس المصغر لدى الطلبة في الفصل، وعددهم ١١ طالبا وطالبة، فيجرى التدريس المصغر من قبل الباحثة الثانية  نور حميزة، لهذا العدد فقط وهي المعلمة نفسها.</a:t>
          </a:r>
          <a:endParaRPr lang="en-US" sz="1600" kern="1200" dirty="0"/>
        </a:p>
      </dsp:txBody>
      <dsp:txXfrm>
        <a:off x="76762" y="1718294"/>
        <a:ext cx="4544206" cy="1418956"/>
      </dsp:txXfrm>
    </dsp:sp>
    <dsp:sp modelId="{275F1631-8D39-4253-90B3-C81CDF6DB6CF}">
      <dsp:nvSpPr>
        <dsp:cNvPr id="0" name=""/>
        <dsp:cNvSpPr/>
      </dsp:nvSpPr>
      <dsp:spPr>
        <a:xfrm>
          <a:off x="0" y="3293343"/>
          <a:ext cx="4697730" cy="157248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rtl="1">
            <a:lnSpc>
              <a:spcPct val="90000"/>
            </a:lnSpc>
            <a:spcBef>
              <a:spcPct val="0"/>
            </a:spcBef>
            <a:spcAft>
              <a:spcPct val="35000"/>
            </a:spcAft>
            <a:buNone/>
          </a:pPr>
          <a:r>
            <a:rPr lang="ar-EG" sz="1100" kern="1200" dirty="0"/>
            <a:t>٣</a:t>
          </a:r>
          <a:r>
            <a:rPr lang="ar-EG" sz="1200" kern="1200" dirty="0"/>
            <a:t>. وتتم كشف نتيجة البحث عبر هذه الطريقة؛ وهي التدريس المصغر الذي يبدأ بالمقدمة عن الموضوع (علم البلاغة وفروعه)، ثم، ترسم المعلمة الخريطة الذهنية عن علوم البلاغة باختصار، وبعد ذلك، تشرح المعلمة عن مفهوم التشبيه وأغراضه وأركانه وأنواعه عبر الخريطة الذهنية، وبعد عملية التعليم، تعطي المعلمة التدريبات إلى الطلبة؛ أولا التدريب لبناء الخريطة الذهنية عن التشبيه (مفهومه وأغراضه وأركانه وأنواعه)، وثانيا التدريب التحريري، وأخيرا، تلخص المعلمة موضوع "التشبيه"، وتكلف المعلمة الطلبة بالواجب المنزلي (البحث عن ١٠ أمثلة من التشبيهات في القرآن الكريم).</a:t>
          </a:r>
          <a:endParaRPr lang="en-US" sz="1200" kern="1200" dirty="0"/>
        </a:p>
      </dsp:txBody>
      <dsp:txXfrm>
        <a:off x="76762" y="3370105"/>
        <a:ext cx="4544206" cy="14189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201CF-07EA-4A6A-9B4F-D663734CEA0E}">
      <dsp:nvSpPr>
        <dsp:cNvPr id="0" name=""/>
        <dsp:cNvSpPr/>
      </dsp:nvSpPr>
      <dsp:spPr>
        <a:xfrm>
          <a:off x="0" y="3809659"/>
          <a:ext cx="5000124" cy="156970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just" defTabSz="533400" rtl="1">
            <a:lnSpc>
              <a:spcPct val="90000"/>
            </a:lnSpc>
            <a:spcBef>
              <a:spcPct val="0"/>
            </a:spcBef>
            <a:spcAft>
              <a:spcPct val="35000"/>
            </a:spcAft>
            <a:buNone/>
          </a:pPr>
          <a:r>
            <a:rPr lang="ar-EG" sz="1200" b="1" kern="1200" dirty="0">
              <a:solidFill>
                <a:schemeClr val="tx1"/>
              </a:solidFill>
            </a:rPr>
            <a:t>ومن الجداول السابق، يتبين لنا النتيجة من التدريب الثاني (الأسئلة الاختيارية والموضوعية). ونجد أن  ٧  من الطلبة ممتازون، وحصل الطلبة على درجة عالية نسبتها (١٠٠-٨٥ %). وهذا يشير إلى أن معظم الطلبة في مرحلة الماجستير في الجامعة الإسلامية العالمية بماليزيا يقدرون على فهم موضوع التشبيه (تعريفه وأغراضه وأركانه وأنواعه) كاملا؛ أما في المستوى جيد، فهناك ٣ من الطلبة الذي يحصلون هذه الدرجة نسبتها (٨٥،٠٠- ٦٥،٠٠%)، ويتبين لنا بوضوح أن بعض الطلبة لم يفهموا موضوع التشبيه كله خاصةً في موضوع أغراض التشبيه، وتمكنت المعلمة أن تكثر من التدريبات والنشاطات الإضافية لتساعد الطلبة على تذكر موضوع التشبيه وأمثلته.</a:t>
          </a:r>
          <a:endParaRPr lang="en-US" sz="1200" b="1" kern="1200" dirty="0">
            <a:solidFill>
              <a:schemeClr val="tx1"/>
            </a:solidFill>
          </a:endParaRPr>
        </a:p>
      </dsp:txBody>
      <dsp:txXfrm>
        <a:off x="0" y="3809659"/>
        <a:ext cx="5000124" cy="1569704"/>
      </dsp:txXfrm>
    </dsp:sp>
    <dsp:sp modelId="{32D73B09-95E8-492C-AF85-43AC14785E22}">
      <dsp:nvSpPr>
        <dsp:cNvPr id="0" name=""/>
        <dsp:cNvSpPr/>
      </dsp:nvSpPr>
      <dsp:spPr>
        <a:xfrm rot="10800000">
          <a:off x="74901" y="2543145"/>
          <a:ext cx="4850320" cy="1272091"/>
        </a:xfrm>
        <a:prstGeom prst="upArrowCallou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just" defTabSz="533400" rtl="1">
            <a:lnSpc>
              <a:spcPct val="90000"/>
            </a:lnSpc>
            <a:spcBef>
              <a:spcPct val="0"/>
            </a:spcBef>
            <a:spcAft>
              <a:spcPct val="35000"/>
            </a:spcAft>
            <a:buNone/>
          </a:pPr>
          <a:r>
            <a:rPr lang="ar-EG" sz="1200" b="1" kern="1200" dirty="0">
              <a:solidFill>
                <a:schemeClr val="tx1"/>
              </a:solidFill>
            </a:rPr>
            <a:t>وخلاصة القول: إن هناك بعض الطلبة لم يفهموا موضوع أغراض التشبيه؛ لأنه توجد إجابة غير صحيحة خاصةً في القسم الأول (الأسئلة الاختيارية)؛ ولكنهم يقدرون على التفريق بين أنواع التشبيه وأركانه؛ لأنهم يجيبون عن الأسئلة الموضوعية (القسم الثاني) بإجابة صحيحة؛ إذن، معظم الطلبة يقدرون على فهم درس التشبيه نظريا وتطبيقيا، ويمكنهم أن يستعملوا التشبيه في الكتابة والكلام أيضا.</a:t>
          </a:r>
          <a:endParaRPr lang="en-US" sz="1200" b="1" kern="1200" dirty="0">
            <a:solidFill>
              <a:schemeClr val="tx1"/>
            </a:solidFill>
          </a:endParaRPr>
        </a:p>
      </dsp:txBody>
      <dsp:txXfrm rot="10800000">
        <a:off x="74901" y="2543145"/>
        <a:ext cx="4850320" cy="826567"/>
      </dsp:txXfrm>
    </dsp:sp>
    <dsp:sp modelId="{FC0BA458-451F-4DE6-B516-414D7ED38CC3}">
      <dsp:nvSpPr>
        <dsp:cNvPr id="0" name=""/>
        <dsp:cNvSpPr/>
      </dsp:nvSpPr>
      <dsp:spPr>
        <a:xfrm rot="10800000">
          <a:off x="0" y="1976763"/>
          <a:ext cx="5000124" cy="571960"/>
        </a:xfrm>
        <a:prstGeom prst="upArrowCallou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1">
            <a:lnSpc>
              <a:spcPct val="90000"/>
            </a:lnSpc>
            <a:spcBef>
              <a:spcPct val="0"/>
            </a:spcBef>
            <a:spcAft>
              <a:spcPct val="35000"/>
            </a:spcAft>
            <a:buNone/>
          </a:pPr>
          <a:r>
            <a:rPr lang="ar-EG" sz="1200" b="1" kern="1200" dirty="0">
              <a:solidFill>
                <a:schemeClr val="tx1"/>
              </a:solidFill>
            </a:rPr>
            <a:t>كل الإجابات صحيحة، وهذا يشير إلى أن كل الطلبة يقدرون على فهم موضوع أركان التشبيه بدقة. </a:t>
          </a:r>
          <a:endParaRPr lang="en-US" sz="1200" b="1" kern="1200" dirty="0">
            <a:solidFill>
              <a:schemeClr val="tx1"/>
            </a:solidFill>
          </a:endParaRPr>
        </a:p>
      </dsp:txBody>
      <dsp:txXfrm rot="10800000">
        <a:off x="0" y="1976763"/>
        <a:ext cx="5000124" cy="371642"/>
      </dsp:txXfrm>
    </dsp:sp>
    <dsp:sp modelId="{0B709908-86B3-4C91-9C20-321F5C6B1A0A}">
      <dsp:nvSpPr>
        <dsp:cNvPr id="0" name=""/>
        <dsp:cNvSpPr/>
      </dsp:nvSpPr>
      <dsp:spPr>
        <a:xfrm rot="10800000">
          <a:off x="0" y="1135891"/>
          <a:ext cx="5000124" cy="846450"/>
        </a:xfrm>
        <a:prstGeom prst="upArrowCallou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just" defTabSz="311150" rtl="1">
            <a:lnSpc>
              <a:spcPct val="90000"/>
            </a:lnSpc>
            <a:spcBef>
              <a:spcPct val="0"/>
            </a:spcBef>
            <a:spcAft>
              <a:spcPct val="35000"/>
            </a:spcAft>
            <a:buNone/>
          </a:pPr>
          <a:r>
            <a:rPr lang="ar-EG" sz="700" kern="1200" dirty="0">
              <a:solidFill>
                <a:schemeClr val="tx1"/>
              </a:solidFill>
            </a:rPr>
            <a:t>- </a:t>
          </a:r>
          <a:r>
            <a:rPr lang="ar-EG" sz="1200" b="1" kern="1200" dirty="0">
              <a:solidFill>
                <a:schemeClr val="tx1"/>
              </a:solidFill>
            </a:rPr>
            <a:t>كل الطلبة يقدرون على بناء الخريطة الذهنية عن التشبيه، وتتضمن الخريطة الذهنية موضوع التشبيه؛ أي تعريفه وأغراضه وأركانه وأنواعه، ويصمم الطلبة الخريطة الذهنية بالألوان الكثيرة والرسوم المتعددة أيضا.</a:t>
          </a:r>
          <a:endParaRPr lang="en-US" sz="1200" b="1" kern="1200" dirty="0">
            <a:solidFill>
              <a:schemeClr val="tx1"/>
            </a:solidFill>
          </a:endParaRPr>
        </a:p>
      </dsp:txBody>
      <dsp:txXfrm rot="10800000">
        <a:off x="0" y="1135891"/>
        <a:ext cx="5000124" cy="549998"/>
      </dsp:txXfrm>
    </dsp:sp>
    <dsp:sp modelId="{70B6A9CB-7B44-436A-8BA0-19E2545515CF}">
      <dsp:nvSpPr>
        <dsp:cNvPr id="0" name=""/>
        <dsp:cNvSpPr/>
      </dsp:nvSpPr>
      <dsp:spPr>
        <a:xfrm rot="10800000">
          <a:off x="0" y="569509"/>
          <a:ext cx="5000124" cy="571960"/>
        </a:xfrm>
        <a:prstGeom prst="upArrowCallou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ar-EG" sz="1200" b="1" kern="1200" dirty="0">
              <a:solidFill>
                <a:schemeClr val="tx1"/>
              </a:solidFill>
            </a:rPr>
            <a:t>التدريب الأول (للمجموعة)</a:t>
          </a:r>
          <a:endParaRPr lang="en-US" sz="1200" b="1" kern="1200" dirty="0">
            <a:solidFill>
              <a:schemeClr val="tx1"/>
            </a:solidFill>
          </a:endParaRPr>
        </a:p>
      </dsp:txBody>
      <dsp:txXfrm rot="10800000">
        <a:off x="0" y="569509"/>
        <a:ext cx="5000124" cy="371642"/>
      </dsp:txXfrm>
    </dsp:sp>
    <dsp:sp modelId="{7AE5C8F1-4F32-4DD2-83ED-7771BA17829E}">
      <dsp:nvSpPr>
        <dsp:cNvPr id="0" name=""/>
        <dsp:cNvSpPr/>
      </dsp:nvSpPr>
      <dsp:spPr>
        <a:xfrm rot="10800000">
          <a:off x="0" y="3126"/>
          <a:ext cx="5000124" cy="571960"/>
        </a:xfrm>
        <a:prstGeom prst="upArrowCallou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ar-EG" sz="1200" b="1" kern="1200" dirty="0">
              <a:solidFill>
                <a:schemeClr val="tx1"/>
              </a:solidFill>
            </a:rPr>
            <a:t>تحليل الأسئلة في التدريبات</a:t>
          </a:r>
          <a:endParaRPr lang="en-US" sz="1200" b="1" kern="1200" dirty="0">
            <a:solidFill>
              <a:schemeClr val="tx1"/>
            </a:solidFill>
          </a:endParaRPr>
        </a:p>
      </dsp:txBody>
      <dsp:txXfrm rot="10800000">
        <a:off x="0" y="3126"/>
        <a:ext cx="5000124" cy="3716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F1CC8-0A18-4D65-80AD-47154D0622B9}">
      <dsp:nvSpPr>
        <dsp:cNvPr id="0" name=""/>
        <dsp:cNvSpPr/>
      </dsp:nvSpPr>
      <dsp:spPr>
        <a:xfrm rot="5348914">
          <a:off x="-250303" y="1168442"/>
          <a:ext cx="1166982" cy="10212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30C6D11-C4E2-4726-BC8E-D25EF8A3AB20}">
      <dsp:nvSpPr>
        <dsp:cNvPr id="0" name=""/>
        <dsp:cNvSpPr/>
      </dsp:nvSpPr>
      <dsp:spPr>
        <a:xfrm>
          <a:off x="92908" y="108002"/>
          <a:ext cx="1134752" cy="137973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rtl="1">
            <a:lnSpc>
              <a:spcPct val="90000"/>
            </a:lnSpc>
            <a:spcBef>
              <a:spcPct val="0"/>
            </a:spcBef>
            <a:spcAft>
              <a:spcPct val="35000"/>
            </a:spcAft>
            <a:buNone/>
          </a:pPr>
          <a:r>
            <a:rPr lang="ar-EG" sz="1200" kern="1200" dirty="0"/>
            <a:t>توصلت الدراسة  إلى عدد من النتائج المهمة كما يأتي</a:t>
          </a:r>
          <a:r>
            <a:rPr lang="ar-EG" sz="700" kern="1200" dirty="0"/>
            <a:t>:</a:t>
          </a:r>
          <a:endParaRPr lang="en-US" sz="700" kern="1200" dirty="0"/>
        </a:p>
      </dsp:txBody>
      <dsp:txXfrm>
        <a:off x="126144" y="141238"/>
        <a:ext cx="1068280" cy="1313259"/>
      </dsp:txXfrm>
    </dsp:sp>
    <dsp:sp modelId="{F60CD3A1-34A3-4F1D-A8D5-3C5E98422923}">
      <dsp:nvSpPr>
        <dsp:cNvPr id="0" name=""/>
        <dsp:cNvSpPr/>
      </dsp:nvSpPr>
      <dsp:spPr>
        <a:xfrm rot="5400000">
          <a:off x="-372919" y="2476885"/>
          <a:ext cx="1440716" cy="10212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F2D316-4089-482C-BA40-382437890A90}">
      <dsp:nvSpPr>
        <dsp:cNvPr id="0" name=""/>
        <dsp:cNvSpPr/>
      </dsp:nvSpPr>
      <dsp:spPr>
        <a:xfrm>
          <a:off x="3427" y="1633735"/>
          <a:ext cx="1359558" cy="68085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rtl="1">
            <a:lnSpc>
              <a:spcPct val="90000"/>
            </a:lnSpc>
            <a:spcBef>
              <a:spcPct val="0"/>
            </a:spcBef>
            <a:spcAft>
              <a:spcPct val="35000"/>
            </a:spcAft>
            <a:buNone/>
          </a:pPr>
          <a:r>
            <a:rPr lang="ar-EG" sz="1200" b="1" kern="1200" dirty="0"/>
            <a:t>١) نتيجة الطلبة في درس القواعد بعد تطبيق طريقة الخريطة الذهنية نتيجة جيدة جدا.</a:t>
          </a:r>
          <a:endParaRPr lang="en-US" sz="1200" b="1" kern="1200" dirty="0"/>
        </a:p>
      </dsp:txBody>
      <dsp:txXfrm>
        <a:off x="23368" y="1653676"/>
        <a:ext cx="1319676" cy="640969"/>
      </dsp:txXfrm>
    </dsp:sp>
    <dsp:sp modelId="{C6C93AAB-6E9E-4EFB-AF61-B33ED1D40514}">
      <dsp:nvSpPr>
        <dsp:cNvPr id="0" name=""/>
        <dsp:cNvSpPr/>
      </dsp:nvSpPr>
      <dsp:spPr>
        <a:xfrm rot="1281388">
          <a:off x="284619" y="3556335"/>
          <a:ext cx="1829673" cy="10212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4225E01-31B3-4C38-BF2A-12C6FFF01C3C}">
      <dsp:nvSpPr>
        <dsp:cNvPr id="0" name=""/>
        <dsp:cNvSpPr/>
      </dsp:nvSpPr>
      <dsp:spPr>
        <a:xfrm>
          <a:off x="115830" y="2484800"/>
          <a:ext cx="1134752" cy="189540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rtl="1">
            <a:lnSpc>
              <a:spcPct val="90000"/>
            </a:lnSpc>
            <a:spcBef>
              <a:spcPct val="0"/>
            </a:spcBef>
            <a:spcAft>
              <a:spcPct val="35000"/>
            </a:spcAft>
            <a:buNone/>
          </a:pPr>
          <a:r>
            <a:rPr lang="ar-EG" sz="1200" b="1" kern="1200" dirty="0"/>
            <a:t>٢) أن تعليم التشبيه باستخدام طريقة الخريطة الذهنية يساعد الطلبة على تذكر تعريف التشبيه وأركانه وأغراضه وأنواعه، وأمثلته من خلال الصور والرمز والألوان المختلفة والمتعددة.</a:t>
          </a:r>
          <a:endParaRPr lang="en-US" sz="1200" b="1" kern="1200" dirty="0"/>
        </a:p>
      </dsp:txBody>
      <dsp:txXfrm>
        <a:off x="149066" y="2518036"/>
        <a:ext cx="1068280" cy="1828936"/>
      </dsp:txXfrm>
    </dsp:sp>
    <dsp:sp modelId="{504AB630-AB5B-4494-8FDB-5B752687B52E}">
      <dsp:nvSpPr>
        <dsp:cNvPr id="0" name=""/>
        <dsp:cNvSpPr/>
      </dsp:nvSpPr>
      <dsp:spPr>
        <a:xfrm rot="15873409">
          <a:off x="1553653" y="3427958"/>
          <a:ext cx="917886" cy="10212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0E88B2F-D160-485E-9E01-363216EA0E9D}">
      <dsp:nvSpPr>
        <dsp:cNvPr id="0" name=""/>
        <dsp:cNvSpPr/>
      </dsp:nvSpPr>
      <dsp:spPr>
        <a:xfrm>
          <a:off x="1824523" y="3771357"/>
          <a:ext cx="1134752" cy="68085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ar-EG" sz="800" kern="1200" dirty="0"/>
            <a:t>٣</a:t>
          </a:r>
          <a:r>
            <a:rPr lang="ar-EG" sz="1200" b="1" kern="1200" dirty="0"/>
            <a:t>) التدريبات والنشاط الإضافية هما شيئان مهمان لتقويم الطلبة بعد أن يقدم لهم الدرس.</a:t>
          </a:r>
          <a:endParaRPr lang="en-US" sz="1200" b="1" kern="1200" dirty="0"/>
        </a:p>
      </dsp:txBody>
      <dsp:txXfrm>
        <a:off x="1844464" y="3791298"/>
        <a:ext cx="1094870" cy="640969"/>
      </dsp:txXfrm>
    </dsp:sp>
    <dsp:sp modelId="{97B07678-2619-4F69-9ACD-9B9EE7A83AC9}">
      <dsp:nvSpPr>
        <dsp:cNvPr id="0" name=""/>
        <dsp:cNvSpPr/>
      </dsp:nvSpPr>
      <dsp:spPr>
        <a:xfrm rot="16200000">
          <a:off x="1464689" y="2457395"/>
          <a:ext cx="1008745" cy="10212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E1628D4-6266-4A0D-959A-148F0C1514DC}">
      <dsp:nvSpPr>
        <dsp:cNvPr id="0" name=""/>
        <dsp:cNvSpPr/>
      </dsp:nvSpPr>
      <dsp:spPr>
        <a:xfrm>
          <a:off x="1737453" y="2848293"/>
          <a:ext cx="1134752" cy="68085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ar-EG" sz="1200" b="1" kern="1200" dirty="0"/>
            <a:t>٤) استخدام الطريقة الخريطة الذهنية مناسبة وملائمة في عملية التعليم والتعلم خاصةً في تعليم موضوع التشبيه.</a:t>
          </a:r>
          <a:endParaRPr lang="en-US" sz="1200" b="1" kern="1200" dirty="0"/>
        </a:p>
      </dsp:txBody>
      <dsp:txXfrm>
        <a:off x="1757394" y="2868234"/>
        <a:ext cx="1094870" cy="640969"/>
      </dsp:txXfrm>
    </dsp:sp>
    <dsp:sp modelId="{69AA5ED4-BF67-45D6-9378-93D468C92F84}">
      <dsp:nvSpPr>
        <dsp:cNvPr id="0" name=""/>
        <dsp:cNvSpPr/>
      </dsp:nvSpPr>
      <dsp:spPr>
        <a:xfrm rot="20858766">
          <a:off x="1951230" y="1774307"/>
          <a:ext cx="1540226" cy="10212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795993-AF8B-4507-83F5-782521ED629D}">
      <dsp:nvSpPr>
        <dsp:cNvPr id="0" name=""/>
        <dsp:cNvSpPr/>
      </dsp:nvSpPr>
      <dsp:spPr>
        <a:xfrm>
          <a:off x="1737453" y="1658600"/>
          <a:ext cx="1134752" cy="101947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ar-EG" sz="800" kern="1200" dirty="0"/>
            <a:t>٥</a:t>
          </a:r>
          <a:r>
            <a:rPr lang="ar-EG" sz="1200" b="1" kern="1200" dirty="0"/>
            <a:t>) أن الخريطة الذهنية هي الطريقة الممتعة للطلبة وتساعدهم على تخزين كل المعلومات في ذهنهم.</a:t>
          </a:r>
          <a:endParaRPr lang="en-US" sz="1200" b="1" kern="1200" dirty="0"/>
        </a:p>
      </dsp:txBody>
      <dsp:txXfrm>
        <a:off x="1767313" y="1688460"/>
        <a:ext cx="1075032" cy="959759"/>
      </dsp:txXfrm>
    </dsp:sp>
    <dsp:sp modelId="{8D64F8B2-0AB5-4F5E-9A04-00436965166C}">
      <dsp:nvSpPr>
        <dsp:cNvPr id="0" name=""/>
        <dsp:cNvSpPr/>
      </dsp:nvSpPr>
      <dsp:spPr>
        <a:xfrm rot="5390196">
          <a:off x="2879183" y="2212358"/>
          <a:ext cx="1201626" cy="10212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82E77BC-F7DA-4E89-B07B-E42C15D92029}">
      <dsp:nvSpPr>
        <dsp:cNvPr id="0" name=""/>
        <dsp:cNvSpPr/>
      </dsp:nvSpPr>
      <dsp:spPr>
        <a:xfrm>
          <a:off x="3246674" y="1685260"/>
          <a:ext cx="1134752" cy="29314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ar-EG" sz="1200" b="1" kern="1200" dirty="0"/>
            <a:t>٦) الطلبة يتمتعون في استخدام طريقة الخريطة الذهنية في عملية التعلم، ويمكنهم أن يصمموا الخريطة الذهنية بأنفسهم</a:t>
          </a:r>
          <a:r>
            <a:rPr lang="ar-EG" sz="800" kern="1200" dirty="0"/>
            <a:t>.</a:t>
          </a:r>
          <a:endParaRPr lang="en-US" sz="800" kern="1200" dirty="0"/>
        </a:p>
      </dsp:txBody>
      <dsp:txXfrm>
        <a:off x="3255260" y="1693846"/>
        <a:ext cx="1117580" cy="275975"/>
      </dsp:txXfrm>
    </dsp:sp>
    <dsp:sp modelId="{7C1CE9FF-108D-44EC-838D-3CE2CDA04F1C}">
      <dsp:nvSpPr>
        <dsp:cNvPr id="0" name=""/>
        <dsp:cNvSpPr/>
      </dsp:nvSpPr>
      <dsp:spPr>
        <a:xfrm rot="5414950">
          <a:off x="3085975" y="3223402"/>
          <a:ext cx="788041" cy="10212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E45E167-D103-4BEC-8C13-022BE62C91FA}">
      <dsp:nvSpPr>
        <dsp:cNvPr id="0" name=""/>
        <dsp:cNvSpPr/>
      </dsp:nvSpPr>
      <dsp:spPr>
        <a:xfrm>
          <a:off x="3250101" y="2451014"/>
          <a:ext cx="1134752" cy="118511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just" defTabSz="400050" rtl="1">
            <a:lnSpc>
              <a:spcPct val="90000"/>
            </a:lnSpc>
            <a:spcBef>
              <a:spcPct val="0"/>
            </a:spcBef>
            <a:spcAft>
              <a:spcPct val="35000"/>
            </a:spcAft>
            <a:buNone/>
          </a:pPr>
          <a:r>
            <a:rPr lang="ar-EG" sz="900" kern="1200" dirty="0"/>
            <a:t>٧) </a:t>
          </a:r>
          <a:r>
            <a:rPr lang="ar-EG" sz="1200" b="1" kern="1200" dirty="0"/>
            <a:t>كل المتعلمين يشاركون في هذه الحصة، ويقدرون على إجابة معظم أسئلة التدريبات.</a:t>
          </a:r>
          <a:endParaRPr lang="en-US" sz="1200" b="1" kern="1200" dirty="0"/>
        </a:p>
      </dsp:txBody>
      <dsp:txXfrm>
        <a:off x="3283337" y="2484250"/>
        <a:ext cx="1068280" cy="1118638"/>
      </dsp:txXfrm>
    </dsp:sp>
    <dsp:sp modelId="{B1E55F76-FDF5-4B38-B8DD-83C89E6184DF}">
      <dsp:nvSpPr>
        <dsp:cNvPr id="0" name=""/>
        <dsp:cNvSpPr/>
      </dsp:nvSpPr>
      <dsp:spPr>
        <a:xfrm>
          <a:off x="3246674" y="3503944"/>
          <a:ext cx="1134752" cy="68085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just" defTabSz="400050" rtl="1">
            <a:lnSpc>
              <a:spcPct val="90000"/>
            </a:lnSpc>
            <a:spcBef>
              <a:spcPct val="0"/>
            </a:spcBef>
            <a:spcAft>
              <a:spcPct val="35000"/>
            </a:spcAft>
            <a:buNone/>
          </a:pPr>
          <a:r>
            <a:rPr lang="ar-EG" sz="900" kern="1200" dirty="0"/>
            <a:t>٨</a:t>
          </a:r>
          <a:r>
            <a:rPr lang="ar-EG" sz="1200" kern="1200" dirty="0"/>
            <a:t>) الطلبة ينتبهون ويركزون كثيرا في الدرس أثناء شرح المعلمة عن موضوع التشبيه عبر الخريطة الذهنية</a:t>
          </a:r>
          <a:r>
            <a:rPr lang="ar-EG" sz="900" kern="1200" dirty="0"/>
            <a:t>.</a:t>
          </a:r>
          <a:endParaRPr lang="en-US" sz="900" kern="1200" dirty="0"/>
        </a:p>
      </dsp:txBody>
      <dsp:txXfrm>
        <a:off x="3266615" y="3523885"/>
        <a:ext cx="1094870" cy="6409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E8F543-1903-4B41-8B5A-E771A8146DDF}" type="datetimeFigureOut">
              <a:rPr lang="en-MY" smtClean="0"/>
              <a:t>26/8/2021</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066CA-3347-47D9-9C4B-8DA2CA44F765}" type="slidenum">
              <a:rPr lang="en-MY" smtClean="0"/>
              <a:t>‹#›</a:t>
            </a:fld>
            <a:endParaRPr lang="en-MY"/>
          </a:p>
        </p:txBody>
      </p:sp>
    </p:spTree>
    <p:extLst>
      <p:ext uri="{BB962C8B-B14F-4D97-AF65-F5344CB8AC3E}">
        <p14:creationId xmlns:p14="http://schemas.microsoft.com/office/powerpoint/2010/main" val="302416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BF8066CA-3347-47D9-9C4B-8DA2CA44F765}" type="slidenum">
              <a:rPr lang="en-MY" smtClean="0"/>
              <a:t>4</a:t>
            </a:fld>
            <a:endParaRPr lang="en-MY"/>
          </a:p>
        </p:txBody>
      </p:sp>
    </p:spTree>
    <p:extLst>
      <p:ext uri="{BB962C8B-B14F-4D97-AF65-F5344CB8AC3E}">
        <p14:creationId xmlns:p14="http://schemas.microsoft.com/office/powerpoint/2010/main" val="835465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BF8066CA-3347-47D9-9C4B-8DA2CA44F765}" type="slidenum">
              <a:rPr lang="en-MY" smtClean="0"/>
              <a:t>9</a:t>
            </a:fld>
            <a:endParaRPr lang="en-MY"/>
          </a:p>
        </p:txBody>
      </p:sp>
    </p:spTree>
    <p:extLst>
      <p:ext uri="{BB962C8B-B14F-4D97-AF65-F5344CB8AC3E}">
        <p14:creationId xmlns:p14="http://schemas.microsoft.com/office/powerpoint/2010/main" val="880338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8C6E45-C7F7-461A-94D5-B44B057D6787}"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210FF-24CA-482B-B0B6-C152521A9AA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C6E45-C7F7-461A-94D5-B44B057D6787}"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210FF-24CA-482B-B0B6-C152521A9AA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C6E45-C7F7-461A-94D5-B44B057D6787}"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210FF-24CA-482B-B0B6-C152521A9AA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C6E45-C7F7-461A-94D5-B44B057D6787}"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210FF-24CA-482B-B0B6-C152521A9AA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8C6E45-C7F7-461A-94D5-B44B057D6787}"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210FF-24CA-482B-B0B6-C152521A9AA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8C6E45-C7F7-461A-94D5-B44B057D6787}"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210FF-24CA-482B-B0B6-C152521A9AA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8C6E45-C7F7-461A-94D5-B44B057D6787}" type="datetimeFigureOut">
              <a:rPr lang="en-US" smtClean="0"/>
              <a:t>8/26/2021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210FF-24CA-482B-B0B6-C152521A9AA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8C6E45-C7F7-461A-94D5-B44B057D6787}" type="datetimeFigureOut">
              <a:rPr lang="en-US" smtClean="0"/>
              <a:t>8/26/2021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210FF-24CA-482B-B0B6-C152521A9AA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C6E45-C7F7-461A-94D5-B44B057D6787}" type="datetimeFigureOut">
              <a:rPr lang="en-US" smtClean="0"/>
              <a:t>8/26/2021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210FF-24CA-482B-B0B6-C152521A9AA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58C6E45-C7F7-461A-94D5-B44B057D6787}"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210FF-24CA-482B-B0B6-C152521A9AA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58C6E45-C7F7-461A-94D5-B44B057D6787}"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210FF-24CA-482B-B0B6-C152521A9AA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58C6E45-C7F7-461A-94D5-B44B057D6787}" type="datetimeFigureOut">
              <a:rPr lang="en-US" smtClean="0"/>
              <a:t>8/26/2021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CC210FF-24CA-482B-B0B6-C152521A9AA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uhajir4@iium.edu.my"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2571750"/>
          </a:xfrm>
          <a:prstGeom prst="rect">
            <a:avLst/>
          </a:prstGeom>
        </p:spPr>
      </p:pic>
      <p:sp>
        <p:nvSpPr>
          <p:cNvPr id="6" name="TextBox 5"/>
          <p:cNvSpPr txBox="1"/>
          <p:nvPr/>
        </p:nvSpPr>
        <p:spPr>
          <a:xfrm>
            <a:off x="187200" y="638451"/>
            <a:ext cx="4889225" cy="1337289"/>
          </a:xfrm>
          <a:prstGeom prst="rect">
            <a:avLst/>
          </a:prstGeom>
          <a:noFill/>
        </p:spPr>
        <p:txBody>
          <a:bodyPr wrap="square" rtlCol="0">
            <a:spAutoFit/>
          </a:bodyPr>
          <a:lstStyle/>
          <a:p>
            <a:pPr algn="ctr" rtl="1">
              <a:lnSpc>
                <a:spcPct val="107000"/>
              </a:lnSpc>
              <a:spcAft>
                <a:spcPts val="800"/>
              </a:spcAft>
            </a:pPr>
            <a:r>
              <a:rPr lang="ar-SA" sz="2800" b="1" dirty="0">
                <a:solidFill>
                  <a:srgbClr val="FF0000"/>
                </a:solidFill>
                <a:effectLst/>
                <a:latin typeface="Aldhabi" panose="01000000000000000000" pitchFamily="2" charset="-78"/>
                <a:ea typeface="Calibri" panose="020F0502020204030204" pitchFamily="34" charset="0"/>
                <a:cs typeface="Aldhabi" panose="01000000000000000000" pitchFamily="2" charset="-78"/>
              </a:rPr>
              <a:t>تعليم التشبيه باستخدام الخريطة الذهنية للطلبة المتقدمين في الجامعة الإسلامية العالمية بماليزيا</a:t>
            </a:r>
            <a:endParaRPr lang="en-MY" sz="2800" b="1" dirty="0">
              <a:solidFill>
                <a:srgbClr val="FF0000"/>
              </a:solidFill>
              <a:effectLst/>
              <a:latin typeface="Aldhabi" panose="01000000000000000000" pitchFamily="2" charset="-78"/>
              <a:ea typeface="Calibri" panose="020F0502020204030204" pitchFamily="34" charset="0"/>
              <a:cs typeface="Aldhabi" panose="01000000000000000000" pitchFamily="2" charset="-78"/>
            </a:endParaRPr>
          </a:p>
          <a:p>
            <a:pPr algn="just" rtl="1">
              <a:lnSpc>
                <a:spcPct val="107000"/>
              </a:lnSpc>
              <a:spcAft>
                <a:spcPts val="800"/>
              </a:spcAft>
            </a:pPr>
            <a:endParaRPr lang="en-MY"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p:cNvSpPr txBox="1"/>
          <p:nvPr/>
        </p:nvSpPr>
        <p:spPr>
          <a:xfrm>
            <a:off x="187200" y="2350784"/>
            <a:ext cx="5472000" cy="1938992"/>
          </a:xfrm>
          <a:prstGeom prst="rect">
            <a:avLst/>
          </a:prstGeom>
          <a:noFill/>
        </p:spPr>
        <p:txBody>
          <a:bodyPr wrap="square" rtlCol="0">
            <a:spAutoFit/>
          </a:bodyPr>
          <a:lstStyle/>
          <a:p>
            <a:pPr algn="ctr"/>
            <a:r>
              <a:rPr lang="ar-EG" sz="1800" b="1" dirty="0">
                <a:latin typeface="Aldhabi" panose="01000000000000000000" pitchFamily="2" charset="-78"/>
                <a:cs typeface="Aldhabi" panose="01000000000000000000" pitchFamily="2" charset="-78"/>
              </a:rPr>
              <a:t>الأ</a:t>
            </a:r>
            <a:r>
              <a:rPr lang="ar-EG" sz="2000" b="1" dirty="0">
                <a:latin typeface="Aldhabi" panose="01000000000000000000" pitchFamily="2" charset="-78"/>
                <a:cs typeface="Aldhabi" panose="01000000000000000000" pitchFamily="2" charset="-78"/>
              </a:rPr>
              <a:t>ستاذ الدكتور عاصم شحادة علي </a:t>
            </a:r>
          </a:p>
          <a:p>
            <a:pPr algn="ctr"/>
            <a:r>
              <a:rPr lang="ar-EG" sz="2000" b="1" dirty="0">
                <a:latin typeface="Aldhabi" panose="01000000000000000000" pitchFamily="2" charset="-78"/>
                <a:cs typeface="Aldhabi" panose="01000000000000000000" pitchFamily="2" charset="-78"/>
              </a:rPr>
              <a:t>رئيس قسم اللغة العربية وآدابها-كلية  عبد الحميد أبو سليمان لمعارف الوحي والعلوم الإنسانية-الجامعة الإسلامية العالمية بماليزيا</a:t>
            </a:r>
          </a:p>
          <a:p>
            <a:pPr algn="ctr" rtl="1"/>
            <a:r>
              <a:rPr lang="ar-EG" sz="2000" b="1" dirty="0">
                <a:latin typeface="Aldhabi" panose="01000000000000000000" pitchFamily="2" charset="-78"/>
                <a:cs typeface="Aldhabi" panose="01000000000000000000" pitchFamily="2" charset="-78"/>
              </a:rPr>
              <a:t>البريد الإلكتروني: </a:t>
            </a:r>
            <a:r>
              <a:rPr lang="en-US" sz="2000" b="1" dirty="0">
                <a:latin typeface="Aldhabi" panose="01000000000000000000" pitchFamily="2" charset="-78"/>
                <a:cs typeface="Aldhabi" panose="01000000000000000000" pitchFamily="2" charset="-78"/>
                <a:hlinkClick r:id="rId3"/>
              </a:rPr>
              <a:t>muhajir4@iium.edu.my</a:t>
            </a:r>
            <a:r>
              <a:rPr lang="ar-EG" sz="2000" b="1" dirty="0">
                <a:latin typeface="Aldhabi" panose="01000000000000000000" pitchFamily="2" charset="-78"/>
                <a:cs typeface="Aldhabi" panose="01000000000000000000" pitchFamily="2" charset="-78"/>
              </a:rPr>
              <a:t> </a:t>
            </a:r>
            <a:r>
              <a:rPr lang="en-US" sz="2000" b="1" dirty="0">
                <a:latin typeface="Aldhabi" panose="01000000000000000000" pitchFamily="2" charset="-78"/>
                <a:cs typeface="Aldhabi" panose="01000000000000000000" pitchFamily="2" charset="-78"/>
              </a:rPr>
              <a:t> </a:t>
            </a:r>
          </a:p>
          <a:p>
            <a:pPr algn="ctr"/>
            <a:r>
              <a:rPr lang="ar-EG" sz="2000" b="1" dirty="0">
                <a:latin typeface="Aldhabi" panose="01000000000000000000" pitchFamily="2" charset="-78"/>
                <a:cs typeface="Aldhabi" panose="01000000000000000000" pitchFamily="2" charset="-78"/>
              </a:rPr>
              <a:t>نورحميزه بنت سوءالمن  - طالبة ماجستير</a:t>
            </a:r>
          </a:p>
          <a:p>
            <a:pPr algn="ctr"/>
            <a:r>
              <a:rPr lang="ar-EG" sz="2000" b="1" dirty="0">
                <a:latin typeface="Aldhabi" panose="01000000000000000000" pitchFamily="2" charset="-78"/>
                <a:cs typeface="Aldhabi" panose="01000000000000000000" pitchFamily="2" charset="-78"/>
              </a:rPr>
              <a:t>قسم اللغة العربية وآدابها-كلية معارف الوحي والعلوم الإنسانية-الجامعة</a:t>
            </a:r>
            <a:endParaRPr lang="en-US" sz="2000" b="1" dirty="0">
              <a:latin typeface="Aldhabi" panose="01000000000000000000" pitchFamily="2" charset="-78"/>
              <a:cs typeface="Aldhabi" panose="01000000000000000000"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424D3-93ED-4909-8BC8-8859C17398A2}"/>
              </a:ext>
            </a:extLst>
          </p:cNvPr>
          <p:cNvSpPr>
            <a:spLocks noGrp="1"/>
          </p:cNvSpPr>
          <p:nvPr>
            <p:ph type="title"/>
          </p:nvPr>
        </p:nvSpPr>
        <p:spPr>
          <a:xfrm>
            <a:off x="4675747" y="-1505"/>
            <a:ext cx="3985902" cy="649505"/>
          </a:xfrm>
        </p:spPr>
        <p:txBody>
          <a:bodyPr>
            <a:normAutofit/>
          </a:bodyPr>
          <a:lstStyle/>
          <a:p>
            <a:pPr algn="ctr"/>
            <a:r>
              <a:rPr lang="ar-EG" b="1" cap="all" spc="100" dirty="0">
                <a:latin typeface="Tw Cen MT Condensed"/>
              </a:rPr>
              <a:t>نتائج البحث</a:t>
            </a:r>
            <a:endParaRPr lang="en-MY"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06"/>
            <a:ext cx="4206915" cy="438020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4F31211-C938-4E35-885C-41D2C5650E01}"/>
              </a:ext>
            </a:extLst>
          </p:cNvPr>
          <p:cNvPicPr>
            <a:picLocks noChangeAspect="1"/>
          </p:cNvPicPr>
          <p:nvPr/>
        </p:nvPicPr>
        <p:blipFill rotWithShape="1">
          <a:blip r:embed="rId2"/>
          <a:srcRect l="35764" r="2" b="2"/>
          <a:stretch/>
        </p:blipFill>
        <p:spPr>
          <a:xfrm>
            <a:off x="1" y="-1"/>
            <a:ext cx="3339635" cy="3470401"/>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graphicFrame>
        <p:nvGraphicFramePr>
          <p:cNvPr id="5" name="Content Placeholder 2">
            <a:extLst>
              <a:ext uri="{FF2B5EF4-FFF2-40B4-BE49-F238E27FC236}">
                <a16:creationId xmlns:a16="http://schemas.microsoft.com/office/drawing/2014/main" id="{5B86E71D-8B72-4C09-B52F-1845956A7BFE}"/>
              </a:ext>
            </a:extLst>
          </p:cNvPr>
          <p:cNvGraphicFramePr>
            <a:graphicFrameLocks noGrp="1"/>
          </p:cNvGraphicFramePr>
          <p:nvPr>
            <p:ph idx="1"/>
            <p:extLst>
              <p:ext uri="{D42A27DB-BD31-4B8C-83A1-F6EECF244321}">
                <p14:modId xmlns:p14="http://schemas.microsoft.com/office/powerpoint/2010/main" val="773718094"/>
              </p:ext>
            </p:extLst>
          </p:nvPr>
        </p:nvGraphicFramePr>
        <p:xfrm>
          <a:off x="4276800" y="540000"/>
          <a:ext cx="4384854" cy="44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642878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004F-00E4-445F-BF1C-C6D31F4E2B34}"/>
              </a:ext>
            </a:extLst>
          </p:cNvPr>
          <p:cNvSpPr>
            <a:spLocks noGrp="1"/>
          </p:cNvSpPr>
          <p:nvPr>
            <p:ph type="ctrTitle"/>
          </p:nvPr>
        </p:nvSpPr>
        <p:spPr>
          <a:xfrm>
            <a:off x="5598460" y="1337969"/>
            <a:ext cx="3065480" cy="2166835"/>
          </a:xfrm>
        </p:spPr>
        <p:txBody>
          <a:bodyPr anchor="b">
            <a:normAutofit/>
          </a:bodyPr>
          <a:lstStyle/>
          <a:p>
            <a:pPr algn="l"/>
            <a:r>
              <a:rPr lang="ar-EG" sz="4100" b="1"/>
              <a:t> </a:t>
            </a:r>
            <a:endParaRPr lang="en-MY" sz="4100" b="1"/>
          </a:p>
        </p:txBody>
      </p:sp>
      <p:sp>
        <p:nvSpPr>
          <p:cNvPr id="3" name="Subtitle 2">
            <a:extLst>
              <a:ext uri="{FF2B5EF4-FFF2-40B4-BE49-F238E27FC236}">
                <a16:creationId xmlns:a16="http://schemas.microsoft.com/office/drawing/2014/main" id="{3011D56A-7EAE-4380-AEC6-CC5B0B5EB947}"/>
              </a:ext>
            </a:extLst>
          </p:cNvPr>
          <p:cNvSpPr>
            <a:spLocks noGrp="1"/>
          </p:cNvSpPr>
          <p:nvPr>
            <p:ph type="subTitle" idx="1"/>
          </p:nvPr>
        </p:nvSpPr>
        <p:spPr>
          <a:xfrm>
            <a:off x="5598459" y="1684800"/>
            <a:ext cx="3065478" cy="2739267"/>
          </a:xfrm>
        </p:spPr>
        <p:txBody>
          <a:bodyPr anchor="t">
            <a:normAutofit/>
          </a:bodyPr>
          <a:lstStyle/>
          <a:p>
            <a:r>
              <a:rPr lang="ar-EG" sz="2800" b="1" dirty="0"/>
              <a:t> </a:t>
            </a:r>
            <a:r>
              <a:rPr lang="ar-EG" sz="3600" b="1" dirty="0">
                <a:solidFill>
                  <a:srgbClr val="00B0F0"/>
                </a:solidFill>
                <a:latin typeface="Aldhabi" panose="01000000000000000000" pitchFamily="2" charset="-78"/>
                <a:cs typeface="Aldhabi" panose="01000000000000000000" pitchFamily="2" charset="-78"/>
              </a:rPr>
              <a:t>شكرا على حسن الاستماع      </a:t>
            </a:r>
            <a:endParaRPr lang="en-MY" sz="3600" b="1" dirty="0">
              <a:solidFill>
                <a:srgbClr val="00B0F0"/>
              </a:solidFill>
              <a:latin typeface="Aldhabi" panose="01000000000000000000" pitchFamily="2" charset="-78"/>
              <a:cs typeface="Aldhabi" panose="01000000000000000000" pitchFamily="2" charset="-78"/>
            </a:endParaRP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51435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0F96764B-41F2-41EF-8BB2-EF60F61B3AA5}"/>
              </a:ext>
            </a:extLst>
          </p:cNvPr>
          <p:cNvPicPr>
            <a:picLocks noChangeAspect="1"/>
          </p:cNvPicPr>
          <p:nvPr/>
        </p:nvPicPr>
        <p:blipFill rotWithShape="1">
          <a:blip r:embed="rId2"/>
          <a:srcRect r="-3" b="2423"/>
          <a:stretch/>
        </p:blipFill>
        <p:spPr>
          <a:xfrm>
            <a:off x="20" y="10"/>
            <a:ext cx="5271352" cy="51434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8540134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06"/>
            <a:ext cx="4206915" cy="438020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50922" r="-1" b="-1"/>
          <a:stretch/>
        </p:blipFill>
        <p:spPr>
          <a:xfrm>
            <a:off x="-23647" y="-70946"/>
            <a:ext cx="4081394" cy="2207173"/>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2" name="Rectangle 1">
            <a:extLst>
              <a:ext uri="{FF2B5EF4-FFF2-40B4-BE49-F238E27FC236}">
                <a16:creationId xmlns:a16="http://schemas.microsoft.com/office/drawing/2014/main" id="{282B9BAE-230A-4F9C-8D74-0E5B3F109530}"/>
              </a:ext>
            </a:extLst>
          </p:cNvPr>
          <p:cNvSpPr/>
          <p:nvPr/>
        </p:nvSpPr>
        <p:spPr>
          <a:xfrm>
            <a:off x="4675746" y="252760"/>
            <a:ext cx="3985908" cy="5083868"/>
          </a:xfrm>
          <a:prstGeom prst="rect">
            <a:avLst/>
          </a:prstGeom>
        </p:spPr>
        <p:txBody>
          <a:bodyPr vert="horz" lIns="91440" tIns="45720" rIns="91440" bIns="45720" rtlCol="0" anchor="t">
            <a:normAutofit/>
          </a:bodyPr>
          <a:lstStyle/>
          <a:p>
            <a:pPr indent="-228600" algn="just" defTabSz="914400" rtl="1">
              <a:lnSpc>
                <a:spcPct val="90000"/>
              </a:lnSpc>
              <a:spcAft>
                <a:spcPts val="600"/>
              </a:spcAft>
              <a:buFont typeface="Arial" panose="020B0604020202020204" pitchFamily="34" charset="0"/>
              <a:buChar char="•"/>
            </a:pP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هناك</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بعض</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الصعوبات</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والمشكلات</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التي</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تواجه</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الطلبة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في</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تعلم</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علم</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البلاغة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خاصة</a:t>
            </a:r>
            <a:r>
              <a:rPr lang="en-US" sz="1400" dirty="0">
                <a:latin typeface="Dubai Medium" panose="020B0603030403030204" pitchFamily="34" charset="-78"/>
                <a:cs typeface="Dubai Medium" panose="020B0603030403030204" pitchFamily="34" charset="-78"/>
              </a:rPr>
              <a:t> </a:t>
            </a:r>
            <a:r>
              <a:rPr lang="ar-EG"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موضوع</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التشبيه</a:t>
            </a:r>
            <a:r>
              <a:rPr lang="en-US" sz="1400" dirty="0">
                <a:latin typeface="Dubai Medium" panose="020B0603030403030204" pitchFamily="34" charset="-78"/>
                <a:cs typeface="Dubai Medium" panose="020B0603030403030204" pitchFamily="34" charset="-78"/>
              </a:rPr>
              <a:t>، </a:t>
            </a:r>
            <a:r>
              <a:rPr lang="ar-EG"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من</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الطلبة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المتخصصين</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في</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اللغة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العربية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الذين</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لا</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يقدرون</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على</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التفريق</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بين</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أنواع</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التشبيه</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مثل</a:t>
            </a:r>
            <a:r>
              <a:rPr lang="en-US" sz="1400" dirty="0">
                <a:latin typeface="Dubai Medium" panose="020B0603030403030204" pitchFamily="34" charset="-78"/>
                <a:cs typeface="Dubai Medium" panose="020B0603030403030204" pitchFamily="34" charset="-78"/>
              </a:rPr>
              <a:t> </a:t>
            </a:r>
            <a:r>
              <a:rPr lang="ar-EG" sz="1400" dirty="0">
                <a:latin typeface="Dubai Medium" panose="020B0603030403030204" pitchFamily="34" charset="-78"/>
                <a:cs typeface="Dubai Medium" panose="020B0603030403030204" pitchFamily="34" charset="-78"/>
              </a:rPr>
              <a:t>التشبيه المفرد ك</a:t>
            </a:r>
            <a:r>
              <a:rPr lang="en-US" sz="1400" dirty="0" err="1">
                <a:latin typeface="Dubai Medium" panose="020B0603030403030204" pitchFamily="34" charset="-78"/>
                <a:cs typeface="Dubai Medium" panose="020B0603030403030204" pitchFamily="34" charset="-78"/>
              </a:rPr>
              <a:t>التشبيه</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المرسل</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والتشبيه</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المؤكد</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والتشبيه</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المفصل</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والتشبيه</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المجمل</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والتشبيه</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البليغ</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والتشبيه</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المركب</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كالتشبيه</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التمثيلي</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والتشبيه</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الضمني</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وهناك</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المعلم</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الذي</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لا</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يستخدم</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الوسائل</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التعليمية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الحديثة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وطرق</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التدريس</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المتعددة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في</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عملية</a:t>
            </a:r>
            <a:r>
              <a:rPr lang="en-US" sz="1400" dirty="0">
                <a:latin typeface="Dubai Medium" panose="020B0603030403030204" pitchFamily="34" charset="-78"/>
                <a:cs typeface="Dubai Medium" panose="020B0603030403030204" pitchFamily="34" charset="-78"/>
              </a:rPr>
              <a:t> </a:t>
            </a:r>
            <a:r>
              <a:rPr lang="ar-EG" sz="1400" dirty="0">
                <a:latin typeface="Dubai Medium" panose="020B0603030403030204" pitchFamily="34" charset="-78"/>
                <a:cs typeface="Dubai Medium" panose="020B0603030403030204" pitchFamily="34" charset="-78"/>
              </a:rPr>
              <a:t>ال</a:t>
            </a:r>
            <a:r>
              <a:rPr lang="en-US" sz="1400" dirty="0" err="1">
                <a:latin typeface="Dubai Medium" panose="020B0603030403030204" pitchFamily="34" charset="-78"/>
                <a:cs typeface="Dubai Medium" panose="020B0603030403030204" pitchFamily="34" charset="-78"/>
              </a:rPr>
              <a:t>تعليم</a:t>
            </a:r>
            <a:r>
              <a:rPr lang="en-US" sz="1400" dirty="0">
                <a:latin typeface="Dubai Medium" panose="020B0603030403030204" pitchFamily="34" charset="-78"/>
                <a:cs typeface="Dubai Medium" panose="020B0603030403030204" pitchFamily="34" charset="-78"/>
              </a:rPr>
              <a:t> و</a:t>
            </a:r>
            <a:r>
              <a:rPr lang="ar-EG" sz="1400" dirty="0">
                <a:latin typeface="Dubai Medium" panose="020B0603030403030204" pitchFamily="34" charset="-78"/>
                <a:cs typeface="Dubai Medium" panose="020B0603030403030204" pitchFamily="34" charset="-78"/>
              </a:rPr>
              <a:t>ال</a:t>
            </a:r>
            <a:r>
              <a:rPr lang="en-US" sz="1400" dirty="0" err="1">
                <a:latin typeface="Dubai Medium" panose="020B0603030403030204" pitchFamily="34" charset="-78"/>
                <a:cs typeface="Dubai Medium" panose="020B0603030403030204" pitchFamily="34" charset="-78"/>
              </a:rPr>
              <a:t>تعلم</a:t>
            </a:r>
            <a:r>
              <a:rPr lang="en-US" sz="1400" dirty="0">
                <a:latin typeface="Dubai Medium" panose="020B0603030403030204" pitchFamily="34" charset="-78"/>
                <a:cs typeface="Dubai Medium" panose="020B0603030403030204" pitchFamily="34" charset="-78"/>
              </a:rPr>
              <a:t> </a:t>
            </a:r>
            <a:r>
              <a:rPr lang="ar-EG" sz="1400" dirty="0">
                <a:latin typeface="Dubai Medium" panose="020B0603030403030204" pitchFamily="34" charset="-78"/>
                <a:cs typeface="Dubai Medium" panose="020B0603030403030204" pitchFamily="34" charset="-78"/>
              </a:rPr>
              <a:t>و</a:t>
            </a:r>
            <a:r>
              <a:rPr lang="en-US" sz="1400" dirty="0" err="1">
                <a:latin typeface="Dubai Medium" panose="020B0603030403030204" pitchFamily="34" charset="-78"/>
                <a:cs typeface="Dubai Medium" panose="020B0603030403030204" pitchFamily="34" charset="-78"/>
              </a:rPr>
              <a:t>تدريس</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المعلم</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وإتباعه</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بالأساليب</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التقليدية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فقط</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لذلك</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يمكن</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للمعلم</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أن</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يستخدم</a:t>
            </a:r>
            <a:r>
              <a:rPr lang="en-US" sz="1400" dirty="0">
                <a:latin typeface="Dubai Medium" panose="020B0603030403030204" pitchFamily="34" charset="-78"/>
                <a:cs typeface="Dubai Medium" panose="020B0603030403030204" pitchFamily="34" charset="-78"/>
              </a:rPr>
              <a:t> </a:t>
            </a:r>
            <a:r>
              <a:rPr lang="ar-EG"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طرق</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التدريس</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الجديدة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مثل</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العروض</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التقديمية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والأفلام</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والفيديوهات</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والخرائط</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الذهنية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في</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تعليم</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هذه</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المادة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لتشجع</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الطلبة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على</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التعلم</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وتيسر</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فهم</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المعلومات</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فلذلك</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هذه</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الدراسة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سوف</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تقدم</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وتقترح</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الطريقة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والوسيلة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الملائمة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والمناسبة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لحل</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هذه</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المشكلة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وتذليل</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الصعوبات</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التي</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تواجه</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الطلبة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في</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تعليم</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التشبيه</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وتحسين</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نتاجات</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التعلم</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اللغوي</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لديهم</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مثلا</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يمكن</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للمعلم</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أو</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للمعلمة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استعمال</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طريقة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الخريطة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الذهنية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في</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تعليم</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هذا</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الموضوع</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لأنها</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ممتعة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وجذابة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وهي</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تساعد</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المعلمين</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والمعلمات</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في</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تحسين</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نتاجات</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التعلم</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اللغوي</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لدى</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الطلبة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فالحصة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التي</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تحتوي</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على</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طريقة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الخريطة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الذهنية</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تكون</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درسا</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ممتعا</a:t>
            </a:r>
            <a:r>
              <a:rPr lang="en-US" sz="1400" dirty="0">
                <a:latin typeface="Dubai Medium" panose="020B0603030403030204" pitchFamily="34" charset="-78"/>
                <a:cs typeface="Dubai Medium" panose="020B0603030403030204" pitchFamily="34" charset="-78"/>
              </a:rPr>
              <a:t> </a:t>
            </a:r>
            <a:r>
              <a:rPr lang="en-US" sz="1400" dirty="0" err="1">
                <a:latin typeface="Dubai Medium" panose="020B0603030403030204" pitchFamily="34" charset="-78"/>
                <a:cs typeface="Dubai Medium" panose="020B0603030403030204" pitchFamily="34" charset="-78"/>
              </a:rPr>
              <a:t>ومفهوم</a:t>
            </a:r>
            <a:r>
              <a:rPr lang="ar-EG" sz="1400" dirty="0">
                <a:latin typeface="Dubai Medium" panose="020B0603030403030204" pitchFamily="34" charset="-78"/>
                <a:cs typeface="Dubai Medium" panose="020B0603030403030204" pitchFamily="34" charset="-78"/>
              </a:rPr>
              <a:t>ة.</a:t>
            </a:r>
            <a:endParaRPr lang="en-US" sz="1400" dirty="0"/>
          </a:p>
        </p:txBody>
      </p:sp>
      <p:sp>
        <p:nvSpPr>
          <p:cNvPr id="4" name="AutoShape 2" descr="https://attachments.office.net/owa/ashraf.azammudin@live.iium.edu.my/service.svc/s/GetAttachmentThumbnail?id=AAMkADhjMzI3NDE2LTBiODItNDE0Ny04NGM0LTk2NjIzYWMzOTVjYgBGAAAAAAAESatZOsmKRbZ1Mcv5BqpKBwBPey1ANdWpQKUok%2FHRkuAVAAAAAAEMAABPey1ANdWpQKUok%2FHRkuAVAAFjvtdYAAABEgAQAA%2FkSqG9W9xNk7j%2FgGC9ewM%3D&amp;thumbnailType=2&amp;owa=outlook.office365.com&amp;scriptVer=2019030402.05&amp;X-OWA-CANARY=l2Q8HJdKg0SMins8bFTMrhCEE2pYptYYpA-6RBkVIAXMPEDrAwptue4YizsbxfLaiKHlaFlNUV4.&amp;token=eyJhbGciOiJSUzI1NiIsImtpZCI6IjA2MDBGOUY2NzQ2MjA3MzdFNzM0MDRFMjg3QzQ1QTgxOENCN0NFQjgiLCJ4NXQiOiJCZ0Q1OW5SaUJ6Zm5OQVRpaDhSYWdZeTN6cmciLCJ0eXAiOiJKV1QifQ.eyJ2ZXIiOiJFeGNoYW5nZS5DYWxsYmFjay5WMSIsImFwcGN0eHNlbmRlciI6Ik93YURvd25sb2FkQDE4Y2U3NmY2LTk5ZjQtNDU3Zi05ZjYyLWFjZDY1ZDliOTc3NyIsImFwcGN0eCI6IntcIm1zZXhjaHByb3RcIjpcIm93YVwiLFwicHJpbWFyeXNpZFwiOlwiUy0xLTUtMjEtMTg5MTU4MjM3Ny0yNDU5OTU4NTktNDEzODgzMDExOS0xMDc2MTgzNlwiLFwicHVpZFwiOlwiMTE1Mzc2NTkzMjMwMzM0MjUzOVwiLFwib2lkXCI6XCIyNmJmNmU5ZC0xYWNkLTRkYWUtOWYwZS1lODEwYTM2M2Y4OTdcIixcInNjb3BlXCI6XCJPd2FEb3dubG9hZFwifSIsIm5iZiI6MTU1MjMzMjU1MiwiZXhwIjoxNTUyMzMzMTUyLCJpc3MiOiIwMDAwMDAwMi0wMDAwLTBmZjEtY2UwMC0wMDAwMDAwMDAwMDBAMThjZTc2ZjYtOTlmNC00NTdmLTlmNjItYWNkNjVkOWI5Nzc3IiwiYXVkIjoiMDAwMDAwMDItMDAwMC0wZmYxLWNlMDAtMDAwMDAwMDAwMDAwL2F0dGFjaG1lbnRzLm9mZmljZS5uZXRAMThjZTc2ZjYtOTlmNC00NTdmLTlmNjItYWNkNjVkOWI5Nzc3In0.XtIImjwsByD74C8lS4EGRGLji-l-vFMy-ZOXmbKHdReUMGAMzl4DFuFRYKtBoAZCJD3AjyWkXBqCo_m8zCZU7mwrw1SwzDwQkOz5sEQw8QtSRWoDiW88DkNntTLqbpa6Yh0VUxw_ZNlAeQxOlKaZnGSQvF_jbUE6pLiQoUPTfbRWHITDbBX6Q3k89yA2Xjr7_ikP-oPxqeRp1Ekv4HYCIppy8BmN9K9P_B-z4neNYliT970BOLnPdDzfKwwsWSHaiCoIv1R6wQf2Djc7_IMOboWH_5SpqirMIzAhoY7_kmxwvE5a3yGdD8Ren382JNd2PuvLVGZZ6VnNn8ll1kgmWg&amp;animation=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5" name="AutoShape 4" descr="https://attachments.office.net/owa/ashraf.azammudin@live.iium.edu.my/service.svc/s/GetAttachmentThumbnail?id=AAMkADhjMzI3NDE2LTBiODItNDE0Ny04NGM0LTk2NjIzYWMzOTVjYgBGAAAAAAAESatZOsmKRbZ1Mcv5BqpKBwBPey1ANdWpQKUok%2FHRkuAVAAAAAAEMAABPey1ANdWpQKUok%2FHRkuAVAAFjvtdYAAABEgAQAA%2FkSqG9W9xNk7j%2FgGC9ewM%3D&amp;thumbnailType=2&amp;owa=outlook.office365.com&amp;scriptVer=2019030402.05&amp;X-OWA-CANARY=l2Q8HJdKg0SMins8bFTMrhCEE2pYptYYpA-6RBkVIAXMPEDrAwptue4YizsbxfLaiKHlaFlNUV4.&amp;token=eyJhbGciOiJSUzI1NiIsImtpZCI6IjA2MDBGOUY2NzQ2MjA3MzdFNzM0MDRFMjg3QzQ1QTgxOENCN0NFQjgiLCJ4NXQiOiJCZ0Q1OW5SaUJ6Zm5OQVRpaDhSYWdZeTN6cmciLCJ0eXAiOiJKV1QifQ.eyJ2ZXIiOiJFeGNoYW5nZS5DYWxsYmFjay5WMSIsImFwcGN0eHNlbmRlciI6Ik93YURvd25sb2FkQDE4Y2U3NmY2LTk5ZjQtNDU3Zi05ZjYyLWFjZDY1ZDliOTc3NyIsImFwcGN0eCI6IntcIm1zZXhjaHByb3RcIjpcIm93YVwiLFwicHJpbWFyeXNpZFwiOlwiUy0xLTUtMjEtMTg5MTU4MjM3Ny0yNDU5OTU4NTktNDEzODgzMDExOS0xMDc2MTgzNlwiLFwicHVpZFwiOlwiMTE1Mzc2NTkzMjMwMzM0MjUzOVwiLFwib2lkXCI6XCIyNmJmNmU5ZC0xYWNkLTRkYWUtOWYwZS1lODEwYTM2M2Y4OTdcIixcInNjb3BlXCI6XCJPd2FEb3dubG9hZFwifSIsIm5iZiI6MTU1MjMzMjU1MiwiZXhwIjoxNTUyMzMzMTUyLCJpc3MiOiIwMDAwMDAwMi0wMDAwLTBmZjEtY2UwMC0wMDAwMDAwMDAwMDBAMThjZTc2ZjYtOTlmNC00NTdmLTlmNjItYWNkNjVkOWI5Nzc3IiwiYXVkIjoiMDAwMDAwMDItMDAwMC0wZmYxLWNlMDAtMDAwMDAwMDAwMDAwL2F0dGFjaG1lbnRzLm9mZmljZS5uZXRAMThjZTc2ZjYtOTlmNC00NTdmLTlmNjItYWNkNjVkOWI5Nzc3In0.XtIImjwsByD74C8lS4EGRGLji-l-vFMy-ZOXmbKHdReUMGAMzl4DFuFRYKtBoAZCJD3AjyWkXBqCo_m8zCZU7mwrw1SwzDwQkOz5sEQw8QtSRWoDiW88DkNntTLqbpa6Yh0VUxw_ZNlAeQxOlKaZnGSQvF_jbUE6pLiQoUPTfbRWHITDbBX6Q3k89yA2Xjr7_ikP-oPxqeRp1Ekv4HYCIppy8BmN9K9P_B-z4neNYliT970BOLnPdDzfKwwsWSHaiCoIv1R6wQf2Djc7_IMOboWH_5SpqirMIzAhoY7_kmxwvE5a3yGdD8Ren382JNd2PuvLVGZZ6VnNn8ll1kgmWg&amp;animation=tr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C0C2-0FE8-4381-8C3B-E80302B47344}"/>
              </a:ext>
            </a:extLst>
          </p:cNvPr>
          <p:cNvSpPr>
            <a:spLocks noGrp="1"/>
          </p:cNvSpPr>
          <p:nvPr>
            <p:ph type="title"/>
          </p:nvPr>
        </p:nvSpPr>
        <p:spPr>
          <a:xfrm>
            <a:off x="4675747" y="1"/>
            <a:ext cx="3985902" cy="482399"/>
          </a:xfrm>
        </p:spPr>
        <p:txBody>
          <a:bodyPr>
            <a:normAutofit fontScale="90000"/>
          </a:bodyPr>
          <a:lstStyle/>
          <a:p>
            <a:r>
              <a:rPr lang="ar-EG" b="1" dirty="0"/>
              <a:t>التشبيه والخريطة الذهنية</a:t>
            </a:r>
            <a:endParaRPr lang="en-MY" b="1"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06"/>
            <a:ext cx="4206915" cy="438020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90601B0-6B9D-42E3-AD22-C1B589C9A051}"/>
              </a:ext>
            </a:extLst>
          </p:cNvPr>
          <p:cNvPicPr>
            <a:picLocks noChangeAspect="1"/>
          </p:cNvPicPr>
          <p:nvPr/>
        </p:nvPicPr>
        <p:blipFill rotWithShape="1">
          <a:blip r:embed="rId2"/>
          <a:srcRect l="14065" r="21939" b="-2"/>
          <a:stretch/>
        </p:blipFill>
        <p:spPr>
          <a:xfrm>
            <a:off x="1" y="-1"/>
            <a:ext cx="4081394" cy="4241204"/>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graphicFrame>
        <p:nvGraphicFramePr>
          <p:cNvPr id="5" name="Content Placeholder 2">
            <a:extLst>
              <a:ext uri="{FF2B5EF4-FFF2-40B4-BE49-F238E27FC236}">
                <a16:creationId xmlns:a16="http://schemas.microsoft.com/office/drawing/2014/main" id="{E33E94EA-919E-4915-8FCD-E0B95BDD8156}"/>
              </a:ext>
            </a:extLst>
          </p:cNvPr>
          <p:cNvGraphicFramePr>
            <a:graphicFrameLocks noGrp="1"/>
          </p:cNvGraphicFramePr>
          <p:nvPr>
            <p:ph idx="1"/>
            <p:extLst>
              <p:ext uri="{D42A27DB-BD31-4B8C-83A1-F6EECF244321}">
                <p14:modId xmlns:p14="http://schemas.microsoft.com/office/powerpoint/2010/main" val="1202848212"/>
              </p:ext>
            </p:extLst>
          </p:nvPr>
        </p:nvGraphicFramePr>
        <p:xfrm>
          <a:off x="4675746" y="403200"/>
          <a:ext cx="3985908" cy="483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153967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CDE8E-3EF2-4986-97AF-01FE3E1612AA}"/>
              </a:ext>
            </a:extLst>
          </p:cNvPr>
          <p:cNvSpPr>
            <a:spLocks noGrp="1"/>
          </p:cNvSpPr>
          <p:nvPr>
            <p:ph type="title"/>
          </p:nvPr>
        </p:nvSpPr>
        <p:spPr>
          <a:xfrm>
            <a:off x="571500" y="79201"/>
            <a:ext cx="3985902" cy="439199"/>
          </a:xfrm>
        </p:spPr>
        <p:txBody>
          <a:bodyPr>
            <a:normAutofit fontScale="90000"/>
          </a:bodyPr>
          <a:lstStyle/>
          <a:p>
            <a:pPr algn="ctr"/>
            <a:r>
              <a:rPr lang="ar-EG" b="1" dirty="0"/>
              <a:t>أنواع التشبيه</a:t>
            </a:r>
            <a:endParaRPr lang="en-MY"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1506"/>
            <a:ext cx="4206915" cy="438020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CF9A87E-6AB2-4CD8-9311-6509EEE4CDAB}"/>
              </a:ext>
            </a:extLst>
          </p:cNvPr>
          <p:cNvPicPr>
            <a:picLocks noChangeAspect="1"/>
          </p:cNvPicPr>
          <p:nvPr/>
        </p:nvPicPr>
        <p:blipFill rotWithShape="1">
          <a:blip r:embed="rId3"/>
          <a:srcRect l="3719" r="32285" b="-2"/>
          <a:stretch/>
        </p:blipFill>
        <p:spPr>
          <a:xfrm>
            <a:off x="5062605" y="-1"/>
            <a:ext cx="4081395" cy="4241204"/>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5" name="Content Placeholder 2">
            <a:extLst>
              <a:ext uri="{FF2B5EF4-FFF2-40B4-BE49-F238E27FC236}">
                <a16:creationId xmlns:a16="http://schemas.microsoft.com/office/drawing/2014/main" id="{6EF3B5E4-91D7-4005-8ED9-A5CF58E8074E}"/>
              </a:ext>
            </a:extLst>
          </p:cNvPr>
          <p:cNvGraphicFramePr>
            <a:graphicFrameLocks noGrp="1"/>
          </p:cNvGraphicFramePr>
          <p:nvPr>
            <p:ph idx="1"/>
            <p:extLst>
              <p:ext uri="{D42A27DB-BD31-4B8C-83A1-F6EECF244321}">
                <p14:modId xmlns:p14="http://schemas.microsoft.com/office/powerpoint/2010/main" val="1859305903"/>
              </p:ext>
            </p:extLst>
          </p:nvPr>
        </p:nvGraphicFramePr>
        <p:xfrm>
          <a:off x="571500" y="518400"/>
          <a:ext cx="3985907" cy="44423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064232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EA0A1-3305-4A48-BE8B-6591D3D725E8}"/>
              </a:ext>
            </a:extLst>
          </p:cNvPr>
          <p:cNvSpPr>
            <a:spLocks noGrp="1"/>
          </p:cNvSpPr>
          <p:nvPr>
            <p:ph type="title"/>
          </p:nvPr>
        </p:nvSpPr>
        <p:spPr>
          <a:xfrm>
            <a:off x="3724072" y="-122397"/>
            <a:ext cx="4939868" cy="496798"/>
          </a:xfrm>
        </p:spPr>
        <p:txBody>
          <a:bodyPr anchor="b">
            <a:normAutofit fontScale="90000"/>
          </a:bodyPr>
          <a:lstStyle/>
          <a:p>
            <a:r>
              <a:rPr lang="ar-EG" b="1" dirty="0"/>
              <a:t>مفهوم الخريطة الذهنية</a:t>
            </a:r>
            <a:endParaRPr lang="en-MY" b="1" dirty="0"/>
          </a:p>
        </p:txBody>
      </p:sp>
      <p:pic>
        <p:nvPicPr>
          <p:cNvPr id="6" name="Picture 5" descr="Background pattern&#10;&#10;Description automatically generated">
            <a:extLst>
              <a:ext uri="{FF2B5EF4-FFF2-40B4-BE49-F238E27FC236}">
                <a16:creationId xmlns:a16="http://schemas.microsoft.com/office/drawing/2014/main" id="{D8C2AD8D-11C1-4BCC-85E6-61254386ABCA}"/>
              </a:ext>
            </a:extLst>
          </p:cNvPr>
          <p:cNvPicPr>
            <a:picLocks noChangeAspect="1"/>
          </p:cNvPicPr>
          <p:nvPr/>
        </p:nvPicPr>
        <p:blipFill rotWithShape="1">
          <a:blip r:embed="rId2"/>
          <a:srcRect l="37020" r="17861"/>
          <a:stretch/>
        </p:blipFill>
        <p:spPr>
          <a:xfrm>
            <a:off x="20" y="10"/>
            <a:ext cx="3476673" cy="51434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1586337"/>
            <a:ext cx="4732020" cy="0"/>
          </a:xfrm>
          <a:prstGeom prst="line">
            <a:avLst/>
          </a:prstGeom>
          <a:ln w="19050">
            <a:solidFill>
              <a:srgbClr val="B5E083"/>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18E4A37-B6A5-44CF-A22F-FF2B689E60AC}"/>
              </a:ext>
            </a:extLst>
          </p:cNvPr>
          <p:cNvGraphicFramePr>
            <a:graphicFrameLocks noGrp="1"/>
          </p:cNvGraphicFramePr>
          <p:nvPr>
            <p:ph idx="1"/>
            <p:extLst>
              <p:ext uri="{D42A27DB-BD31-4B8C-83A1-F6EECF244321}">
                <p14:modId xmlns:p14="http://schemas.microsoft.com/office/powerpoint/2010/main" val="2707870351"/>
              </p:ext>
            </p:extLst>
          </p:nvPr>
        </p:nvGraphicFramePr>
        <p:xfrm>
          <a:off x="3724073" y="712800"/>
          <a:ext cx="5326327" cy="460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0587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035A-C129-424B-8FE2-05F775697690}"/>
              </a:ext>
            </a:extLst>
          </p:cNvPr>
          <p:cNvSpPr>
            <a:spLocks noGrp="1"/>
          </p:cNvSpPr>
          <p:nvPr>
            <p:ph type="title"/>
          </p:nvPr>
        </p:nvSpPr>
        <p:spPr>
          <a:xfrm>
            <a:off x="3724072" y="471951"/>
            <a:ext cx="4939868" cy="964620"/>
          </a:xfrm>
        </p:spPr>
        <p:txBody>
          <a:bodyPr anchor="b">
            <a:normAutofit/>
          </a:bodyPr>
          <a:lstStyle/>
          <a:p>
            <a:r>
              <a:rPr lang="ar-EG" b="1"/>
              <a:t>أنواع الخريطة الذهنية</a:t>
            </a:r>
            <a:endParaRPr lang="en-MY" b="1"/>
          </a:p>
        </p:txBody>
      </p:sp>
      <p:pic>
        <p:nvPicPr>
          <p:cNvPr id="6" name="Picture 5">
            <a:extLst>
              <a:ext uri="{FF2B5EF4-FFF2-40B4-BE49-F238E27FC236}">
                <a16:creationId xmlns:a16="http://schemas.microsoft.com/office/drawing/2014/main" id="{1B298572-0BF1-4359-AFE9-14516B727C3B}"/>
              </a:ext>
            </a:extLst>
          </p:cNvPr>
          <p:cNvPicPr>
            <a:picLocks noChangeAspect="1"/>
          </p:cNvPicPr>
          <p:nvPr/>
        </p:nvPicPr>
        <p:blipFill rotWithShape="1">
          <a:blip r:embed="rId2"/>
          <a:srcRect r="49305"/>
          <a:stretch/>
        </p:blipFill>
        <p:spPr>
          <a:xfrm>
            <a:off x="20" y="10"/>
            <a:ext cx="3476673" cy="51434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1586337"/>
            <a:ext cx="4732020" cy="0"/>
          </a:xfrm>
          <a:prstGeom prst="line">
            <a:avLst/>
          </a:prstGeom>
          <a:ln w="19050">
            <a:solidFill>
              <a:srgbClr val="70CCB5"/>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E4E00FA-FB5F-483A-A6F1-5A5A85554CA6}"/>
              </a:ext>
            </a:extLst>
          </p:cNvPr>
          <p:cNvGraphicFramePr>
            <a:graphicFrameLocks noGrp="1"/>
          </p:cNvGraphicFramePr>
          <p:nvPr>
            <p:ph idx="1"/>
            <p:extLst>
              <p:ext uri="{D42A27DB-BD31-4B8C-83A1-F6EECF244321}">
                <p14:modId xmlns:p14="http://schemas.microsoft.com/office/powerpoint/2010/main" val="1625145969"/>
              </p:ext>
            </p:extLst>
          </p:nvPr>
        </p:nvGraphicFramePr>
        <p:xfrm>
          <a:off x="3724073" y="1828800"/>
          <a:ext cx="4939867" cy="2839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865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1" y="1057559"/>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7F40AC-02ED-44C1-A529-28C471F67128}"/>
              </a:ext>
            </a:extLst>
          </p:cNvPr>
          <p:cNvSpPr>
            <a:spLocks noGrp="1"/>
          </p:cNvSpPr>
          <p:nvPr>
            <p:ph type="title"/>
          </p:nvPr>
        </p:nvSpPr>
        <p:spPr>
          <a:xfrm>
            <a:off x="439858" y="1262817"/>
            <a:ext cx="2336449" cy="1797269"/>
          </a:xfrm>
        </p:spPr>
        <p:txBody>
          <a:bodyPr anchor="b">
            <a:normAutofit/>
          </a:bodyPr>
          <a:lstStyle/>
          <a:p>
            <a:pPr algn="r"/>
            <a:r>
              <a:rPr lang="ar-EG" sz="3000" b="1">
                <a:solidFill>
                  <a:srgbClr val="FFFFFF"/>
                </a:solidFill>
              </a:rPr>
              <a:t>طريقة وإجراءات الدراسة </a:t>
            </a:r>
            <a:endParaRPr lang="en-MY" sz="3000">
              <a:solidFill>
                <a:srgbClr val="FFFFFF"/>
              </a:solidFill>
            </a:endParaRPr>
          </a:p>
        </p:txBody>
      </p:sp>
      <p:graphicFrame>
        <p:nvGraphicFramePr>
          <p:cNvPr id="5" name="Content Placeholder 2">
            <a:extLst>
              <a:ext uri="{FF2B5EF4-FFF2-40B4-BE49-F238E27FC236}">
                <a16:creationId xmlns:a16="http://schemas.microsoft.com/office/drawing/2014/main" id="{E1361380-B205-42D7-B12A-3865EE0E3CE4}"/>
              </a:ext>
            </a:extLst>
          </p:cNvPr>
          <p:cNvGraphicFramePr>
            <a:graphicFrameLocks noGrp="1"/>
          </p:cNvGraphicFramePr>
          <p:nvPr>
            <p:ph idx="1"/>
            <p:extLst>
              <p:ext uri="{D42A27DB-BD31-4B8C-83A1-F6EECF244321}">
                <p14:modId xmlns:p14="http://schemas.microsoft.com/office/powerpoint/2010/main" val="2113115568"/>
              </p:ext>
            </p:extLst>
          </p:nvPr>
        </p:nvGraphicFramePr>
        <p:xfrm>
          <a:off x="3678789" y="562830"/>
          <a:ext cx="5000124" cy="409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9498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A5C1A-7205-4004-A5FA-E3B076DA16EB}"/>
              </a:ext>
            </a:extLst>
          </p:cNvPr>
          <p:cNvSpPr>
            <a:spLocks noGrp="1"/>
          </p:cNvSpPr>
          <p:nvPr>
            <p:ph type="title"/>
          </p:nvPr>
        </p:nvSpPr>
        <p:spPr>
          <a:xfrm>
            <a:off x="393555" y="465294"/>
            <a:ext cx="2856201" cy="4128516"/>
          </a:xfrm>
        </p:spPr>
        <p:txBody>
          <a:bodyPr>
            <a:normAutofit/>
          </a:bodyPr>
          <a:lstStyle/>
          <a:p>
            <a:r>
              <a:rPr lang="ar-EG" sz="4500" b="1" cap="all" spc="100">
                <a:solidFill>
                  <a:schemeClr val="accent5"/>
                </a:solidFill>
                <a:latin typeface="Tw Cen MT Condensed"/>
              </a:rPr>
              <a:t> أداة الدراسة</a:t>
            </a:r>
            <a:endParaRPr lang="en-MY" sz="4500">
              <a:solidFill>
                <a:schemeClr val="accent5"/>
              </a:solidFill>
            </a:endParaRPr>
          </a:p>
        </p:txBody>
      </p:sp>
      <p:graphicFrame>
        <p:nvGraphicFramePr>
          <p:cNvPr id="5" name="Content Placeholder 2">
            <a:extLst>
              <a:ext uri="{FF2B5EF4-FFF2-40B4-BE49-F238E27FC236}">
                <a16:creationId xmlns:a16="http://schemas.microsoft.com/office/drawing/2014/main" id="{87C323A2-8147-422D-A3EC-EB74096748A4}"/>
              </a:ext>
            </a:extLst>
          </p:cNvPr>
          <p:cNvGraphicFramePr>
            <a:graphicFrameLocks noGrp="1"/>
          </p:cNvGraphicFramePr>
          <p:nvPr>
            <p:ph idx="1"/>
            <p:extLst>
              <p:ext uri="{D42A27DB-BD31-4B8C-83A1-F6EECF244321}">
                <p14:modId xmlns:p14="http://schemas.microsoft.com/office/powerpoint/2010/main" val="3004871735"/>
              </p:ext>
            </p:extLst>
          </p:nvPr>
        </p:nvGraphicFramePr>
        <p:xfrm>
          <a:off x="3819906" y="465294"/>
          <a:ext cx="4697730" cy="4922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108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1" y="1057559"/>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3C7668-98B8-495B-BC55-18ABFDA2A227}"/>
              </a:ext>
            </a:extLst>
          </p:cNvPr>
          <p:cNvSpPr>
            <a:spLocks noGrp="1"/>
          </p:cNvSpPr>
          <p:nvPr>
            <p:ph type="title"/>
          </p:nvPr>
        </p:nvSpPr>
        <p:spPr>
          <a:xfrm>
            <a:off x="439858" y="1262817"/>
            <a:ext cx="2336449" cy="1797269"/>
          </a:xfrm>
        </p:spPr>
        <p:txBody>
          <a:bodyPr anchor="b">
            <a:normAutofit/>
          </a:bodyPr>
          <a:lstStyle/>
          <a:p>
            <a:pPr algn="r"/>
            <a:r>
              <a:rPr lang="ar-EG" sz="3000" b="1" cap="all" spc="100">
                <a:solidFill>
                  <a:srgbClr val="FFFFFF"/>
                </a:solidFill>
                <a:latin typeface="Tw Cen MT Condensed"/>
              </a:rPr>
              <a:t>عرض وتحليل البيانات ومناقشتها</a:t>
            </a:r>
            <a:endParaRPr lang="en-MY" sz="3000">
              <a:solidFill>
                <a:srgbClr val="FFFFFF"/>
              </a:solidFill>
            </a:endParaRPr>
          </a:p>
        </p:txBody>
      </p:sp>
      <p:graphicFrame>
        <p:nvGraphicFramePr>
          <p:cNvPr id="5" name="Content Placeholder 2">
            <a:extLst>
              <a:ext uri="{FF2B5EF4-FFF2-40B4-BE49-F238E27FC236}">
                <a16:creationId xmlns:a16="http://schemas.microsoft.com/office/drawing/2014/main" id="{468C9464-B51B-49F7-9994-47B1191C0658}"/>
              </a:ext>
            </a:extLst>
          </p:cNvPr>
          <p:cNvGraphicFramePr>
            <a:graphicFrameLocks noGrp="1"/>
          </p:cNvGraphicFramePr>
          <p:nvPr>
            <p:ph idx="1"/>
            <p:extLst>
              <p:ext uri="{D42A27DB-BD31-4B8C-83A1-F6EECF244321}">
                <p14:modId xmlns:p14="http://schemas.microsoft.com/office/powerpoint/2010/main" val="3819268460"/>
              </p:ext>
            </p:extLst>
          </p:nvPr>
        </p:nvGraphicFramePr>
        <p:xfrm>
          <a:off x="3678789" y="-7603"/>
          <a:ext cx="5000124" cy="5382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78995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5">
    <wetp:webextensionref xmlns:r="http://schemas.openxmlformats.org/officeDocument/2006/relationships" r:id="rId1"/>
  </wetp:taskpane>
  <wetp:taskpane dockstate="right" visibility="0" width="438" row="4">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8B845925-CBDB-4F7D-ABB1-9E9D17637568}">
  <we:reference id="f12c312d-282a-4734-8843-05915fdfef0b" version="4.3.3.0" store="EXCatalog" storeType="EXCatalog"/>
  <we:alternateReferences>
    <we:reference id="WA104178141" version="4.3.3.0" store="en-MY"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028CB07F-92BD-4BAE-A8B8-03E33A7C9B94}">
  <we:reference id="22ff87a5-132f-4d52-9e97-94d888e4dd91" version="3.1.0.0" store="EXCatalog" storeType="EXCatalog"/>
  <we:alternateReferences>
    <we:reference id="WA104380050" version="3.1.0.0" store="en-MY"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289</TotalTime>
  <Words>1652</Words>
  <Application>Microsoft Office PowerPoint</Application>
  <PresentationFormat>On-screen Show (16:9)</PresentationFormat>
  <Paragraphs>60</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Aldhabi</vt:lpstr>
      <vt:lpstr>Arial</vt:lpstr>
      <vt:lpstr>Calibri</vt:lpstr>
      <vt:lpstr>Calibri Light</vt:lpstr>
      <vt:lpstr>Dubai Medium</vt:lpstr>
      <vt:lpstr>Tw Cen MT Condensed</vt:lpstr>
      <vt:lpstr>Office Theme</vt:lpstr>
      <vt:lpstr>PowerPoint Presentation</vt:lpstr>
      <vt:lpstr>PowerPoint Presentation</vt:lpstr>
      <vt:lpstr>التشبيه والخريطة الذهنية</vt:lpstr>
      <vt:lpstr>أنواع التشبيه</vt:lpstr>
      <vt:lpstr>مفهوم الخريطة الذهنية</vt:lpstr>
      <vt:lpstr>أنواع الخريطة الذهنية</vt:lpstr>
      <vt:lpstr>طريقة وإجراءات الدراسة </vt:lpstr>
      <vt:lpstr> أداة الدراسة</vt:lpstr>
      <vt:lpstr>عرض وتحليل البيانات ومناقشتها</vt:lpstr>
      <vt:lpstr>نتائج البحث</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ASHRAF BIN AZAMMUDIN</dc:creator>
  <cp:lastModifiedBy>ASEM SHEHADEH SALEH ALI</cp:lastModifiedBy>
  <cp:revision>134</cp:revision>
  <dcterms:created xsi:type="dcterms:W3CDTF">2019-03-11T18:37:00Z</dcterms:created>
  <dcterms:modified xsi:type="dcterms:W3CDTF">2021-08-26T07:52:11Z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