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svg" ContentType="image/svg+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3" r:id="rId7"/>
    <p:sldId id="261" r:id="rId8"/>
    <p:sldId id="264" r:id="rId9"/>
    <p:sldId id="265" r:id="rId10"/>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E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9" d="100"/>
          <a:sy n="49" d="100"/>
        </p:scale>
        <p:origin x="-104" y="-4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9/5/21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9/5/21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5" Type="http://schemas.openxmlformats.org/officeDocument/2006/relationships/image" Target="../media/image8.sv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svg"/><Relationship Id="rId5" Type="http://schemas.openxmlformats.org/officeDocument/2006/relationships/image" Target="../media/image11.png"/><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4.svg"/><Relationship Id="rId5" Type="http://schemas.openxmlformats.org/officeDocument/2006/relationships/image" Target="../media/image15.png"/><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 Id="rId3" Type="http://schemas.openxmlformats.org/officeDocument/2006/relationships/image" Target="../media/image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304800" y="-266700"/>
            <a:ext cx="19011900" cy="3695700"/>
          </a:xfrm>
          <a:prstGeom prst="rect">
            <a:avLst/>
          </a:prstGeom>
          <a:solidFill>
            <a:srgbClr val="FEE600"/>
          </a:solidFill>
        </p:spPr>
      </p:sp>
      <p:grpSp>
        <p:nvGrpSpPr>
          <p:cNvPr id="3" name="Group 3"/>
          <p:cNvGrpSpPr/>
          <p:nvPr/>
        </p:nvGrpSpPr>
        <p:grpSpPr>
          <a:xfrm>
            <a:off x="-1497230" y="1409077"/>
            <a:ext cx="14093462" cy="10287000"/>
            <a:chOff x="0" y="0"/>
            <a:chExt cx="3373780" cy="2462566"/>
          </a:xfrm>
        </p:grpSpPr>
        <p:sp>
          <p:nvSpPr>
            <p:cNvPr id="4" name="Freeform 4"/>
            <p:cNvSpPr/>
            <p:nvPr/>
          </p:nvSpPr>
          <p:spPr>
            <a:xfrm>
              <a:off x="0" y="0"/>
              <a:ext cx="3373780" cy="2462566"/>
            </a:xfrm>
            <a:custGeom>
              <a:avLst/>
              <a:gdLst/>
              <a:ahLst/>
              <a:cxnLst/>
              <a:rect l="l" t="t" r="r" b="b"/>
              <a:pathLst>
                <a:path w="3373780" h="2462566">
                  <a:moveTo>
                    <a:pt x="3249320" y="2462566"/>
                  </a:moveTo>
                  <a:lnTo>
                    <a:pt x="124460" y="2462566"/>
                  </a:lnTo>
                  <a:cubicBezTo>
                    <a:pt x="55880" y="2462566"/>
                    <a:pt x="0" y="2406686"/>
                    <a:pt x="0" y="2338106"/>
                  </a:cubicBezTo>
                  <a:lnTo>
                    <a:pt x="0" y="124460"/>
                  </a:lnTo>
                  <a:cubicBezTo>
                    <a:pt x="0" y="55880"/>
                    <a:pt x="55880" y="0"/>
                    <a:pt x="124460" y="0"/>
                  </a:cubicBezTo>
                  <a:lnTo>
                    <a:pt x="3249320" y="0"/>
                  </a:lnTo>
                  <a:cubicBezTo>
                    <a:pt x="3317900" y="0"/>
                    <a:pt x="3373780" y="55880"/>
                    <a:pt x="3373780" y="124460"/>
                  </a:cubicBezTo>
                  <a:lnTo>
                    <a:pt x="3373780" y="2338106"/>
                  </a:lnTo>
                  <a:cubicBezTo>
                    <a:pt x="3373780" y="2406686"/>
                    <a:pt x="3317900" y="2462566"/>
                    <a:pt x="3249320" y="2462566"/>
                  </a:cubicBezTo>
                  <a:close/>
                </a:path>
              </a:pathLst>
            </a:custGeom>
            <a:solidFill>
              <a:srgbClr val="FFFFFF"/>
            </a:solidFill>
          </p:spPr>
        </p:sp>
      </p:grpSp>
      <p:grpSp>
        <p:nvGrpSpPr>
          <p:cNvPr id="5" name="Group 5"/>
          <p:cNvGrpSpPr>
            <a:grpSpLocks noChangeAspect="1"/>
          </p:cNvGrpSpPr>
          <p:nvPr/>
        </p:nvGrpSpPr>
        <p:grpSpPr>
          <a:xfrm rot="659948">
            <a:off x="10839650" y="2047722"/>
            <a:ext cx="6080623" cy="12357345"/>
            <a:chOff x="0" y="0"/>
            <a:chExt cx="5001260" cy="10163810"/>
          </a:xfrm>
        </p:grpSpPr>
        <p:sp>
          <p:nvSpPr>
            <p:cNvPr id="6" name="Freeform 6"/>
            <p:cNvSpPr/>
            <p:nvPr/>
          </p:nvSpPr>
          <p:spPr>
            <a:xfrm>
              <a:off x="0" y="0"/>
              <a:ext cx="5000993" cy="10163632"/>
            </a:xfrm>
            <a:custGeom>
              <a:avLst/>
              <a:gdLst/>
              <a:ahLst/>
              <a:cxnLst/>
              <a:rect l="l" t="t" r="r" b="b"/>
              <a:pathLst>
                <a:path w="5000993" h="10163632">
                  <a:moveTo>
                    <a:pt x="0" y="0"/>
                  </a:moveTo>
                  <a:lnTo>
                    <a:pt x="5000993" y="0"/>
                  </a:lnTo>
                  <a:lnTo>
                    <a:pt x="5000993" y="10163632"/>
                  </a:lnTo>
                  <a:lnTo>
                    <a:pt x="0" y="10163632"/>
                  </a:lnTo>
                  <a:close/>
                </a:path>
              </a:pathLst>
            </a:custGeom>
            <a:blipFill>
              <a:blip r:embed="rId2"/>
              <a:stretch>
                <a:fillRect l="-45" r="-40" b="1"/>
              </a:stretch>
            </a:blipFill>
          </p:spPr>
        </p:sp>
        <p:sp>
          <p:nvSpPr>
            <p:cNvPr id="7" name="Freeform 7"/>
            <p:cNvSpPr/>
            <p:nvPr/>
          </p:nvSpPr>
          <p:spPr>
            <a:xfrm>
              <a:off x="338760" y="288798"/>
              <a:ext cx="4330776" cy="9398000"/>
            </a:xfrm>
            <a:custGeom>
              <a:avLst/>
              <a:gdLst/>
              <a:ahLst/>
              <a:cxnLst/>
              <a:rect l="l" t="t" r="r" b="b"/>
              <a:pathLst>
                <a:path w="4330776" h="9398000">
                  <a:moveTo>
                    <a:pt x="3894366" y="9398000"/>
                  </a:moveTo>
                  <a:lnTo>
                    <a:pt x="436410" y="9398000"/>
                  </a:lnTo>
                  <a:cubicBezTo>
                    <a:pt x="195389" y="9398000"/>
                    <a:pt x="0" y="9202610"/>
                    <a:pt x="0" y="8961590"/>
                  </a:cubicBezTo>
                  <a:lnTo>
                    <a:pt x="0" y="436410"/>
                  </a:lnTo>
                  <a:cubicBezTo>
                    <a:pt x="0" y="195390"/>
                    <a:pt x="195389" y="0"/>
                    <a:pt x="436410" y="0"/>
                  </a:cubicBezTo>
                  <a:lnTo>
                    <a:pt x="861580" y="0"/>
                  </a:lnTo>
                  <a:cubicBezTo>
                    <a:pt x="902373" y="0"/>
                    <a:pt x="935444" y="33071"/>
                    <a:pt x="935444" y="73863"/>
                  </a:cubicBezTo>
                  <a:lnTo>
                    <a:pt x="935444" y="73863"/>
                  </a:lnTo>
                  <a:cubicBezTo>
                    <a:pt x="935444" y="225019"/>
                    <a:pt x="1057745" y="347688"/>
                    <a:pt x="1208913" y="348120"/>
                  </a:cubicBezTo>
                  <a:lnTo>
                    <a:pt x="3105874" y="353619"/>
                  </a:lnTo>
                  <a:cubicBezTo>
                    <a:pt x="3257651" y="354063"/>
                    <a:pt x="3380930" y="231140"/>
                    <a:pt x="3380930" y="79362"/>
                  </a:cubicBezTo>
                  <a:lnTo>
                    <a:pt x="3380930" y="73863"/>
                  </a:lnTo>
                  <a:cubicBezTo>
                    <a:pt x="3380930" y="33071"/>
                    <a:pt x="3414001" y="0"/>
                    <a:pt x="3454794" y="0"/>
                  </a:cubicBezTo>
                  <a:lnTo>
                    <a:pt x="3894366" y="0"/>
                  </a:lnTo>
                  <a:cubicBezTo>
                    <a:pt x="4135387" y="0"/>
                    <a:pt x="4330776" y="195390"/>
                    <a:pt x="4330776" y="436410"/>
                  </a:cubicBezTo>
                  <a:lnTo>
                    <a:pt x="4330776" y="8961603"/>
                  </a:lnTo>
                  <a:cubicBezTo>
                    <a:pt x="4330776" y="9202610"/>
                    <a:pt x="4135387" y="9398000"/>
                    <a:pt x="3894366" y="9398000"/>
                  </a:cubicBezTo>
                  <a:close/>
                </a:path>
              </a:pathLst>
            </a:custGeom>
            <a:blipFill>
              <a:blip r:embed="rId3"/>
              <a:stretch>
                <a:fillRect l="-19516" t="2841" r="-19657" b="4693"/>
              </a:stretch>
            </a:blipFill>
          </p:spPr>
        </p:sp>
      </p:grpSp>
      <p:sp>
        <p:nvSpPr>
          <p:cNvPr id="8" name="TextBox 8"/>
          <p:cNvSpPr txBox="1"/>
          <p:nvPr/>
        </p:nvSpPr>
        <p:spPr>
          <a:xfrm>
            <a:off x="914400" y="1562100"/>
            <a:ext cx="9829800" cy="9691200"/>
          </a:xfrm>
          <a:prstGeom prst="rect">
            <a:avLst/>
          </a:prstGeom>
        </p:spPr>
        <p:txBody>
          <a:bodyPr wrap="square" lIns="0" tIns="0" rIns="0" bIns="0" rtlCol="0" anchor="t">
            <a:spAutoFit/>
          </a:bodyPr>
          <a:lstStyle/>
          <a:p>
            <a:pPr marL="0" lvl="0" indent="0" algn="ctr">
              <a:lnSpc>
                <a:spcPts val="5899"/>
              </a:lnSpc>
            </a:pPr>
            <a:endParaRPr lang="en-US" sz="4400" b="1" dirty="0">
              <a:solidFill>
                <a:srgbClr val="0282C9"/>
              </a:solidFill>
              <a:latin typeface="Telegraf Bold"/>
            </a:endParaRPr>
          </a:p>
          <a:p>
            <a:pPr lvl="0" algn="ctr">
              <a:lnSpc>
                <a:spcPts val="5899"/>
              </a:lnSpc>
            </a:pPr>
            <a:r>
              <a:rPr lang="en-US" sz="4400" b="1" dirty="0">
                <a:solidFill>
                  <a:srgbClr val="0282C9"/>
                </a:solidFill>
                <a:latin typeface="Telegraf Bold"/>
              </a:rPr>
              <a:t>Poverty and Digital Literacy: A study on Children Living at the </a:t>
            </a:r>
            <a:r>
              <a:rPr lang="en-US" sz="4400" b="1" dirty="0" err="1">
                <a:solidFill>
                  <a:srgbClr val="0282C9"/>
                </a:solidFill>
                <a:latin typeface="Telegraf Bold"/>
              </a:rPr>
              <a:t>Pusat</a:t>
            </a:r>
            <a:r>
              <a:rPr lang="en-US" sz="4400" b="1" dirty="0">
                <a:solidFill>
                  <a:srgbClr val="0282C9"/>
                </a:solidFill>
                <a:latin typeface="Telegraf Bold"/>
              </a:rPr>
              <a:t> </a:t>
            </a:r>
            <a:r>
              <a:rPr lang="en-US" sz="4400" b="1" dirty="0" err="1">
                <a:solidFill>
                  <a:srgbClr val="0282C9"/>
                </a:solidFill>
                <a:latin typeface="Telegraf Bold"/>
              </a:rPr>
              <a:t>Perumahan</a:t>
            </a:r>
            <a:r>
              <a:rPr lang="en-US" sz="4400" b="1" dirty="0">
                <a:solidFill>
                  <a:srgbClr val="0282C9"/>
                </a:solidFill>
                <a:latin typeface="Telegraf Bold"/>
              </a:rPr>
              <a:t> Rakyat (PPR</a:t>
            </a:r>
            <a:r>
              <a:rPr lang="en-US" sz="4400" b="1" dirty="0" smtClean="0">
                <a:solidFill>
                  <a:srgbClr val="0282C9"/>
                </a:solidFill>
                <a:latin typeface="Telegraf Bold"/>
              </a:rPr>
              <a:t>)</a:t>
            </a:r>
          </a:p>
          <a:p>
            <a:pPr lvl="0" algn="ctr">
              <a:lnSpc>
                <a:spcPts val="5899"/>
              </a:lnSpc>
            </a:pPr>
            <a:endParaRPr lang="en-US" sz="4400" b="1" dirty="0">
              <a:solidFill>
                <a:srgbClr val="0282C9"/>
              </a:solidFill>
              <a:latin typeface="Telegraf Bold"/>
            </a:endParaRPr>
          </a:p>
          <a:p>
            <a:pPr algn="ctr"/>
            <a:r>
              <a:rPr lang="en-GB" sz="2800" b="1" dirty="0">
                <a:latin typeface="Verdana" panose="020B0604030504040204" pitchFamily="34" charset="0"/>
                <a:ea typeface="Verdana" panose="020B0604030504040204" pitchFamily="34" charset="0"/>
              </a:rPr>
              <a:t>LEAD RESEARCHER: </a:t>
            </a:r>
          </a:p>
          <a:p>
            <a:pPr algn="ctr"/>
            <a:r>
              <a:rPr lang="en-GB" sz="2800" b="1" dirty="0" err="1">
                <a:latin typeface="Verdana" panose="020B0604030504040204" pitchFamily="34" charset="0"/>
                <a:ea typeface="Verdana" panose="020B0604030504040204" pitchFamily="34" charset="0"/>
              </a:rPr>
              <a:t>Dr.</a:t>
            </a:r>
            <a:r>
              <a:rPr lang="en-GB" sz="2800" b="1" dirty="0">
                <a:latin typeface="Verdana" panose="020B0604030504040204" pitchFamily="34" charset="0"/>
                <a:ea typeface="Verdana" panose="020B0604030504040204" pitchFamily="34" charset="0"/>
              </a:rPr>
              <a:t> Shafizan Mohamed (IIUM)</a:t>
            </a:r>
          </a:p>
          <a:p>
            <a:pPr algn="ctr"/>
            <a:endParaRPr lang="en-GB" sz="2800" b="1" dirty="0">
              <a:latin typeface="Verdana" panose="020B0604030504040204" pitchFamily="34" charset="0"/>
              <a:ea typeface="Verdana" panose="020B0604030504040204" pitchFamily="34" charset="0"/>
            </a:endParaRPr>
          </a:p>
          <a:p>
            <a:pPr algn="ctr"/>
            <a:r>
              <a:rPr lang="en-GB" sz="2800" b="1" dirty="0">
                <a:latin typeface="Verdana" panose="020B0604030504040204" pitchFamily="34" charset="0"/>
                <a:ea typeface="Verdana" panose="020B0604030504040204" pitchFamily="34" charset="0"/>
              </a:rPr>
              <a:t>RESEARCH MEMBERS: </a:t>
            </a:r>
          </a:p>
          <a:p>
            <a:pPr algn="ctr"/>
            <a:r>
              <a:rPr lang="en-GB" sz="2800" b="1" dirty="0">
                <a:latin typeface="Verdana" panose="020B0604030504040204" pitchFamily="34" charset="0"/>
                <a:ea typeface="Verdana" panose="020B0604030504040204" pitchFamily="34" charset="0"/>
              </a:rPr>
              <a:t>Professor </a:t>
            </a:r>
            <a:r>
              <a:rPr lang="en-GB" sz="2800" b="1" dirty="0" err="1">
                <a:latin typeface="Verdana" panose="020B0604030504040204" pitchFamily="34" charset="0"/>
                <a:ea typeface="Verdana" panose="020B0604030504040204" pitchFamily="34" charset="0"/>
              </a:rPr>
              <a:t>Saodah</a:t>
            </a:r>
            <a:r>
              <a:rPr lang="en-GB" sz="2800" b="1" dirty="0">
                <a:latin typeface="Verdana" panose="020B0604030504040204" pitchFamily="34" charset="0"/>
                <a:ea typeface="Verdana" panose="020B0604030504040204" pitchFamily="34" charset="0"/>
              </a:rPr>
              <a:t> Wok (IIUM)</a:t>
            </a:r>
          </a:p>
          <a:p>
            <a:pPr algn="ctr"/>
            <a:r>
              <a:rPr lang="en-GB" sz="2800" b="1" dirty="0" err="1">
                <a:latin typeface="Verdana" panose="020B0604030504040204" pitchFamily="34" charset="0"/>
                <a:ea typeface="Verdana" panose="020B0604030504040204" pitchFamily="34" charset="0"/>
              </a:rPr>
              <a:t>Dr.</a:t>
            </a:r>
            <a:r>
              <a:rPr lang="en-GB" sz="2800" b="1" dirty="0">
                <a:latin typeface="Verdana" panose="020B0604030504040204" pitchFamily="34" charset="0"/>
                <a:ea typeface="Verdana" panose="020B0604030504040204" pitchFamily="34" charset="0"/>
              </a:rPr>
              <a:t> Wan </a:t>
            </a:r>
            <a:r>
              <a:rPr lang="en-GB" sz="2800" b="1" dirty="0" err="1">
                <a:latin typeface="Verdana" panose="020B0604030504040204" pitchFamily="34" charset="0"/>
                <a:ea typeface="Verdana" panose="020B0604030504040204" pitchFamily="34" charset="0"/>
              </a:rPr>
              <a:t>Norshira</a:t>
            </a:r>
            <a:r>
              <a:rPr lang="en-GB" sz="2800" b="1" dirty="0">
                <a:latin typeface="Verdana" panose="020B0604030504040204" pitchFamily="34" charset="0"/>
                <a:ea typeface="Verdana" panose="020B0604030504040204" pitchFamily="34" charset="0"/>
              </a:rPr>
              <a:t> Wan </a:t>
            </a:r>
            <a:r>
              <a:rPr lang="en-GB" sz="2800" b="1" dirty="0" err="1">
                <a:latin typeface="Verdana" panose="020B0604030504040204" pitchFamily="34" charset="0"/>
                <a:ea typeface="Verdana" panose="020B0604030504040204" pitchFamily="34" charset="0"/>
              </a:rPr>
              <a:t>Ghazali</a:t>
            </a:r>
            <a:r>
              <a:rPr lang="en-GB" sz="2800" b="1" dirty="0">
                <a:latin typeface="Verdana" panose="020B0604030504040204" pitchFamily="34" charset="0"/>
                <a:ea typeface="Verdana" panose="020B0604030504040204" pitchFamily="34" charset="0"/>
              </a:rPr>
              <a:t> (IIUM)</a:t>
            </a:r>
          </a:p>
          <a:p>
            <a:pPr algn="ctr"/>
            <a:r>
              <a:rPr lang="en-GB" sz="2800" b="1" dirty="0" err="1">
                <a:latin typeface="Verdana" panose="020B0604030504040204" pitchFamily="34" charset="0"/>
                <a:ea typeface="Verdana" panose="020B0604030504040204" pitchFamily="34" charset="0"/>
              </a:rPr>
              <a:t>Dr.</a:t>
            </a:r>
            <a:r>
              <a:rPr lang="en-GB" sz="2800" b="1" dirty="0">
                <a:latin typeface="Verdana" panose="020B0604030504040204" pitchFamily="34" charset="0"/>
                <a:ea typeface="Verdana" panose="020B0604030504040204" pitchFamily="34" charset="0"/>
              </a:rPr>
              <a:t> </a:t>
            </a:r>
            <a:r>
              <a:rPr lang="en-GB" sz="2800" b="1" dirty="0" err="1">
                <a:latin typeface="Verdana" panose="020B0604030504040204" pitchFamily="34" charset="0"/>
                <a:ea typeface="Verdana" panose="020B0604030504040204" pitchFamily="34" charset="0"/>
              </a:rPr>
              <a:t>Nur</a:t>
            </a:r>
            <a:r>
              <a:rPr lang="en-GB" sz="2800" b="1" dirty="0">
                <a:latin typeface="Verdana" panose="020B0604030504040204" pitchFamily="34" charset="0"/>
                <a:ea typeface="Verdana" panose="020B0604030504040204" pitchFamily="34" charset="0"/>
              </a:rPr>
              <a:t> </a:t>
            </a:r>
            <a:r>
              <a:rPr lang="en-GB" sz="2800" b="1" dirty="0" err="1">
                <a:latin typeface="Verdana" panose="020B0604030504040204" pitchFamily="34" charset="0"/>
                <a:ea typeface="Verdana" panose="020B0604030504040204" pitchFamily="34" charset="0"/>
              </a:rPr>
              <a:t>Shakira</a:t>
            </a:r>
            <a:r>
              <a:rPr lang="en-GB" sz="2800" b="1" dirty="0">
                <a:latin typeface="Verdana" panose="020B0604030504040204" pitchFamily="34" charset="0"/>
                <a:ea typeface="Verdana" panose="020B0604030504040204" pitchFamily="34" charset="0"/>
              </a:rPr>
              <a:t> </a:t>
            </a:r>
            <a:r>
              <a:rPr lang="en-GB" sz="2800" b="1" dirty="0" err="1">
                <a:latin typeface="Verdana" panose="020B0604030504040204" pitchFamily="34" charset="0"/>
                <a:ea typeface="Verdana" panose="020B0604030504040204" pitchFamily="34" charset="0"/>
              </a:rPr>
              <a:t>Mohd</a:t>
            </a:r>
            <a:r>
              <a:rPr lang="en-GB" sz="2800" b="1" dirty="0">
                <a:latin typeface="Verdana" panose="020B0604030504040204" pitchFamily="34" charset="0"/>
                <a:ea typeface="Verdana" panose="020B0604030504040204" pitchFamily="34" charset="0"/>
              </a:rPr>
              <a:t>. </a:t>
            </a:r>
            <a:r>
              <a:rPr lang="en-GB" sz="2800" b="1" dirty="0" err="1">
                <a:latin typeface="Verdana" panose="020B0604030504040204" pitchFamily="34" charset="0"/>
                <a:ea typeface="Verdana" panose="020B0604030504040204" pitchFamily="34" charset="0"/>
              </a:rPr>
              <a:t>Nasir</a:t>
            </a:r>
            <a:r>
              <a:rPr lang="en-GB" sz="2800" b="1" dirty="0">
                <a:latin typeface="Verdana" panose="020B0604030504040204" pitchFamily="34" charset="0"/>
                <a:ea typeface="Verdana" panose="020B0604030504040204" pitchFamily="34" charset="0"/>
              </a:rPr>
              <a:t> (IIUM)</a:t>
            </a:r>
          </a:p>
          <a:p>
            <a:endParaRPr lang="en-GB" sz="4400" b="1" dirty="0">
              <a:latin typeface="Verdana" panose="020B0604030504040204" pitchFamily="34" charset="0"/>
              <a:ea typeface="Verdana" panose="020B0604030504040204" pitchFamily="34" charset="0"/>
            </a:endParaRPr>
          </a:p>
          <a:p>
            <a:endParaRPr lang="en-GB" sz="4400" b="1" dirty="0">
              <a:latin typeface="Verdana" panose="020B0604030504040204" pitchFamily="34" charset="0"/>
              <a:ea typeface="Verdana" panose="020B0604030504040204" pitchFamily="34" charset="0"/>
            </a:endParaRPr>
          </a:p>
          <a:p>
            <a:pPr marL="0" lvl="0" indent="0" algn="l">
              <a:lnSpc>
                <a:spcPts val="5899"/>
              </a:lnSpc>
            </a:pPr>
            <a:endParaRPr lang="en-US" sz="4400" b="1" u="none" dirty="0">
              <a:solidFill>
                <a:srgbClr val="0282C9"/>
              </a:solidFill>
              <a:latin typeface="Telegraf Bold"/>
            </a:endParaRPr>
          </a:p>
          <a:p>
            <a:pPr marL="0" lvl="0" indent="0" algn="l">
              <a:lnSpc>
                <a:spcPts val="5900"/>
              </a:lnSpc>
            </a:pPr>
            <a:endParaRPr lang="en-US" sz="5900" u="none" dirty="0">
              <a:solidFill>
                <a:srgbClr val="0282C9"/>
              </a:solidFill>
              <a:latin typeface="Telegraf Bold"/>
            </a:endParaRPr>
          </a:p>
        </p:txBody>
      </p:sp>
      <p:pic>
        <p:nvPicPr>
          <p:cNvPr id="9" name="Picture 9"/>
          <p:cNvPicPr>
            <a:picLocks noChangeAspect="1"/>
          </p:cNvPicPr>
          <p:nvPr/>
        </p:nvPicPr>
        <p:blipFill>
          <a:blip r:embed="rId4"/>
          <a:srcRect/>
          <a:stretch>
            <a:fillRect/>
          </a:stretch>
        </p:blipFill>
        <p:spPr>
          <a:xfrm>
            <a:off x="3276600" y="0"/>
            <a:ext cx="1567955" cy="1099528"/>
          </a:xfrm>
          <a:prstGeom prst="rect">
            <a:avLst/>
          </a:prstGeom>
        </p:spPr>
      </p:pic>
      <p:pic>
        <p:nvPicPr>
          <p:cNvPr id="10" name="Picture 10"/>
          <p:cNvPicPr>
            <a:picLocks noChangeAspect="1"/>
          </p:cNvPicPr>
          <p:nvPr/>
        </p:nvPicPr>
        <p:blipFill>
          <a:blip r:embed="rId5"/>
          <a:srcRect l="1903" r="1903"/>
          <a:stretch>
            <a:fillRect/>
          </a:stretch>
        </p:blipFill>
        <p:spPr>
          <a:xfrm>
            <a:off x="0" y="190500"/>
            <a:ext cx="2900942" cy="96718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21037" y="-1028700"/>
            <a:ext cx="12174084" cy="11315700"/>
            <a:chOff x="0" y="0"/>
            <a:chExt cx="2914308" cy="2708822"/>
          </a:xfrm>
        </p:grpSpPr>
        <p:sp>
          <p:nvSpPr>
            <p:cNvPr id="3" name="Freeform 3"/>
            <p:cNvSpPr/>
            <p:nvPr/>
          </p:nvSpPr>
          <p:spPr>
            <a:xfrm>
              <a:off x="0" y="0"/>
              <a:ext cx="2914308" cy="2708822"/>
            </a:xfrm>
            <a:custGeom>
              <a:avLst/>
              <a:gdLst/>
              <a:ahLst/>
              <a:cxnLst/>
              <a:rect l="l" t="t" r="r" b="b"/>
              <a:pathLst>
                <a:path w="2914308" h="2708822">
                  <a:moveTo>
                    <a:pt x="2789848" y="2708822"/>
                  </a:moveTo>
                  <a:lnTo>
                    <a:pt x="124460" y="2708822"/>
                  </a:lnTo>
                  <a:cubicBezTo>
                    <a:pt x="55880" y="2708822"/>
                    <a:pt x="0" y="2652942"/>
                    <a:pt x="0" y="2584362"/>
                  </a:cubicBezTo>
                  <a:lnTo>
                    <a:pt x="0" y="124460"/>
                  </a:lnTo>
                  <a:cubicBezTo>
                    <a:pt x="0" y="55880"/>
                    <a:pt x="55880" y="0"/>
                    <a:pt x="124460" y="0"/>
                  </a:cubicBezTo>
                  <a:lnTo>
                    <a:pt x="2789848" y="0"/>
                  </a:lnTo>
                  <a:cubicBezTo>
                    <a:pt x="2858428" y="0"/>
                    <a:pt x="2914308" y="55880"/>
                    <a:pt x="2914308" y="124460"/>
                  </a:cubicBezTo>
                  <a:lnTo>
                    <a:pt x="2914308" y="2584362"/>
                  </a:lnTo>
                  <a:cubicBezTo>
                    <a:pt x="2914308" y="2652942"/>
                    <a:pt x="2858428" y="2708822"/>
                    <a:pt x="2789848" y="2708822"/>
                  </a:cubicBezTo>
                  <a:close/>
                </a:path>
              </a:pathLst>
            </a:custGeom>
            <a:solidFill>
              <a:srgbClr val="FEE600"/>
            </a:solidFill>
          </p:spPr>
        </p:sp>
      </p:grpSp>
      <p:grpSp>
        <p:nvGrpSpPr>
          <p:cNvPr id="4" name="Group 4"/>
          <p:cNvGrpSpPr>
            <a:grpSpLocks noChangeAspect="1"/>
          </p:cNvGrpSpPr>
          <p:nvPr/>
        </p:nvGrpSpPr>
        <p:grpSpPr>
          <a:xfrm>
            <a:off x="7832048" y="1866900"/>
            <a:ext cx="10455952" cy="7754831"/>
            <a:chOff x="0" y="0"/>
            <a:chExt cx="13716000" cy="10172700"/>
          </a:xfrm>
        </p:grpSpPr>
        <p:sp>
          <p:nvSpPr>
            <p:cNvPr id="5" name="Freeform 5"/>
            <p:cNvSpPr/>
            <p:nvPr/>
          </p:nvSpPr>
          <p:spPr>
            <a:xfrm>
              <a:off x="0" y="0"/>
              <a:ext cx="13716000" cy="10172700"/>
            </a:xfrm>
            <a:custGeom>
              <a:avLst/>
              <a:gdLst/>
              <a:ahLst/>
              <a:cxnLst/>
              <a:rect l="l" t="t" r="r" b="b"/>
              <a:pathLst>
                <a:path w="13716000" h="10172700">
                  <a:moveTo>
                    <a:pt x="0" y="0"/>
                  </a:moveTo>
                  <a:lnTo>
                    <a:pt x="13716000" y="0"/>
                  </a:lnTo>
                  <a:lnTo>
                    <a:pt x="13716000" y="10172700"/>
                  </a:lnTo>
                  <a:lnTo>
                    <a:pt x="0" y="10172700"/>
                  </a:lnTo>
                  <a:close/>
                </a:path>
              </a:pathLst>
            </a:custGeom>
            <a:blipFill>
              <a:blip r:embed="rId2"/>
              <a:stretch>
                <a:fillRect t="-393" b="-393"/>
              </a:stretch>
            </a:blipFill>
          </p:spPr>
        </p:sp>
        <p:sp>
          <p:nvSpPr>
            <p:cNvPr id="6" name="Freeform 6"/>
            <p:cNvSpPr/>
            <p:nvPr/>
          </p:nvSpPr>
          <p:spPr>
            <a:xfrm>
              <a:off x="393700" y="615950"/>
              <a:ext cx="12941300" cy="9107742"/>
            </a:xfrm>
            <a:custGeom>
              <a:avLst/>
              <a:gdLst/>
              <a:ahLst/>
              <a:cxnLst/>
              <a:rect l="l" t="t" r="r" b="b"/>
              <a:pathLst>
                <a:path w="12941300" h="9107742">
                  <a:moveTo>
                    <a:pt x="12815112" y="9107742"/>
                  </a:moveTo>
                  <a:lnTo>
                    <a:pt x="126187" y="9107742"/>
                  </a:lnTo>
                  <a:cubicBezTo>
                    <a:pt x="56502" y="9107742"/>
                    <a:pt x="0" y="9051252"/>
                    <a:pt x="0" y="8981555"/>
                  </a:cubicBezTo>
                  <a:lnTo>
                    <a:pt x="0" y="0"/>
                  </a:lnTo>
                  <a:lnTo>
                    <a:pt x="12941300" y="0"/>
                  </a:lnTo>
                  <a:lnTo>
                    <a:pt x="12941300" y="8981554"/>
                  </a:lnTo>
                  <a:cubicBezTo>
                    <a:pt x="12941300" y="9051239"/>
                    <a:pt x="12884810" y="9107742"/>
                    <a:pt x="12815112" y="9107742"/>
                  </a:cubicBezTo>
                  <a:close/>
                </a:path>
              </a:pathLst>
            </a:custGeom>
            <a:blipFill>
              <a:blip r:embed="rId3"/>
              <a:stretch>
                <a:fillRect l="2870" t="3114" r="2777" b="1473"/>
              </a:stretch>
            </a:blipFill>
          </p:spPr>
        </p:sp>
      </p:grpSp>
      <p:grpSp>
        <p:nvGrpSpPr>
          <p:cNvPr id="7" name="Group 7"/>
          <p:cNvGrpSpPr/>
          <p:nvPr/>
        </p:nvGrpSpPr>
        <p:grpSpPr>
          <a:xfrm>
            <a:off x="533400" y="-3420"/>
            <a:ext cx="7239000" cy="9944957"/>
            <a:chOff x="-332960" y="-1158767"/>
            <a:chExt cx="9652001" cy="13259940"/>
          </a:xfrm>
        </p:grpSpPr>
        <p:sp>
          <p:nvSpPr>
            <p:cNvPr id="8" name="TextBox 8"/>
            <p:cNvSpPr txBox="1"/>
            <p:nvPr/>
          </p:nvSpPr>
          <p:spPr>
            <a:xfrm>
              <a:off x="-28160" y="-1158767"/>
              <a:ext cx="9209670" cy="2503249"/>
            </a:xfrm>
            <a:prstGeom prst="rect">
              <a:avLst/>
            </a:prstGeom>
          </p:spPr>
          <p:txBody>
            <a:bodyPr lIns="0" tIns="0" rIns="0" bIns="0" rtlCol="0" anchor="t">
              <a:spAutoFit/>
            </a:bodyPr>
            <a:lstStyle/>
            <a:p>
              <a:pPr marL="0" lvl="0" indent="0" algn="l">
                <a:lnSpc>
                  <a:spcPts val="7200"/>
                </a:lnSpc>
              </a:pPr>
              <a:r>
                <a:rPr lang="en-US" sz="7200" b="1" dirty="0">
                  <a:solidFill>
                    <a:srgbClr val="0282C9"/>
                  </a:solidFill>
                  <a:latin typeface="Telegraf Bold Bold"/>
                </a:rPr>
                <a:t>Research Problem</a:t>
              </a:r>
            </a:p>
          </p:txBody>
        </p:sp>
        <p:sp>
          <p:nvSpPr>
            <p:cNvPr id="9" name="TextBox 9"/>
            <p:cNvSpPr txBox="1"/>
            <p:nvPr/>
          </p:nvSpPr>
          <p:spPr>
            <a:xfrm>
              <a:off x="-231360" y="1436593"/>
              <a:ext cx="9209670" cy="697627"/>
            </a:xfrm>
            <a:prstGeom prst="rect">
              <a:avLst/>
            </a:prstGeom>
          </p:spPr>
          <p:txBody>
            <a:bodyPr lIns="0" tIns="0" rIns="0" bIns="0" rtlCol="0" anchor="t">
              <a:spAutoFit/>
            </a:bodyPr>
            <a:lstStyle/>
            <a:p>
              <a:pPr>
                <a:lnSpc>
                  <a:spcPts val="4079"/>
                </a:lnSpc>
              </a:pPr>
              <a:r>
                <a:rPr lang="en-US" sz="3400" b="1" dirty="0">
                  <a:solidFill>
                    <a:srgbClr val="191919"/>
                  </a:solidFill>
                  <a:latin typeface="Telegraf Bold"/>
                </a:rPr>
                <a:t>Digital Literacy of the B-40</a:t>
              </a:r>
            </a:p>
          </p:txBody>
        </p:sp>
        <p:sp>
          <p:nvSpPr>
            <p:cNvPr id="10" name="TextBox 10"/>
            <p:cNvSpPr txBox="1"/>
            <p:nvPr/>
          </p:nvSpPr>
          <p:spPr>
            <a:xfrm>
              <a:off x="-332960" y="2350992"/>
              <a:ext cx="9652001" cy="9750181"/>
            </a:xfrm>
            <a:prstGeom prst="rect">
              <a:avLst/>
            </a:prstGeom>
          </p:spPr>
          <p:txBody>
            <a:bodyPr wrap="square" lIns="0" tIns="0" rIns="0" bIns="0" rtlCol="0" anchor="t">
              <a:spAutoFit/>
            </a:bodyPr>
            <a:lstStyle/>
            <a:p>
              <a:pPr marL="342900" lvl="1" indent="-342900" algn="just">
                <a:lnSpc>
                  <a:spcPts val="3359"/>
                </a:lnSpc>
                <a:spcBef>
                  <a:spcPct val="0"/>
                </a:spcBef>
                <a:buFont typeface="Arial"/>
                <a:buChar char="•"/>
              </a:pPr>
              <a:r>
                <a:rPr lang="en-GB" sz="2400" b="1" dirty="0">
                  <a:latin typeface="Arial"/>
                  <a:cs typeface="Arial"/>
                </a:rPr>
                <a:t>The Malaysian government projected that by 2030, Malaysia will become a developed country. </a:t>
              </a:r>
              <a:endParaRPr lang="en-GB" sz="2400" b="1" dirty="0" smtClean="0">
                <a:latin typeface="Arial"/>
                <a:cs typeface="Arial"/>
              </a:endParaRPr>
            </a:p>
            <a:p>
              <a:pPr marL="342900" lvl="1" indent="-342900" algn="just">
                <a:lnSpc>
                  <a:spcPts val="3359"/>
                </a:lnSpc>
                <a:spcBef>
                  <a:spcPct val="0"/>
                </a:spcBef>
                <a:buFont typeface="Arial"/>
                <a:buChar char="•"/>
              </a:pPr>
              <a:r>
                <a:rPr lang="en-GB" sz="2400" b="1" dirty="0" smtClean="0">
                  <a:latin typeface="Arial"/>
                  <a:cs typeface="Arial"/>
                </a:rPr>
                <a:t>Communications </a:t>
              </a:r>
              <a:r>
                <a:rPr lang="en-GB" sz="2400" b="1" dirty="0">
                  <a:latin typeface="Arial"/>
                  <a:cs typeface="Arial"/>
                </a:rPr>
                <a:t>and Multimedia Blueprint (CMB) 2018-</a:t>
              </a:r>
              <a:r>
                <a:rPr lang="en-GB" sz="2400" b="1" dirty="0" smtClean="0">
                  <a:latin typeface="Arial"/>
                  <a:cs typeface="Arial"/>
                </a:rPr>
                <a:t>2025</a:t>
              </a:r>
            </a:p>
            <a:p>
              <a:pPr marL="342900" lvl="1" indent="-342900" algn="just">
                <a:lnSpc>
                  <a:spcPts val="3359"/>
                </a:lnSpc>
                <a:spcBef>
                  <a:spcPct val="0"/>
                </a:spcBef>
                <a:buFont typeface="Arial"/>
                <a:buChar char="•"/>
              </a:pPr>
              <a:r>
                <a:rPr lang="en-GB" sz="2400" b="1" dirty="0" smtClean="0">
                  <a:latin typeface="Arial"/>
                  <a:cs typeface="Arial"/>
                </a:rPr>
                <a:t>Education </a:t>
              </a:r>
              <a:r>
                <a:rPr lang="en-GB" sz="2400" b="1" dirty="0">
                  <a:latin typeface="Arial"/>
                  <a:cs typeface="Arial"/>
                </a:rPr>
                <a:t>Blueprint 2013-</a:t>
              </a:r>
              <a:r>
                <a:rPr lang="en-GB" sz="2400" b="1" dirty="0" smtClean="0">
                  <a:latin typeface="Arial"/>
                  <a:cs typeface="Arial"/>
                </a:rPr>
                <a:t>2025 </a:t>
              </a:r>
            </a:p>
            <a:p>
              <a:pPr marL="342900" lvl="1" indent="-342900" algn="just">
                <a:lnSpc>
                  <a:spcPts val="3359"/>
                </a:lnSpc>
                <a:spcBef>
                  <a:spcPct val="0"/>
                </a:spcBef>
                <a:buFont typeface="Arial"/>
                <a:buChar char="•"/>
              </a:pPr>
              <a:r>
                <a:rPr lang="en-US" sz="2399" b="1" dirty="0" smtClean="0">
                  <a:solidFill>
                    <a:srgbClr val="191919"/>
                  </a:solidFill>
                  <a:latin typeface="Arial"/>
                  <a:cs typeface="Arial"/>
                </a:rPr>
                <a:t>Children </a:t>
              </a:r>
              <a:r>
                <a:rPr lang="en-US" sz="2399" b="1" dirty="0">
                  <a:solidFill>
                    <a:srgbClr val="191919"/>
                  </a:solidFill>
                  <a:latin typeface="Arial"/>
                  <a:cs typeface="Arial"/>
                </a:rPr>
                <a:t>living at the </a:t>
              </a:r>
              <a:r>
                <a:rPr lang="en-US" sz="2399" b="1" dirty="0" err="1">
                  <a:solidFill>
                    <a:srgbClr val="191919"/>
                  </a:solidFill>
                  <a:latin typeface="Arial"/>
                  <a:cs typeface="Arial"/>
                </a:rPr>
                <a:t>Pusat</a:t>
              </a:r>
              <a:r>
                <a:rPr lang="en-US" sz="2399" b="1" dirty="0">
                  <a:solidFill>
                    <a:srgbClr val="191919"/>
                  </a:solidFill>
                  <a:latin typeface="Arial"/>
                  <a:cs typeface="Arial"/>
                </a:rPr>
                <a:t> </a:t>
              </a:r>
              <a:r>
                <a:rPr lang="en-US" sz="2399" b="1" dirty="0" err="1">
                  <a:solidFill>
                    <a:srgbClr val="191919"/>
                  </a:solidFill>
                  <a:latin typeface="Arial"/>
                  <a:cs typeface="Arial"/>
                </a:rPr>
                <a:t>Perumahan</a:t>
              </a:r>
              <a:r>
                <a:rPr lang="en-US" sz="2399" b="1" dirty="0">
                  <a:solidFill>
                    <a:srgbClr val="191919"/>
                  </a:solidFill>
                  <a:latin typeface="Arial"/>
                  <a:cs typeface="Arial"/>
                </a:rPr>
                <a:t> Rakyat (PPR) is a segment of the B40 that could be left behind by the government’s progressive policies if they are not given the right guidance and worldviews to be a part of a developed Malaysia. </a:t>
              </a:r>
              <a:endParaRPr lang="en-US" sz="2399" b="1" dirty="0" smtClean="0">
                <a:solidFill>
                  <a:srgbClr val="191919"/>
                </a:solidFill>
                <a:latin typeface="Arial"/>
                <a:cs typeface="Arial"/>
              </a:endParaRPr>
            </a:p>
            <a:p>
              <a:pPr marL="342900" lvl="1" indent="-342900" algn="just">
                <a:lnSpc>
                  <a:spcPts val="3359"/>
                </a:lnSpc>
                <a:spcBef>
                  <a:spcPct val="0"/>
                </a:spcBef>
                <a:buFont typeface="Arial"/>
                <a:buChar char="•"/>
              </a:pPr>
              <a:r>
                <a:rPr lang="en-US" sz="2399" b="1" dirty="0" smtClean="0">
                  <a:solidFill>
                    <a:srgbClr val="191919"/>
                  </a:solidFill>
                  <a:latin typeface="Arial"/>
                  <a:cs typeface="Arial"/>
                </a:rPr>
                <a:t>Digital </a:t>
              </a:r>
              <a:r>
                <a:rPr lang="en-US" sz="2399" b="1" dirty="0">
                  <a:solidFill>
                    <a:srgbClr val="191919"/>
                  </a:solidFill>
                  <a:latin typeface="Arial"/>
                  <a:cs typeface="Arial"/>
                </a:rPr>
                <a:t>technology is a powerful tool that can facilitate these children into becoming active citizens. These children need to be provided with the right combination of digital access and digital literacy.</a:t>
              </a:r>
              <a:r>
                <a:rPr lang="en-US" sz="1499" b="1" dirty="0">
                  <a:solidFill>
                    <a:srgbClr val="191919"/>
                  </a:solidFill>
                  <a:latin typeface="Arial"/>
                  <a:cs typeface="Arial"/>
                </a:rPr>
                <a:t> </a:t>
              </a:r>
            </a:p>
          </p:txBody>
        </p:sp>
      </p:grpSp>
      <p:pic>
        <p:nvPicPr>
          <p:cNvPr id="11" name="Picture 11"/>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6455703" y="865655"/>
            <a:ext cx="803597" cy="3550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1028700" y="478936"/>
            <a:ext cx="1567955" cy="1099528"/>
          </a:xfrm>
          <a:prstGeom prst="rect">
            <a:avLst/>
          </a:prstGeom>
        </p:spPr>
      </p:pic>
      <p:pic>
        <p:nvPicPr>
          <p:cNvPr id="3" name="Picture 3"/>
          <p:cNvPicPr>
            <a:picLocks noChangeAspect="1"/>
          </p:cNvPicPr>
          <p:nvPr/>
        </p:nvPicPr>
        <p:blipFill>
          <a:blip r:embed="rId3"/>
          <a:srcRect l="1903" r="1903"/>
          <a:stretch>
            <a:fillRect/>
          </a:stretch>
        </p:blipFill>
        <p:spPr>
          <a:xfrm>
            <a:off x="2871121" y="611284"/>
            <a:ext cx="2900942" cy="967180"/>
          </a:xfrm>
          <a:prstGeom prst="rect">
            <a:avLst/>
          </a:prstGeom>
        </p:spPr>
      </p:pic>
      <p:pic>
        <p:nvPicPr>
          <p:cNvPr id="4" name="Picture 4"/>
          <p:cNvPicPr>
            <a:picLocks noChangeAspect="1"/>
          </p:cNvPicPr>
          <p:nvPr/>
        </p:nvPicPr>
        <p:blipFill>
          <a:blip r:embed="rId4"/>
          <a:srcRect l="7309" r="2739"/>
          <a:stretch>
            <a:fillRect/>
          </a:stretch>
        </p:blipFill>
        <p:spPr>
          <a:xfrm>
            <a:off x="6172801" y="0"/>
            <a:ext cx="12537988" cy="10454026"/>
          </a:xfrm>
          <a:prstGeom prst="rect">
            <a:avLst/>
          </a:prstGeom>
        </p:spPr>
      </p:pic>
      <p:grpSp>
        <p:nvGrpSpPr>
          <p:cNvPr id="5" name="Group 5"/>
          <p:cNvGrpSpPr/>
          <p:nvPr/>
        </p:nvGrpSpPr>
        <p:grpSpPr>
          <a:xfrm>
            <a:off x="7228955" y="1094874"/>
            <a:ext cx="9562315" cy="8316608"/>
            <a:chOff x="0" y="0"/>
            <a:chExt cx="1668546" cy="1451180"/>
          </a:xfrm>
        </p:grpSpPr>
        <p:sp>
          <p:nvSpPr>
            <p:cNvPr id="6" name="Freeform 6"/>
            <p:cNvSpPr/>
            <p:nvPr/>
          </p:nvSpPr>
          <p:spPr>
            <a:xfrm>
              <a:off x="0" y="0"/>
              <a:ext cx="1668546" cy="1451180"/>
            </a:xfrm>
            <a:custGeom>
              <a:avLst/>
              <a:gdLst/>
              <a:ahLst/>
              <a:cxnLst/>
              <a:rect l="l" t="t" r="r" b="b"/>
              <a:pathLst>
                <a:path w="1668546" h="1451180">
                  <a:moveTo>
                    <a:pt x="1544086" y="1451180"/>
                  </a:moveTo>
                  <a:lnTo>
                    <a:pt x="124460" y="1451180"/>
                  </a:lnTo>
                  <a:cubicBezTo>
                    <a:pt x="55880" y="1451180"/>
                    <a:pt x="0" y="1395300"/>
                    <a:pt x="0" y="1326720"/>
                  </a:cubicBezTo>
                  <a:lnTo>
                    <a:pt x="0" y="124460"/>
                  </a:lnTo>
                  <a:cubicBezTo>
                    <a:pt x="0" y="55880"/>
                    <a:pt x="55880" y="0"/>
                    <a:pt x="124460" y="0"/>
                  </a:cubicBezTo>
                  <a:lnTo>
                    <a:pt x="1544086" y="0"/>
                  </a:lnTo>
                  <a:cubicBezTo>
                    <a:pt x="1612666" y="0"/>
                    <a:pt x="1668546" y="55880"/>
                    <a:pt x="1668546" y="124460"/>
                  </a:cubicBezTo>
                  <a:lnTo>
                    <a:pt x="1668546" y="1326720"/>
                  </a:lnTo>
                  <a:cubicBezTo>
                    <a:pt x="1668546" y="1395300"/>
                    <a:pt x="1612666" y="1451180"/>
                    <a:pt x="1544086" y="1451180"/>
                  </a:cubicBezTo>
                  <a:close/>
                </a:path>
              </a:pathLst>
            </a:custGeom>
            <a:solidFill>
              <a:srgbClr val="FEE600"/>
            </a:solidFill>
          </p:spPr>
        </p:sp>
      </p:grpSp>
      <p:sp>
        <p:nvSpPr>
          <p:cNvPr id="7" name="TextBox 7"/>
          <p:cNvSpPr txBox="1"/>
          <p:nvPr/>
        </p:nvSpPr>
        <p:spPr>
          <a:xfrm>
            <a:off x="8447397" y="1912296"/>
            <a:ext cx="7634421" cy="6422805"/>
          </a:xfrm>
          <a:prstGeom prst="rect">
            <a:avLst/>
          </a:prstGeom>
        </p:spPr>
        <p:txBody>
          <a:bodyPr lIns="0" tIns="0" rIns="0" bIns="0" rtlCol="0" anchor="t">
            <a:spAutoFit/>
          </a:bodyPr>
          <a:lstStyle/>
          <a:p>
            <a:r>
              <a:rPr lang="en-GB" sz="3200" b="1" dirty="0"/>
              <a:t>Formulate inclusive initiatives and strategies that will cater to the needs of children who are socioeconomically challenged.</a:t>
            </a:r>
          </a:p>
          <a:p>
            <a:r>
              <a:rPr lang="en-GB" sz="3200" b="1" dirty="0"/>
              <a:t>Provide a holistic insight into how digital literacy programs can be prioritized in </a:t>
            </a:r>
            <a:r>
              <a:rPr lang="en-GB" sz="3200" b="1" dirty="0" smtClean="0"/>
              <a:t>relevant policy</a:t>
            </a:r>
            <a:r>
              <a:rPr lang="en-GB" sz="3200" b="1" dirty="0"/>
              <a:t>-based and community-based digitization programs.</a:t>
            </a:r>
            <a:endParaRPr lang="en-MY" sz="3200" b="1" dirty="0"/>
          </a:p>
          <a:p>
            <a:r>
              <a:rPr lang="en-GB" sz="3200" b="1" dirty="0"/>
              <a:t>The research investigated:</a:t>
            </a:r>
          </a:p>
          <a:p>
            <a:pPr marL="800100" lvl="1" indent="-342900">
              <a:buFont typeface="+mj-lt"/>
              <a:buAutoNum type="arabicPeriod"/>
            </a:pPr>
            <a:r>
              <a:rPr lang="en-GB" sz="3200" b="1" dirty="0">
                <a:solidFill>
                  <a:srgbClr val="FF0000"/>
                </a:solidFill>
              </a:rPr>
              <a:t>level of digital media adoption and use</a:t>
            </a:r>
            <a:endParaRPr lang="en-MY" sz="3200" b="1" dirty="0">
              <a:solidFill>
                <a:srgbClr val="FF0000"/>
              </a:solidFill>
            </a:endParaRPr>
          </a:p>
          <a:p>
            <a:pPr marL="800100" lvl="1" indent="-342900">
              <a:buFont typeface="+mj-lt"/>
              <a:buAutoNum type="arabicPeriod"/>
            </a:pPr>
            <a:r>
              <a:rPr lang="en-GB" sz="3200" b="1" dirty="0">
                <a:solidFill>
                  <a:srgbClr val="FF0000"/>
                </a:solidFill>
              </a:rPr>
              <a:t>digital media literacy areas and skills most required (operational, security, participation and content creation) </a:t>
            </a:r>
            <a:endParaRPr lang="en-MY" sz="3200" b="1" dirty="0">
              <a:solidFill>
                <a:srgbClr val="FF0000"/>
              </a:solidFill>
            </a:endParaRPr>
          </a:p>
          <a:p>
            <a:pPr algn="just">
              <a:lnSpc>
                <a:spcPts val="4037"/>
              </a:lnSpc>
              <a:spcBef>
                <a:spcPct val="0"/>
              </a:spcBef>
            </a:pPr>
            <a:endParaRPr lang="en-US" sz="3200" dirty="0">
              <a:solidFill>
                <a:srgbClr val="000000"/>
              </a:solidFill>
              <a:latin typeface="Arimo Bold"/>
            </a:endParaRPr>
          </a:p>
        </p:txBody>
      </p:sp>
      <p:sp>
        <p:nvSpPr>
          <p:cNvPr id="8" name="TextBox 8"/>
          <p:cNvSpPr txBox="1"/>
          <p:nvPr/>
        </p:nvSpPr>
        <p:spPr>
          <a:xfrm>
            <a:off x="1028700" y="4225925"/>
            <a:ext cx="5490803" cy="1892300"/>
          </a:xfrm>
          <a:prstGeom prst="rect">
            <a:avLst/>
          </a:prstGeom>
        </p:spPr>
        <p:txBody>
          <a:bodyPr lIns="0" tIns="0" rIns="0" bIns="0" rtlCol="0" anchor="t">
            <a:spAutoFit/>
          </a:bodyPr>
          <a:lstStyle/>
          <a:p>
            <a:pPr>
              <a:lnSpc>
                <a:spcPts val="7200"/>
              </a:lnSpc>
            </a:pPr>
            <a:r>
              <a:rPr lang="en-US" sz="7200">
                <a:solidFill>
                  <a:srgbClr val="0282C9"/>
                </a:solidFill>
                <a:latin typeface="Telegraf Bold Bold"/>
              </a:rPr>
              <a:t>Research</a:t>
            </a:r>
          </a:p>
          <a:p>
            <a:pPr marL="0" lvl="0" indent="0" algn="l">
              <a:lnSpc>
                <a:spcPts val="6800"/>
              </a:lnSpc>
            </a:pPr>
            <a:r>
              <a:rPr lang="en-US" sz="7200">
                <a:solidFill>
                  <a:srgbClr val="0282C9"/>
                </a:solidFill>
                <a:latin typeface="Telegraf Bold Bold"/>
              </a:rPr>
              <a:t>Objectives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82C9"/>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EE600"/>
          </a:solidFill>
        </p:spPr>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55703" y="865655"/>
            <a:ext cx="803597" cy="355044"/>
          </a:xfrm>
          <a:prstGeom prst="rect">
            <a:avLst/>
          </a:prstGeom>
        </p:spPr>
      </p:pic>
      <p:pic>
        <p:nvPicPr>
          <p:cNvPr id="4" name="Picture 4"/>
          <p:cNvPicPr>
            <a:picLocks noChangeAspect="1"/>
          </p:cNvPicPr>
          <p:nvPr/>
        </p:nvPicPr>
        <p:blipFill>
          <a:blip r:embed="rId4">
            <a:alphaModFix amt="44999"/>
          </a:blip>
          <a:srcRect t="18359" b="18359"/>
          <a:stretch>
            <a:fillRect/>
          </a:stretch>
        </p:blipFill>
        <p:spPr>
          <a:xfrm>
            <a:off x="0" y="0"/>
            <a:ext cx="9144000" cy="10287000"/>
          </a:xfrm>
          <a:prstGeom prst="rect">
            <a:avLst/>
          </a:prstGeom>
        </p:spPr>
      </p:pic>
      <p:grpSp>
        <p:nvGrpSpPr>
          <p:cNvPr id="5" name="Group 5"/>
          <p:cNvGrpSpPr/>
          <p:nvPr/>
        </p:nvGrpSpPr>
        <p:grpSpPr>
          <a:xfrm>
            <a:off x="1979913" y="2989107"/>
            <a:ext cx="5134156" cy="5879087"/>
            <a:chOff x="0" y="-57150"/>
            <a:chExt cx="6845541" cy="7838784"/>
          </a:xfrm>
        </p:grpSpPr>
        <p:sp>
          <p:nvSpPr>
            <p:cNvPr id="6" name="TextBox 6"/>
            <p:cNvSpPr txBox="1"/>
            <p:nvPr/>
          </p:nvSpPr>
          <p:spPr>
            <a:xfrm>
              <a:off x="0" y="-57150"/>
              <a:ext cx="6845541" cy="1022350"/>
            </a:xfrm>
            <a:prstGeom prst="rect">
              <a:avLst/>
            </a:prstGeom>
          </p:spPr>
          <p:txBody>
            <a:bodyPr lIns="0" tIns="0" rIns="0" bIns="0" rtlCol="0" anchor="t">
              <a:spAutoFit/>
            </a:bodyPr>
            <a:lstStyle/>
            <a:p>
              <a:pPr>
                <a:lnSpc>
                  <a:spcPts val="5760"/>
                </a:lnSpc>
              </a:pPr>
              <a:r>
                <a:rPr lang="en-US" sz="5400" b="1" dirty="0">
                  <a:solidFill>
                    <a:srgbClr val="FFFF00"/>
                  </a:solidFill>
                  <a:latin typeface="Telegraf Bold"/>
                </a:rPr>
                <a:t>Methodology</a:t>
              </a:r>
            </a:p>
          </p:txBody>
        </p:sp>
        <p:sp>
          <p:nvSpPr>
            <p:cNvPr id="7" name="TextBox 7"/>
            <p:cNvSpPr txBox="1"/>
            <p:nvPr/>
          </p:nvSpPr>
          <p:spPr>
            <a:xfrm>
              <a:off x="0" y="1437845"/>
              <a:ext cx="6845541" cy="6343789"/>
            </a:xfrm>
            <a:prstGeom prst="rect">
              <a:avLst/>
            </a:prstGeom>
          </p:spPr>
          <p:txBody>
            <a:bodyPr lIns="0" tIns="0" rIns="0" bIns="0" rtlCol="0" anchor="t">
              <a:spAutoFit/>
            </a:bodyPr>
            <a:lstStyle/>
            <a:p>
              <a:pPr marL="582930" lvl="1" indent="-291465">
                <a:lnSpc>
                  <a:spcPts val="3779"/>
                </a:lnSpc>
                <a:buFont typeface="Arial"/>
                <a:buChar char="•"/>
              </a:pPr>
              <a:r>
                <a:rPr lang="en-US" sz="3200" b="1" spc="54" dirty="0">
                  <a:solidFill>
                    <a:srgbClr val="FFFFFF"/>
                  </a:solidFill>
                  <a:latin typeface="Telegraf Bold"/>
                </a:rPr>
                <a:t>308 children living at PPR </a:t>
              </a:r>
              <a:r>
                <a:rPr lang="en-US" sz="3200" b="1" spc="54" dirty="0" err="1">
                  <a:solidFill>
                    <a:srgbClr val="FFFFFF"/>
                  </a:solidFill>
                  <a:latin typeface="Telegraf Bold"/>
                </a:rPr>
                <a:t>Desa</a:t>
              </a:r>
              <a:r>
                <a:rPr lang="en-US" sz="3200" b="1" spc="54" dirty="0">
                  <a:solidFill>
                    <a:srgbClr val="FFFFFF"/>
                  </a:solidFill>
                  <a:latin typeface="Telegraf Bold"/>
                </a:rPr>
                <a:t> </a:t>
              </a:r>
              <a:r>
                <a:rPr lang="en-US" sz="3200" b="1" spc="54" dirty="0" err="1">
                  <a:solidFill>
                    <a:srgbClr val="FFFFFF"/>
                  </a:solidFill>
                  <a:latin typeface="Telegraf Bold"/>
                </a:rPr>
                <a:t>Rejang</a:t>
              </a:r>
              <a:r>
                <a:rPr lang="en-US" sz="3200" b="1" spc="54" dirty="0">
                  <a:solidFill>
                    <a:srgbClr val="FFFFFF"/>
                  </a:solidFill>
                  <a:latin typeface="Telegraf Bold"/>
                </a:rPr>
                <a:t>, PPR Sungai Bonus and PPR Kota </a:t>
              </a:r>
              <a:r>
                <a:rPr lang="en-US" sz="3200" b="1" spc="54" dirty="0" err="1">
                  <a:solidFill>
                    <a:srgbClr val="FFFFFF"/>
                  </a:solidFill>
                  <a:latin typeface="Telegraf Bold"/>
                </a:rPr>
                <a:t>Damansara</a:t>
              </a:r>
              <a:endParaRPr lang="en-US" sz="3200" b="1" spc="54" dirty="0">
                <a:solidFill>
                  <a:srgbClr val="FFFFFF"/>
                </a:solidFill>
                <a:latin typeface="Telegraf Bold"/>
              </a:endParaRPr>
            </a:p>
            <a:p>
              <a:pPr marL="582930" lvl="1" indent="-291465">
                <a:lnSpc>
                  <a:spcPts val="3779"/>
                </a:lnSpc>
                <a:buFont typeface="Arial"/>
                <a:buChar char="•"/>
              </a:pPr>
              <a:r>
                <a:rPr lang="en-US" sz="3200" b="1" spc="54" dirty="0">
                  <a:solidFill>
                    <a:srgbClr val="FFFFFF"/>
                  </a:solidFill>
                  <a:latin typeface="Telegraf Bold"/>
                </a:rPr>
                <a:t>Phone Survey</a:t>
              </a:r>
            </a:p>
            <a:p>
              <a:pPr marL="582930" lvl="1" indent="-291465">
                <a:lnSpc>
                  <a:spcPts val="3779"/>
                </a:lnSpc>
                <a:buFont typeface="Arial"/>
                <a:buChar char="•"/>
              </a:pPr>
              <a:r>
                <a:rPr lang="en-US" sz="3200" b="1" spc="54" dirty="0">
                  <a:solidFill>
                    <a:srgbClr val="FFFFFF"/>
                  </a:solidFill>
                  <a:latin typeface="Telegraf Bold"/>
                </a:rPr>
                <a:t>Focus Group Interviews</a:t>
              </a:r>
            </a:p>
            <a:p>
              <a:pPr marL="582930" lvl="1" indent="-291465">
                <a:lnSpc>
                  <a:spcPts val="3779"/>
                </a:lnSpc>
                <a:buFont typeface="Arial"/>
                <a:buChar char="•"/>
              </a:pPr>
              <a:r>
                <a:rPr lang="en-US" sz="3200" b="1" spc="54" dirty="0">
                  <a:solidFill>
                    <a:srgbClr val="FFFFFF"/>
                  </a:solidFill>
                  <a:latin typeface="Telegraf Bold"/>
                </a:rPr>
                <a:t>January - March 2021</a:t>
              </a:r>
            </a:p>
            <a:p>
              <a:pPr>
                <a:lnSpc>
                  <a:spcPts val="2940"/>
                </a:lnSpc>
              </a:pPr>
              <a:endParaRPr lang="en-US" sz="3200" b="1" spc="54" dirty="0">
                <a:solidFill>
                  <a:srgbClr val="FFFFFF"/>
                </a:solidFill>
                <a:latin typeface="Telegraf Bold"/>
              </a:endParaRPr>
            </a:p>
          </p:txBody>
        </p:sp>
      </p:grpSp>
      <p:grpSp>
        <p:nvGrpSpPr>
          <p:cNvPr id="8" name="Group 8"/>
          <p:cNvGrpSpPr/>
          <p:nvPr/>
        </p:nvGrpSpPr>
        <p:grpSpPr>
          <a:xfrm>
            <a:off x="9982200" y="1790700"/>
            <a:ext cx="6947634" cy="6178586"/>
            <a:chOff x="0" y="-47625"/>
            <a:chExt cx="9263512" cy="8238114"/>
          </a:xfrm>
        </p:grpSpPr>
        <p:sp>
          <p:nvSpPr>
            <p:cNvPr id="9" name="TextBox 9"/>
            <p:cNvSpPr txBox="1"/>
            <p:nvPr/>
          </p:nvSpPr>
          <p:spPr>
            <a:xfrm>
              <a:off x="0" y="-47625"/>
              <a:ext cx="9215291" cy="2283901"/>
            </a:xfrm>
            <a:prstGeom prst="rect">
              <a:avLst/>
            </a:prstGeom>
          </p:spPr>
          <p:txBody>
            <a:bodyPr lIns="0" tIns="0" rIns="0" bIns="0" rtlCol="0" anchor="t">
              <a:spAutoFit/>
            </a:bodyPr>
            <a:lstStyle/>
            <a:p>
              <a:pPr>
                <a:lnSpc>
                  <a:spcPts val="4919"/>
                </a:lnSpc>
              </a:pPr>
              <a:r>
                <a:rPr lang="en-US" sz="4800" b="1" dirty="0">
                  <a:solidFill>
                    <a:srgbClr val="FF6600"/>
                  </a:solidFill>
                  <a:latin typeface="Telegraf Bold"/>
                </a:rPr>
                <a:t>Theoretical Framework:</a:t>
              </a:r>
            </a:p>
            <a:p>
              <a:pPr>
                <a:lnSpc>
                  <a:spcPts val="4079"/>
                </a:lnSpc>
              </a:pPr>
              <a:r>
                <a:rPr lang="en-US" sz="4800" b="1" dirty="0" err="1">
                  <a:solidFill>
                    <a:srgbClr val="FF6600"/>
                  </a:solidFill>
                  <a:latin typeface="Telegraf Bold"/>
                </a:rPr>
                <a:t>DigComp</a:t>
              </a:r>
              <a:r>
                <a:rPr lang="en-US" sz="4800" b="1" dirty="0">
                  <a:solidFill>
                    <a:srgbClr val="FF6600"/>
                  </a:solidFill>
                  <a:latin typeface="Telegraf Bold"/>
                </a:rPr>
                <a:t> Digital Competency</a:t>
              </a:r>
            </a:p>
          </p:txBody>
        </p:sp>
        <p:sp>
          <p:nvSpPr>
            <p:cNvPr id="10" name="TextBox 10"/>
            <p:cNvSpPr txBox="1"/>
            <p:nvPr/>
          </p:nvSpPr>
          <p:spPr>
            <a:xfrm>
              <a:off x="48221" y="2836119"/>
              <a:ext cx="9215291" cy="5354370"/>
            </a:xfrm>
            <a:prstGeom prst="rect">
              <a:avLst/>
            </a:prstGeom>
          </p:spPr>
          <p:txBody>
            <a:bodyPr lIns="0" tIns="0" rIns="0" bIns="0" rtlCol="0" anchor="t">
              <a:spAutoFit/>
            </a:bodyPr>
            <a:lstStyle/>
            <a:p>
              <a:pPr marL="514350" indent="-514350">
                <a:lnSpc>
                  <a:spcPts val="3499"/>
                </a:lnSpc>
                <a:buAutoNum type="arabicPeriod"/>
              </a:pPr>
              <a:r>
                <a:rPr lang="en-US" sz="3200" b="1" spc="49" dirty="0" smtClean="0">
                  <a:latin typeface="Telegraf Bold"/>
                </a:rPr>
                <a:t>Informational </a:t>
              </a:r>
              <a:r>
                <a:rPr lang="en-US" sz="3200" b="1" spc="49" dirty="0">
                  <a:latin typeface="Telegraf Bold"/>
                </a:rPr>
                <a:t>and operational skills</a:t>
              </a:r>
            </a:p>
            <a:p>
              <a:pPr>
                <a:lnSpc>
                  <a:spcPts val="3499"/>
                </a:lnSpc>
              </a:pPr>
              <a:r>
                <a:rPr lang="en-US" sz="3200" b="1" spc="31" dirty="0" smtClean="0">
                  <a:latin typeface="Arimo Bold"/>
                </a:rPr>
                <a:t>2</a:t>
              </a:r>
              <a:r>
                <a:rPr lang="en-US" sz="3200" b="1" spc="31" dirty="0">
                  <a:latin typeface="Arimo Bold"/>
                </a:rPr>
                <a:t>. Safety and security</a:t>
              </a:r>
            </a:p>
            <a:p>
              <a:pPr>
                <a:lnSpc>
                  <a:spcPts val="3499"/>
                </a:lnSpc>
              </a:pPr>
              <a:r>
                <a:rPr lang="en-US" sz="3200" b="1" spc="31" dirty="0" smtClean="0">
                  <a:latin typeface="Arimo Bold"/>
                </a:rPr>
                <a:t>3</a:t>
              </a:r>
              <a:r>
                <a:rPr lang="en-US" sz="3200" b="1" spc="31" dirty="0">
                  <a:latin typeface="Arimo Bold"/>
                </a:rPr>
                <a:t>. Communication and Participation</a:t>
              </a:r>
            </a:p>
            <a:p>
              <a:pPr>
                <a:lnSpc>
                  <a:spcPts val="3499"/>
                </a:lnSpc>
              </a:pPr>
              <a:r>
                <a:rPr lang="en-US" sz="3200" b="1" spc="31" dirty="0" smtClean="0">
                  <a:latin typeface="Arimo Bold"/>
                </a:rPr>
                <a:t>4</a:t>
              </a:r>
              <a:r>
                <a:rPr lang="en-US" sz="3200" b="1" spc="31" dirty="0">
                  <a:latin typeface="Arimo Bold"/>
                </a:rPr>
                <a:t>. Content creation and digital innovation</a:t>
              </a:r>
            </a:p>
            <a:p>
              <a:pPr>
                <a:lnSpc>
                  <a:spcPts val="3499"/>
                </a:lnSpc>
              </a:pPr>
              <a:r>
                <a:rPr lang="en-US" sz="3200" b="1" spc="31" dirty="0" smtClean="0">
                  <a:latin typeface="Arimo Bold"/>
                </a:rPr>
                <a:t>5</a:t>
              </a:r>
              <a:r>
                <a:rPr lang="en-US" sz="3200" b="1" spc="31" dirty="0">
                  <a:latin typeface="Arimo Bold"/>
                </a:rPr>
                <a:t>. Problem-solving skills</a:t>
              </a:r>
            </a:p>
            <a:p>
              <a:pPr>
                <a:lnSpc>
                  <a:spcPts val="3219"/>
                </a:lnSpc>
              </a:pPr>
              <a:endParaRPr lang="en-US" sz="3200" b="1" spc="27" dirty="0">
                <a:latin typeface="Arimo Bold"/>
              </a:endParaRPr>
            </a:p>
          </p:txBody>
        </p:sp>
      </p:gr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73000"/>
          </a:blip>
          <a:srcRect l="5184" t="31627" r="5184" b="114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52400" y="2095500"/>
            <a:ext cx="8991600" cy="5486400"/>
            <a:chOff x="0" y="0"/>
            <a:chExt cx="2700980" cy="2102783"/>
          </a:xfrm>
        </p:grpSpPr>
        <p:sp>
          <p:nvSpPr>
            <p:cNvPr id="3" name="Freeform 3"/>
            <p:cNvSpPr/>
            <p:nvPr/>
          </p:nvSpPr>
          <p:spPr>
            <a:xfrm>
              <a:off x="0" y="0"/>
              <a:ext cx="2700980" cy="2102783"/>
            </a:xfrm>
            <a:custGeom>
              <a:avLst/>
              <a:gdLst/>
              <a:ahLst/>
              <a:cxnLst/>
              <a:rect l="l" t="t" r="r" b="b"/>
              <a:pathLst>
                <a:path w="2700980" h="2102783">
                  <a:moveTo>
                    <a:pt x="2576520" y="2102783"/>
                  </a:moveTo>
                  <a:lnTo>
                    <a:pt x="124460" y="2102783"/>
                  </a:lnTo>
                  <a:cubicBezTo>
                    <a:pt x="55880" y="2102783"/>
                    <a:pt x="0" y="2046903"/>
                    <a:pt x="0" y="1978323"/>
                  </a:cubicBezTo>
                  <a:lnTo>
                    <a:pt x="0" y="124460"/>
                  </a:lnTo>
                  <a:cubicBezTo>
                    <a:pt x="0" y="55880"/>
                    <a:pt x="55880" y="0"/>
                    <a:pt x="124460" y="0"/>
                  </a:cubicBezTo>
                  <a:lnTo>
                    <a:pt x="2576520" y="0"/>
                  </a:lnTo>
                  <a:cubicBezTo>
                    <a:pt x="2645100" y="0"/>
                    <a:pt x="2700980" y="55880"/>
                    <a:pt x="2700980" y="124460"/>
                  </a:cubicBezTo>
                  <a:lnTo>
                    <a:pt x="2700980" y="1978323"/>
                  </a:lnTo>
                  <a:cubicBezTo>
                    <a:pt x="2700980" y="2046903"/>
                    <a:pt x="2645100" y="2102783"/>
                    <a:pt x="2576520" y="2102783"/>
                  </a:cubicBezTo>
                  <a:close/>
                </a:path>
              </a:pathLst>
            </a:custGeom>
            <a:solidFill>
              <a:srgbClr val="0282C9"/>
            </a:solidFill>
          </p:spPr>
        </p:sp>
      </p:grpSp>
      <p:pic>
        <p:nvPicPr>
          <p:cNvPr id="13" name="Picture 1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6455703" y="865655"/>
            <a:ext cx="803597" cy="355044"/>
          </a:xfrm>
          <a:prstGeom prst="rect">
            <a:avLst/>
          </a:prstGeom>
        </p:spPr>
      </p:pic>
      <p:grpSp>
        <p:nvGrpSpPr>
          <p:cNvPr id="14" name="Group 14"/>
          <p:cNvGrpSpPr/>
          <p:nvPr/>
        </p:nvGrpSpPr>
        <p:grpSpPr>
          <a:xfrm>
            <a:off x="466215" y="1220699"/>
            <a:ext cx="1124970" cy="1104848"/>
            <a:chOff x="0" y="0"/>
            <a:chExt cx="1499960" cy="1473130"/>
          </a:xfrm>
        </p:grpSpPr>
        <p:grpSp>
          <p:nvGrpSpPr>
            <p:cNvPr id="15" name="Group 15"/>
            <p:cNvGrpSpPr/>
            <p:nvPr/>
          </p:nvGrpSpPr>
          <p:grpSpPr>
            <a:xfrm>
              <a:off x="0" y="0"/>
              <a:ext cx="1499960" cy="1473130"/>
              <a:chOff x="0" y="0"/>
              <a:chExt cx="672428" cy="660400"/>
            </a:xfrm>
          </p:grpSpPr>
          <p:sp>
            <p:nvSpPr>
              <p:cNvPr id="16" name="Freeform 16"/>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solidFill>
                <a:srgbClr val="FEE600"/>
              </a:solidFill>
            </p:spPr>
          </p:sp>
        </p:grpSp>
        <p:sp>
          <p:nvSpPr>
            <p:cNvPr id="17" name="TextBox 17"/>
            <p:cNvSpPr txBox="1"/>
            <p:nvPr/>
          </p:nvSpPr>
          <p:spPr>
            <a:xfrm>
              <a:off x="209571" y="346040"/>
              <a:ext cx="1080818" cy="733425"/>
            </a:xfrm>
            <a:prstGeom prst="rect">
              <a:avLst/>
            </a:prstGeom>
          </p:spPr>
          <p:txBody>
            <a:bodyPr lIns="0" tIns="0" rIns="0" bIns="0" rtlCol="0" anchor="t">
              <a:spAutoFit/>
            </a:bodyPr>
            <a:lstStyle/>
            <a:p>
              <a:pPr marL="0" lvl="0" indent="0" algn="ctr">
                <a:lnSpc>
                  <a:spcPts val="4079"/>
                </a:lnSpc>
                <a:spcBef>
                  <a:spcPct val="0"/>
                </a:spcBef>
              </a:pPr>
              <a:r>
                <a:rPr lang="en-US" sz="3400" u="none">
                  <a:solidFill>
                    <a:srgbClr val="191919"/>
                  </a:solidFill>
                  <a:latin typeface="Telegraf Medium"/>
                </a:rPr>
                <a:t>01</a:t>
              </a:r>
            </a:p>
          </p:txBody>
        </p:sp>
      </p:grpSp>
      <p:sp>
        <p:nvSpPr>
          <p:cNvPr id="31" name="TextBox 31"/>
          <p:cNvSpPr txBox="1"/>
          <p:nvPr/>
        </p:nvSpPr>
        <p:spPr>
          <a:xfrm>
            <a:off x="781620" y="3690588"/>
            <a:ext cx="8112416" cy="2798762"/>
          </a:xfrm>
          <a:prstGeom prst="rect">
            <a:avLst/>
          </a:prstGeom>
        </p:spPr>
        <p:txBody>
          <a:bodyPr lIns="0" tIns="0" rIns="0" bIns="0" rtlCol="0" anchor="t">
            <a:spAutoFit/>
          </a:bodyPr>
          <a:lstStyle/>
          <a:p>
            <a:pPr marL="0" lvl="0" indent="0" algn="l">
              <a:lnSpc>
                <a:spcPts val="5411"/>
              </a:lnSpc>
            </a:pPr>
            <a:r>
              <a:rPr lang="en-US" sz="5411" dirty="0">
                <a:solidFill>
                  <a:srgbClr val="191919"/>
                </a:solidFill>
                <a:latin typeface="Telegraf Bold Bold"/>
              </a:rPr>
              <a:t>Children Of PPR Have Limited Ways To Access Digital Devices And The Internet. </a:t>
            </a:r>
          </a:p>
        </p:txBody>
      </p:sp>
      <p:sp>
        <p:nvSpPr>
          <p:cNvPr id="33" name="TextBox 32"/>
          <p:cNvSpPr txBox="1"/>
          <p:nvPr/>
        </p:nvSpPr>
        <p:spPr>
          <a:xfrm>
            <a:off x="14249473" y="6634497"/>
            <a:ext cx="184666" cy="369332"/>
          </a:xfrm>
          <a:prstGeom prst="rect">
            <a:avLst/>
          </a:prstGeom>
          <a:noFill/>
        </p:spPr>
        <p:txBody>
          <a:bodyPr wrap="none" rtlCol="0">
            <a:spAutoFit/>
          </a:bodyPr>
          <a:lstStyle/>
          <a:p>
            <a:endParaRPr lang="en-US" dirty="0"/>
          </a:p>
        </p:txBody>
      </p:sp>
      <p:sp>
        <p:nvSpPr>
          <p:cNvPr id="34" name="TextBox 33"/>
          <p:cNvSpPr txBox="1"/>
          <p:nvPr/>
        </p:nvSpPr>
        <p:spPr>
          <a:xfrm>
            <a:off x="10881468" y="5346339"/>
            <a:ext cx="184666" cy="369332"/>
          </a:xfrm>
          <a:prstGeom prst="rect">
            <a:avLst/>
          </a:prstGeom>
          <a:noFill/>
        </p:spPr>
        <p:txBody>
          <a:bodyPr wrap="none" rtlCol="0">
            <a:spAutoFit/>
          </a:bodyPr>
          <a:lstStyle/>
          <a:p>
            <a:endParaRPr lang="en-US" dirty="0"/>
          </a:p>
        </p:txBody>
      </p:sp>
      <p:pic>
        <p:nvPicPr>
          <p:cNvPr id="35" name="Picture 34" descr="Screen Shot 2021-09-05 at 11.16.34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10600" y="2628900"/>
            <a:ext cx="9253943" cy="6400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26000"/>
          </a:blip>
          <a:srcRect l="998" t="13921" r="1703" b="13105"/>
          <a:stretch>
            <a:fillRect/>
          </a:stretch>
        </a:blipFill>
        <a:effectLst/>
      </p:bgPr>
    </p:bg>
    <p:spTree>
      <p:nvGrpSpPr>
        <p:cNvPr id="1" name=""/>
        <p:cNvGrpSpPr/>
        <p:nvPr/>
      </p:nvGrpSpPr>
      <p:grpSpPr>
        <a:xfrm>
          <a:off x="0" y="0"/>
          <a:ext cx="0" cy="0"/>
          <a:chOff x="0" y="0"/>
          <a:chExt cx="0" cy="0"/>
        </a:xfrm>
      </p:grpSpPr>
      <p:grpSp>
        <p:nvGrpSpPr>
          <p:cNvPr id="4" name="Group 4"/>
          <p:cNvGrpSpPr/>
          <p:nvPr/>
        </p:nvGrpSpPr>
        <p:grpSpPr>
          <a:xfrm>
            <a:off x="381000" y="495300"/>
            <a:ext cx="10298239" cy="3438070"/>
            <a:chOff x="0" y="0"/>
            <a:chExt cx="13730985" cy="4584093"/>
          </a:xfrm>
        </p:grpSpPr>
        <p:grpSp>
          <p:nvGrpSpPr>
            <p:cNvPr id="5" name="Group 5"/>
            <p:cNvGrpSpPr/>
            <p:nvPr/>
          </p:nvGrpSpPr>
          <p:grpSpPr>
            <a:xfrm>
              <a:off x="0" y="0"/>
              <a:ext cx="13730985" cy="4584093"/>
              <a:chOff x="0" y="0"/>
              <a:chExt cx="2895873" cy="966788"/>
            </a:xfrm>
          </p:grpSpPr>
          <p:sp>
            <p:nvSpPr>
              <p:cNvPr id="6" name="Freeform 6"/>
              <p:cNvSpPr/>
              <p:nvPr/>
            </p:nvSpPr>
            <p:spPr>
              <a:xfrm>
                <a:off x="0" y="0"/>
                <a:ext cx="2895873" cy="966788"/>
              </a:xfrm>
              <a:custGeom>
                <a:avLst/>
                <a:gdLst/>
                <a:ahLst/>
                <a:cxnLst/>
                <a:rect l="l" t="t" r="r" b="b"/>
                <a:pathLst>
                  <a:path w="2895873" h="966788">
                    <a:moveTo>
                      <a:pt x="2771413" y="966788"/>
                    </a:moveTo>
                    <a:lnTo>
                      <a:pt x="124460" y="966788"/>
                    </a:lnTo>
                    <a:cubicBezTo>
                      <a:pt x="55880" y="966788"/>
                      <a:pt x="0" y="910908"/>
                      <a:pt x="0" y="842328"/>
                    </a:cubicBezTo>
                    <a:lnTo>
                      <a:pt x="0" y="124460"/>
                    </a:lnTo>
                    <a:cubicBezTo>
                      <a:pt x="0" y="55880"/>
                      <a:pt x="55880" y="0"/>
                      <a:pt x="124460" y="0"/>
                    </a:cubicBezTo>
                    <a:lnTo>
                      <a:pt x="2771413" y="0"/>
                    </a:lnTo>
                    <a:cubicBezTo>
                      <a:pt x="2839993" y="0"/>
                      <a:pt x="2895873" y="55880"/>
                      <a:pt x="2895873" y="124460"/>
                    </a:cubicBezTo>
                    <a:lnTo>
                      <a:pt x="2895873" y="842328"/>
                    </a:lnTo>
                    <a:cubicBezTo>
                      <a:pt x="2895873" y="910908"/>
                      <a:pt x="2839993" y="966788"/>
                      <a:pt x="2771413" y="966788"/>
                    </a:cubicBezTo>
                    <a:close/>
                  </a:path>
                </a:pathLst>
              </a:custGeom>
              <a:solidFill>
                <a:srgbClr val="0282C9"/>
              </a:solidFill>
            </p:spPr>
          </p:sp>
        </p:grpSp>
        <p:sp>
          <p:nvSpPr>
            <p:cNvPr id="7" name="TextBox 7"/>
            <p:cNvSpPr txBox="1"/>
            <p:nvPr/>
          </p:nvSpPr>
          <p:spPr>
            <a:xfrm>
              <a:off x="1563013" y="825307"/>
              <a:ext cx="10604958" cy="2861586"/>
            </a:xfrm>
            <a:prstGeom prst="rect">
              <a:avLst/>
            </a:prstGeom>
          </p:spPr>
          <p:txBody>
            <a:bodyPr lIns="0" tIns="0" rIns="0" bIns="0" rtlCol="0" anchor="t">
              <a:spAutoFit/>
            </a:bodyPr>
            <a:lstStyle/>
            <a:p>
              <a:pPr>
                <a:lnSpc>
                  <a:spcPts val="4209"/>
                </a:lnSpc>
              </a:pPr>
              <a:r>
                <a:rPr lang="en-US" sz="3006" spc="60" dirty="0">
                  <a:solidFill>
                    <a:srgbClr val="191919"/>
                  </a:solidFill>
                  <a:latin typeface="Telegraf Bold"/>
                </a:rPr>
                <a:t>The children that have access to </a:t>
              </a:r>
              <a:r>
                <a:rPr lang="en-US" sz="3006" spc="60" dirty="0" smtClean="0">
                  <a:solidFill>
                    <a:srgbClr val="191919"/>
                  </a:solidFill>
                  <a:latin typeface="Telegraf Bold"/>
                </a:rPr>
                <a:t>digital technologies do </a:t>
              </a:r>
              <a:r>
                <a:rPr lang="en-US" sz="3006" spc="60" dirty="0">
                  <a:solidFill>
                    <a:srgbClr val="191919"/>
                  </a:solidFill>
                  <a:latin typeface="Telegraf Bold"/>
                </a:rPr>
                <a:t>not seem to have better literacy when compared to the children that do not have the access</a:t>
              </a:r>
            </a:p>
          </p:txBody>
        </p:sp>
      </p:grpSp>
      <p:grpSp>
        <p:nvGrpSpPr>
          <p:cNvPr id="8" name="Group 8"/>
          <p:cNvGrpSpPr/>
          <p:nvPr/>
        </p:nvGrpSpPr>
        <p:grpSpPr>
          <a:xfrm>
            <a:off x="381000" y="266700"/>
            <a:ext cx="1124970" cy="1104848"/>
            <a:chOff x="0" y="0"/>
            <a:chExt cx="1499960" cy="1473130"/>
          </a:xfrm>
        </p:grpSpPr>
        <p:grpSp>
          <p:nvGrpSpPr>
            <p:cNvPr id="9" name="Group 9"/>
            <p:cNvGrpSpPr/>
            <p:nvPr/>
          </p:nvGrpSpPr>
          <p:grpSpPr>
            <a:xfrm>
              <a:off x="0" y="0"/>
              <a:ext cx="1499960" cy="1473130"/>
              <a:chOff x="0" y="0"/>
              <a:chExt cx="672428" cy="660400"/>
            </a:xfrm>
          </p:grpSpPr>
          <p:sp>
            <p:nvSpPr>
              <p:cNvPr id="10" name="Freeform 10"/>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solidFill>
                <a:srgbClr val="FEE600"/>
              </a:solidFill>
            </p:spPr>
          </p:sp>
        </p:grpSp>
        <p:sp>
          <p:nvSpPr>
            <p:cNvPr id="11" name="TextBox 11"/>
            <p:cNvSpPr txBox="1"/>
            <p:nvPr/>
          </p:nvSpPr>
          <p:spPr>
            <a:xfrm>
              <a:off x="209571" y="346040"/>
              <a:ext cx="1080819" cy="697626"/>
            </a:xfrm>
            <a:prstGeom prst="rect">
              <a:avLst/>
            </a:prstGeom>
          </p:spPr>
          <p:txBody>
            <a:bodyPr lIns="0" tIns="0" rIns="0" bIns="0" rtlCol="0" anchor="t">
              <a:spAutoFit/>
            </a:bodyPr>
            <a:lstStyle/>
            <a:p>
              <a:pPr marL="0" lvl="0" indent="0" algn="ctr">
                <a:lnSpc>
                  <a:spcPts val="4079"/>
                </a:lnSpc>
                <a:spcBef>
                  <a:spcPct val="0"/>
                </a:spcBef>
              </a:pPr>
              <a:r>
                <a:rPr lang="en-US" sz="3400" dirty="0" smtClean="0">
                  <a:solidFill>
                    <a:srgbClr val="191919"/>
                  </a:solidFill>
                  <a:latin typeface="Telegraf Medium"/>
                </a:rPr>
                <a:t>02</a:t>
              </a:r>
              <a:endParaRPr lang="en-US" sz="3400" dirty="0">
                <a:solidFill>
                  <a:srgbClr val="191919"/>
                </a:solidFill>
                <a:latin typeface="Telegraf Medium"/>
              </a:endParaRPr>
            </a:p>
          </p:txBody>
        </p:sp>
      </p:grpSp>
      <p:grpSp>
        <p:nvGrpSpPr>
          <p:cNvPr id="12" name="Group 4"/>
          <p:cNvGrpSpPr/>
          <p:nvPr/>
        </p:nvGrpSpPr>
        <p:grpSpPr>
          <a:xfrm>
            <a:off x="2667000" y="4991100"/>
            <a:ext cx="6629400" cy="4516960"/>
            <a:chOff x="852627" y="-38100"/>
            <a:chExt cx="8839199" cy="6022612"/>
          </a:xfrm>
        </p:grpSpPr>
        <p:sp>
          <p:nvSpPr>
            <p:cNvPr id="13" name="TextBox 5"/>
            <p:cNvSpPr txBox="1"/>
            <p:nvPr/>
          </p:nvSpPr>
          <p:spPr>
            <a:xfrm>
              <a:off x="7506333" y="5138075"/>
              <a:ext cx="2185493" cy="846437"/>
            </a:xfrm>
            <a:prstGeom prst="rect">
              <a:avLst/>
            </a:prstGeom>
          </p:spPr>
          <p:txBody>
            <a:bodyPr wrap="square" lIns="0" tIns="0" rIns="0" bIns="0" rtlCol="0" anchor="t">
              <a:spAutoFit/>
            </a:bodyPr>
            <a:lstStyle/>
            <a:p>
              <a:pPr algn="ctr">
                <a:lnSpc>
                  <a:spcPts val="2505"/>
                </a:lnSpc>
              </a:pPr>
              <a:r>
                <a:rPr lang="en-US" sz="1789" b="1" dirty="0">
                  <a:solidFill>
                    <a:srgbClr val="C0504D"/>
                  </a:solidFill>
                  <a:latin typeface="Sukar Black"/>
                </a:rPr>
                <a:t>Smartphones</a:t>
              </a:r>
            </a:p>
            <a:p>
              <a:pPr algn="ctr">
                <a:lnSpc>
                  <a:spcPts val="2505"/>
                </a:lnSpc>
              </a:pPr>
              <a:r>
                <a:rPr lang="en-US" sz="1789" b="1" dirty="0">
                  <a:solidFill>
                    <a:srgbClr val="C0504D"/>
                  </a:solidFill>
                  <a:latin typeface="Sukar Black"/>
                </a:rPr>
                <a:t>76.2%</a:t>
              </a:r>
            </a:p>
          </p:txBody>
        </p:sp>
        <p:sp>
          <p:nvSpPr>
            <p:cNvPr id="14" name="TextBox 6"/>
            <p:cNvSpPr txBox="1"/>
            <p:nvPr/>
          </p:nvSpPr>
          <p:spPr>
            <a:xfrm>
              <a:off x="852627" y="2054404"/>
              <a:ext cx="2806699" cy="1274758"/>
            </a:xfrm>
            <a:prstGeom prst="rect">
              <a:avLst/>
            </a:prstGeom>
          </p:spPr>
          <p:txBody>
            <a:bodyPr lIns="0" tIns="0" rIns="0" bIns="0" rtlCol="0" anchor="t">
              <a:spAutoFit/>
            </a:bodyPr>
            <a:lstStyle/>
            <a:p>
              <a:pPr algn="ctr">
                <a:lnSpc>
                  <a:spcPts val="2505"/>
                </a:lnSpc>
              </a:pPr>
              <a:r>
                <a:rPr lang="en-US" sz="1789" b="1" dirty="0">
                  <a:solidFill>
                    <a:schemeClr val="accent2"/>
                  </a:solidFill>
                  <a:latin typeface="Sukar Black"/>
                </a:rPr>
                <a:t>Notebook/computers</a:t>
              </a:r>
            </a:p>
            <a:p>
              <a:pPr algn="ctr">
                <a:lnSpc>
                  <a:spcPts val="2505"/>
                </a:lnSpc>
              </a:pPr>
              <a:r>
                <a:rPr lang="en-US" sz="1789" b="1" dirty="0">
                  <a:solidFill>
                    <a:schemeClr val="accent2"/>
                  </a:solidFill>
                  <a:latin typeface="Sukar Black"/>
                </a:rPr>
                <a:t>14.8%</a:t>
              </a:r>
            </a:p>
          </p:txBody>
        </p:sp>
        <p:sp>
          <p:nvSpPr>
            <p:cNvPr id="15" name="TextBox 7"/>
            <p:cNvSpPr txBox="1"/>
            <p:nvPr/>
          </p:nvSpPr>
          <p:spPr>
            <a:xfrm>
              <a:off x="4093615" y="-38100"/>
              <a:ext cx="1635812" cy="846437"/>
            </a:xfrm>
            <a:prstGeom prst="rect">
              <a:avLst/>
            </a:prstGeom>
          </p:spPr>
          <p:txBody>
            <a:bodyPr wrap="square" lIns="0" tIns="0" rIns="0" bIns="0" rtlCol="0" anchor="t">
              <a:spAutoFit/>
            </a:bodyPr>
            <a:lstStyle/>
            <a:p>
              <a:pPr algn="ctr">
                <a:lnSpc>
                  <a:spcPts val="2505"/>
                </a:lnSpc>
              </a:pPr>
              <a:r>
                <a:rPr lang="en-US" sz="1789" b="1" dirty="0">
                  <a:solidFill>
                    <a:srgbClr val="C0504D"/>
                  </a:solidFill>
                  <a:latin typeface="Sukar Black"/>
                </a:rPr>
                <a:t>Tablets</a:t>
              </a:r>
            </a:p>
            <a:p>
              <a:pPr algn="ctr">
                <a:lnSpc>
                  <a:spcPts val="2505"/>
                </a:lnSpc>
              </a:pPr>
              <a:r>
                <a:rPr lang="en-US" sz="1789" b="1" dirty="0">
                  <a:solidFill>
                    <a:srgbClr val="C0504D"/>
                  </a:solidFill>
                  <a:latin typeface="Sukar Black"/>
                </a:rPr>
                <a:t>9%</a:t>
              </a:r>
            </a:p>
          </p:txBody>
        </p:sp>
        <p:grpSp>
          <p:nvGrpSpPr>
            <p:cNvPr id="16" name="Group 8"/>
            <p:cNvGrpSpPr>
              <a:grpSpLocks noChangeAspect="1"/>
            </p:cNvGrpSpPr>
            <p:nvPr/>
          </p:nvGrpSpPr>
          <p:grpSpPr>
            <a:xfrm>
              <a:off x="3007103" y="909811"/>
              <a:ext cx="4839972" cy="4839972"/>
              <a:chOff x="0" y="0"/>
              <a:chExt cx="2540000" cy="2540000"/>
            </a:xfrm>
          </p:grpSpPr>
          <p:sp>
            <p:nvSpPr>
              <p:cNvPr id="17" name="Freeform 9"/>
              <p:cNvSpPr/>
              <p:nvPr/>
            </p:nvSpPr>
            <p:spPr>
              <a:xfrm>
                <a:off x="-55763" y="0"/>
                <a:ext cx="2700458" cy="2639601"/>
              </a:xfrm>
              <a:custGeom>
                <a:avLst/>
                <a:gdLst/>
                <a:ahLst/>
                <a:cxnLst/>
                <a:rect l="l" t="t" r="r" b="b"/>
                <a:pathLst>
                  <a:path w="2700458" h="2639601">
                    <a:moveTo>
                      <a:pt x="1325763" y="0"/>
                    </a:moveTo>
                    <a:cubicBezTo>
                      <a:pt x="1853858" y="0"/>
                      <a:pt x="2326844" y="326803"/>
                      <a:pt x="2513651" y="820754"/>
                    </a:cubicBezTo>
                    <a:cubicBezTo>
                      <a:pt x="2700458" y="1314705"/>
                      <a:pt x="2562097" y="1872712"/>
                      <a:pt x="2166163" y="2222170"/>
                    </a:cubicBezTo>
                    <a:cubicBezTo>
                      <a:pt x="1770229" y="2571627"/>
                      <a:pt x="1199357" y="2639601"/>
                      <a:pt x="732437" y="2392882"/>
                    </a:cubicBezTo>
                    <a:cubicBezTo>
                      <a:pt x="265517" y="2146164"/>
                      <a:pt x="0" y="1636245"/>
                      <a:pt x="65600" y="1112241"/>
                    </a:cubicBezTo>
                    <a:lnTo>
                      <a:pt x="695681" y="1191120"/>
                    </a:lnTo>
                    <a:cubicBezTo>
                      <a:pt x="662881" y="1453123"/>
                      <a:pt x="795640" y="1708082"/>
                      <a:pt x="1029100" y="1831441"/>
                    </a:cubicBezTo>
                    <a:cubicBezTo>
                      <a:pt x="1262560" y="1954800"/>
                      <a:pt x="1547996" y="1920814"/>
                      <a:pt x="1745963" y="1746085"/>
                    </a:cubicBezTo>
                    <a:cubicBezTo>
                      <a:pt x="1943930" y="1571356"/>
                      <a:pt x="2013110" y="1292352"/>
                      <a:pt x="1919707" y="1045377"/>
                    </a:cubicBezTo>
                    <a:cubicBezTo>
                      <a:pt x="1826304" y="798401"/>
                      <a:pt x="1589810" y="635000"/>
                      <a:pt x="1325763" y="635000"/>
                    </a:cubicBezTo>
                    <a:close/>
                  </a:path>
                </a:pathLst>
              </a:custGeom>
              <a:solidFill>
                <a:srgbClr val="FEE600"/>
              </a:solidFill>
            </p:spPr>
          </p:sp>
          <p:sp>
            <p:nvSpPr>
              <p:cNvPr id="18" name="Freeform 10"/>
              <p:cNvSpPr/>
              <p:nvPr/>
            </p:nvSpPr>
            <p:spPr>
              <a:xfrm>
                <a:off x="3527" y="163982"/>
                <a:ext cx="954374" cy="1058728"/>
              </a:xfrm>
              <a:custGeom>
                <a:avLst/>
                <a:gdLst/>
                <a:ahLst/>
                <a:cxnLst/>
                <a:rect l="l" t="t" r="r" b="b"/>
                <a:pathLst>
                  <a:path w="954374" h="1058728">
                    <a:moveTo>
                      <a:pt x="0" y="1011438"/>
                    </a:moveTo>
                    <a:cubicBezTo>
                      <a:pt x="31611" y="588143"/>
                      <a:pt x="272608" y="208627"/>
                      <a:pt x="642274" y="0"/>
                    </a:cubicBezTo>
                    <a:lnTo>
                      <a:pt x="954373" y="553009"/>
                    </a:lnTo>
                    <a:cubicBezTo>
                      <a:pt x="769541" y="657322"/>
                      <a:pt x="649042" y="847081"/>
                      <a:pt x="633236" y="1058728"/>
                    </a:cubicBezTo>
                    <a:close/>
                  </a:path>
                </a:pathLst>
              </a:custGeom>
              <a:solidFill>
                <a:srgbClr val="A4CD2C"/>
              </a:solidFill>
            </p:spPr>
          </p:sp>
          <p:sp>
            <p:nvSpPr>
              <p:cNvPr id="19" name="Freeform 11"/>
              <p:cNvSpPr/>
              <p:nvPr/>
            </p:nvSpPr>
            <p:spPr>
              <a:xfrm>
                <a:off x="591303" y="0"/>
                <a:ext cx="678634" cy="733281"/>
              </a:xfrm>
              <a:custGeom>
                <a:avLst/>
                <a:gdLst/>
                <a:ahLst/>
                <a:cxnLst/>
                <a:rect l="l" t="t" r="r" b="b"/>
                <a:pathLst>
                  <a:path w="678634" h="733281">
                    <a:moveTo>
                      <a:pt x="0" y="196561"/>
                    </a:moveTo>
                    <a:cubicBezTo>
                      <a:pt x="203047" y="68182"/>
                      <a:pt x="438342" y="24"/>
                      <a:pt x="678570" y="0"/>
                    </a:cubicBezTo>
                    <a:lnTo>
                      <a:pt x="678634" y="635000"/>
                    </a:lnTo>
                    <a:cubicBezTo>
                      <a:pt x="558520" y="635012"/>
                      <a:pt x="440872" y="669091"/>
                      <a:pt x="339349" y="733281"/>
                    </a:cubicBezTo>
                    <a:close/>
                  </a:path>
                </a:pathLst>
              </a:custGeom>
              <a:solidFill>
                <a:srgbClr val="5AAC47"/>
              </a:solidFill>
            </p:spPr>
          </p:sp>
          <p:sp>
            <p:nvSpPr>
              <p:cNvPr id="20" name="Freeform 12"/>
              <p:cNvSpPr/>
              <p:nvPr/>
            </p:nvSpPr>
            <p:spPr>
              <a:xfrm>
                <a:off x="1270000" y="0"/>
                <a:ext cx="127" cy="635000"/>
              </a:xfrm>
              <a:custGeom>
                <a:avLst/>
                <a:gdLst/>
                <a:ahLst/>
                <a:cxnLst/>
                <a:rect l="l" t="t" r="r" b="b"/>
                <a:pathLst>
                  <a:path w="127" h="635000">
                    <a:moveTo>
                      <a:pt x="0" y="0"/>
                    </a:moveTo>
                    <a:cubicBezTo>
                      <a:pt x="42" y="0"/>
                      <a:pt x="85" y="0"/>
                      <a:pt x="127" y="0"/>
                    </a:cubicBezTo>
                    <a:lnTo>
                      <a:pt x="63" y="635000"/>
                    </a:lnTo>
                    <a:cubicBezTo>
                      <a:pt x="42" y="635000"/>
                      <a:pt x="21" y="635000"/>
                      <a:pt x="0" y="635000"/>
                    </a:cubicBezTo>
                    <a:close/>
                  </a:path>
                </a:pathLst>
              </a:custGeom>
              <a:solidFill>
                <a:srgbClr val="1E8753"/>
              </a:solidFill>
            </p:spPr>
          </p:sp>
        </p:grpSp>
      </p:grpSp>
      <p:grpSp>
        <p:nvGrpSpPr>
          <p:cNvPr id="21" name="Group 18"/>
          <p:cNvGrpSpPr/>
          <p:nvPr/>
        </p:nvGrpSpPr>
        <p:grpSpPr>
          <a:xfrm>
            <a:off x="10058400" y="2400300"/>
            <a:ext cx="7848600" cy="7113833"/>
            <a:chOff x="0" y="0"/>
            <a:chExt cx="8798172" cy="7249911"/>
          </a:xfrm>
        </p:grpSpPr>
        <p:sp>
          <p:nvSpPr>
            <p:cNvPr id="22" name="TextBox 19"/>
            <p:cNvSpPr txBox="1"/>
            <p:nvPr/>
          </p:nvSpPr>
          <p:spPr>
            <a:xfrm>
              <a:off x="1110770" y="6810856"/>
              <a:ext cx="2306221" cy="439055"/>
            </a:xfrm>
            <a:prstGeom prst="rect">
              <a:avLst/>
            </a:prstGeom>
          </p:spPr>
          <p:txBody>
            <a:bodyPr lIns="0" tIns="0" rIns="0" bIns="0" rtlCol="0" anchor="t">
              <a:spAutoFit/>
            </a:bodyPr>
            <a:lstStyle/>
            <a:p>
              <a:pPr algn="ctr">
                <a:lnSpc>
                  <a:spcPts val="2576"/>
                </a:lnSpc>
              </a:pPr>
              <a:r>
                <a:rPr lang="en-US" sz="1839" b="1" dirty="0">
                  <a:solidFill>
                    <a:srgbClr val="64EFFF"/>
                  </a:solidFill>
                  <a:latin typeface="Telegraf Bold"/>
                </a:rPr>
                <a:t>Online class</a:t>
              </a:r>
            </a:p>
          </p:txBody>
        </p:sp>
        <p:sp>
          <p:nvSpPr>
            <p:cNvPr id="23" name="TextBox 20"/>
            <p:cNvSpPr txBox="1"/>
            <p:nvPr/>
          </p:nvSpPr>
          <p:spPr>
            <a:xfrm>
              <a:off x="3801361" y="6810856"/>
              <a:ext cx="2306221" cy="439055"/>
            </a:xfrm>
            <a:prstGeom prst="rect">
              <a:avLst/>
            </a:prstGeom>
          </p:spPr>
          <p:txBody>
            <a:bodyPr lIns="0" tIns="0" rIns="0" bIns="0" rtlCol="0" anchor="t">
              <a:spAutoFit/>
            </a:bodyPr>
            <a:lstStyle/>
            <a:p>
              <a:pPr algn="ctr">
                <a:lnSpc>
                  <a:spcPts val="2576"/>
                </a:lnSpc>
              </a:pPr>
              <a:r>
                <a:rPr lang="en-US" sz="1839" b="1" dirty="0" err="1">
                  <a:solidFill>
                    <a:srgbClr val="64EFFF"/>
                  </a:solidFill>
                  <a:latin typeface="Telegraf Bold"/>
                </a:rPr>
                <a:t>Youtube</a:t>
              </a:r>
              <a:endParaRPr lang="en-US" sz="1839" b="1" dirty="0">
                <a:solidFill>
                  <a:srgbClr val="64EFFF"/>
                </a:solidFill>
                <a:latin typeface="Telegraf Bold"/>
              </a:endParaRPr>
            </a:p>
          </p:txBody>
        </p:sp>
        <p:sp>
          <p:nvSpPr>
            <p:cNvPr id="24" name="TextBox 21"/>
            <p:cNvSpPr txBox="1"/>
            <p:nvPr/>
          </p:nvSpPr>
          <p:spPr>
            <a:xfrm>
              <a:off x="6491951" y="6810856"/>
              <a:ext cx="2306221" cy="439055"/>
            </a:xfrm>
            <a:prstGeom prst="rect">
              <a:avLst/>
            </a:prstGeom>
          </p:spPr>
          <p:txBody>
            <a:bodyPr lIns="0" tIns="0" rIns="0" bIns="0" rtlCol="0" anchor="t">
              <a:spAutoFit/>
            </a:bodyPr>
            <a:lstStyle/>
            <a:p>
              <a:pPr algn="ctr">
                <a:lnSpc>
                  <a:spcPts val="2576"/>
                </a:lnSpc>
              </a:pPr>
              <a:r>
                <a:rPr lang="en-US" sz="1839" b="1" dirty="0">
                  <a:solidFill>
                    <a:srgbClr val="64EFFF"/>
                  </a:solidFill>
                  <a:latin typeface="Telegraf Bold"/>
                </a:rPr>
                <a:t>Gaming</a:t>
              </a:r>
            </a:p>
          </p:txBody>
        </p:sp>
        <p:sp>
          <p:nvSpPr>
            <p:cNvPr id="25" name="TextBox 22"/>
            <p:cNvSpPr txBox="1"/>
            <p:nvPr/>
          </p:nvSpPr>
          <p:spPr>
            <a:xfrm>
              <a:off x="0" y="-66675"/>
              <a:ext cx="954984" cy="439055"/>
            </a:xfrm>
            <a:prstGeom prst="rect">
              <a:avLst/>
            </a:prstGeom>
          </p:spPr>
          <p:txBody>
            <a:bodyPr lIns="0" tIns="0" rIns="0" bIns="0" rtlCol="0" anchor="t">
              <a:spAutoFit/>
            </a:bodyPr>
            <a:lstStyle/>
            <a:p>
              <a:pPr algn="r">
                <a:lnSpc>
                  <a:spcPts val="2576"/>
                </a:lnSpc>
              </a:pPr>
              <a:r>
                <a:rPr lang="en-US" sz="1839" b="1" dirty="0">
                  <a:solidFill>
                    <a:srgbClr val="64EFFF"/>
                  </a:solidFill>
                  <a:latin typeface="Telegraf Bold"/>
                </a:rPr>
                <a:t>100% </a:t>
              </a:r>
            </a:p>
          </p:txBody>
        </p:sp>
        <p:sp>
          <p:nvSpPr>
            <p:cNvPr id="26" name="TextBox 23"/>
            <p:cNvSpPr txBox="1"/>
            <p:nvPr/>
          </p:nvSpPr>
          <p:spPr>
            <a:xfrm>
              <a:off x="221783" y="1567214"/>
              <a:ext cx="733201" cy="439055"/>
            </a:xfrm>
            <a:prstGeom prst="rect">
              <a:avLst/>
            </a:prstGeom>
          </p:spPr>
          <p:txBody>
            <a:bodyPr lIns="0" tIns="0" rIns="0" bIns="0" rtlCol="0" anchor="t">
              <a:spAutoFit/>
            </a:bodyPr>
            <a:lstStyle/>
            <a:p>
              <a:pPr algn="r">
                <a:lnSpc>
                  <a:spcPts val="2576"/>
                </a:lnSpc>
              </a:pPr>
              <a:r>
                <a:rPr lang="en-US" sz="1839" dirty="0">
                  <a:solidFill>
                    <a:srgbClr val="64EFFF"/>
                  </a:solidFill>
                  <a:latin typeface="Telegraf Bold"/>
                </a:rPr>
                <a:t>75% </a:t>
              </a:r>
            </a:p>
          </p:txBody>
        </p:sp>
        <p:sp>
          <p:nvSpPr>
            <p:cNvPr id="27" name="TextBox 24"/>
            <p:cNvSpPr txBox="1"/>
            <p:nvPr/>
          </p:nvSpPr>
          <p:spPr>
            <a:xfrm>
              <a:off x="179436" y="3201102"/>
              <a:ext cx="775547" cy="439055"/>
            </a:xfrm>
            <a:prstGeom prst="rect">
              <a:avLst/>
            </a:prstGeom>
          </p:spPr>
          <p:txBody>
            <a:bodyPr lIns="0" tIns="0" rIns="0" bIns="0" rtlCol="0" anchor="t">
              <a:spAutoFit/>
            </a:bodyPr>
            <a:lstStyle/>
            <a:p>
              <a:pPr algn="r">
                <a:lnSpc>
                  <a:spcPts val="2576"/>
                </a:lnSpc>
              </a:pPr>
              <a:r>
                <a:rPr lang="en-US" sz="1839" b="1" dirty="0">
                  <a:solidFill>
                    <a:srgbClr val="64EFFF"/>
                  </a:solidFill>
                  <a:latin typeface="Telegraf Bold"/>
                </a:rPr>
                <a:t>50% </a:t>
              </a:r>
            </a:p>
          </p:txBody>
        </p:sp>
        <p:sp>
          <p:nvSpPr>
            <p:cNvPr id="28" name="TextBox 25"/>
            <p:cNvSpPr txBox="1"/>
            <p:nvPr/>
          </p:nvSpPr>
          <p:spPr>
            <a:xfrm>
              <a:off x="189070" y="4834991"/>
              <a:ext cx="765914" cy="439055"/>
            </a:xfrm>
            <a:prstGeom prst="rect">
              <a:avLst/>
            </a:prstGeom>
          </p:spPr>
          <p:txBody>
            <a:bodyPr lIns="0" tIns="0" rIns="0" bIns="0" rtlCol="0" anchor="t">
              <a:spAutoFit/>
            </a:bodyPr>
            <a:lstStyle/>
            <a:p>
              <a:pPr algn="r">
                <a:lnSpc>
                  <a:spcPts val="2576"/>
                </a:lnSpc>
              </a:pPr>
              <a:r>
                <a:rPr lang="en-US" sz="1839" b="1" dirty="0">
                  <a:solidFill>
                    <a:srgbClr val="64EFFF"/>
                  </a:solidFill>
                  <a:latin typeface="Telegraf Bold"/>
                </a:rPr>
                <a:t>25% </a:t>
              </a:r>
            </a:p>
          </p:txBody>
        </p:sp>
        <p:sp>
          <p:nvSpPr>
            <p:cNvPr id="29" name="TextBox 26"/>
            <p:cNvSpPr txBox="1"/>
            <p:nvPr/>
          </p:nvSpPr>
          <p:spPr>
            <a:xfrm>
              <a:off x="386595" y="6468879"/>
              <a:ext cx="568388" cy="439055"/>
            </a:xfrm>
            <a:prstGeom prst="rect">
              <a:avLst/>
            </a:prstGeom>
          </p:spPr>
          <p:txBody>
            <a:bodyPr lIns="0" tIns="0" rIns="0" bIns="0" rtlCol="0" anchor="t">
              <a:spAutoFit/>
            </a:bodyPr>
            <a:lstStyle/>
            <a:p>
              <a:pPr algn="r">
                <a:lnSpc>
                  <a:spcPts val="2576"/>
                </a:lnSpc>
              </a:pPr>
              <a:r>
                <a:rPr lang="en-US" sz="1839" b="1" dirty="0">
                  <a:solidFill>
                    <a:srgbClr val="64EFFF"/>
                  </a:solidFill>
                  <a:latin typeface="Telegraf Bold"/>
                </a:rPr>
                <a:t>0% </a:t>
              </a:r>
            </a:p>
          </p:txBody>
        </p:sp>
        <p:grpSp>
          <p:nvGrpSpPr>
            <p:cNvPr id="30" name="Group 27"/>
            <p:cNvGrpSpPr>
              <a:grpSpLocks noChangeAspect="1"/>
            </p:cNvGrpSpPr>
            <p:nvPr/>
          </p:nvGrpSpPr>
          <p:grpSpPr>
            <a:xfrm>
              <a:off x="1110770" y="186190"/>
              <a:ext cx="7687402" cy="6535554"/>
              <a:chOff x="0" y="0"/>
              <a:chExt cx="22010259" cy="18712336"/>
            </a:xfrm>
          </p:grpSpPr>
          <p:sp>
            <p:nvSpPr>
              <p:cNvPr id="31" name="Freeform 28"/>
              <p:cNvSpPr/>
              <p:nvPr/>
            </p:nvSpPr>
            <p:spPr>
              <a:xfrm>
                <a:off x="0" y="2182993"/>
                <a:ext cx="6603078" cy="16529342"/>
              </a:xfrm>
              <a:custGeom>
                <a:avLst/>
                <a:gdLst/>
                <a:ahLst/>
                <a:cxnLst/>
                <a:rect l="l" t="t" r="r" b="b"/>
                <a:pathLst>
                  <a:path w="6603078" h="16529342">
                    <a:moveTo>
                      <a:pt x="0" y="16529342"/>
                    </a:moveTo>
                    <a:lnTo>
                      <a:pt x="0" y="528247"/>
                    </a:lnTo>
                    <a:cubicBezTo>
                      <a:pt x="0" y="236504"/>
                      <a:pt x="236504" y="0"/>
                      <a:pt x="528246" y="0"/>
                    </a:cubicBezTo>
                    <a:lnTo>
                      <a:pt x="6074832" y="0"/>
                    </a:lnTo>
                    <a:cubicBezTo>
                      <a:pt x="6366574" y="0"/>
                      <a:pt x="6603078" y="236504"/>
                      <a:pt x="6603078" y="528247"/>
                    </a:cubicBezTo>
                    <a:lnTo>
                      <a:pt x="6603078" y="16529342"/>
                    </a:lnTo>
                    <a:close/>
                  </a:path>
                </a:pathLst>
              </a:custGeom>
              <a:solidFill>
                <a:srgbClr val="FEE600"/>
              </a:solidFill>
            </p:spPr>
          </p:sp>
          <p:sp>
            <p:nvSpPr>
              <p:cNvPr id="32" name="Freeform 29"/>
              <p:cNvSpPr/>
              <p:nvPr/>
            </p:nvSpPr>
            <p:spPr>
              <a:xfrm>
                <a:off x="7703591" y="4372337"/>
                <a:ext cx="6603078" cy="14339999"/>
              </a:xfrm>
              <a:custGeom>
                <a:avLst/>
                <a:gdLst/>
                <a:ahLst/>
                <a:cxnLst/>
                <a:rect l="l" t="t" r="r" b="b"/>
                <a:pathLst>
                  <a:path w="6603078" h="14339999">
                    <a:moveTo>
                      <a:pt x="0" y="14339998"/>
                    </a:moveTo>
                    <a:lnTo>
                      <a:pt x="0" y="528246"/>
                    </a:lnTo>
                    <a:cubicBezTo>
                      <a:pt x="0" y="236503"/>
                      <a:pt x="236504" y="0"/>
                      <a:pt x="528246" y="0"/>
                    </a:cubicBezTo>
                    <a:lnTo>
                      <a:pt x="6074832" y="0"/>
                    </a:lnTo>
                    <a:cubicBezTo>
                      <a:pt x="6214932" y="0"/>
                      <a:pt x="6349292" y="55654"/>
                      <a:pt x="6448358" y="154719"/>
                    </a:cubicBezTo>
                    <a:cubicBezTo>
                      <a:pt x="6547424" y="253785"/>
                      <a:pt x="6603078" y="388146"/>
                      <a:pt x="6603078" y="528246"/>
                    </a:cubicBezTo>
                    <a:lnTo>
                      <a:pt x="6603078" y="14339998"/>
                    </a:lnTo>
                    <a:close/>
                  </a:path>
                </a:pathLst>
              </a:custGeom>
              <a:solidFill>
                <a:srgbClr val="FEE600"/>
              </a:solidFill>
            </p:spPr>
          </p:sp>
          <p:sp>
            <p:nvSpPr>
              <p:cNvPr id="33" name="Freeform 30"/>
              <p:cNvSpPr/>
              <p:nvPr/>
            </p:nvSpPr>
            <p:spPr>
              <a:xfrm>
                <a:off x="15407182" y="6730091"/>
                <a:ext cx="6603078" cy="11982245"/>
              </a:xfrm>
              <a:custGeom>
                <a:avLst/>
                <a:gdLst/>
                <a:ahLst/>
                <a:cxnLst/>
                <a:rect l="l" t="t" r="r" b="b"/>
                <a:pathLst>
                  <a:path w="6603078" h="11982245">
                    <a:moveTo>
                      <a:pt x="0" y="11982244"/>
                    </a:moveTo>
                    <a:lnTo>
                      <a:pt x="0" y="528246"/>
                    </a:lnTo>
                    <a:cubicBezTo>
                      <a:pt x="0" y="236504"/>
                      <a:pt x="236503" y="1"/>
                      <a:pt x="528245" y="0"/>
                    </a:cubicBezTo>
                    <a:lnTo>
                      <a:pt x="6074831" y="0"/>
                    </a:lnTo>
                    <a:cubicBezTo>
                      <a:pt x="6214931" y="0"/>
                      <a:pt x="6349292" y="55654"/>
                      <a:pt x="6448357" y="154719"/>
                    </a:cubicBezTo>
                    <a:cubicBezTo>
                      <a:pt x="6547424" y="253784"/>
                      <a:pt x="6603078" y="388146"/>
                      <a:pt x="6603078" y="528246"/>
                    </a:cubicBezTo>
                    <a:lnTo>
                      <a:pt x="6603078" y="11982244"/>
                    </a:lnTo>
                    <a:close/>
                  </a:path>
                </a:pathLst>
              </a:custGeom>
              <a:solidFill>
                <a:srgbClr val="FEE600"/>
              </a:solidFill>
            </p:spPr>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rcRect l="7863" t="15947" r="1329" b="15947"/>
          <a:stretch>
            <a:fillRect/>
          </a:stretch>
        </a:blip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028700" y="838823"/>
            <a:ext cx="879023" cy="760754"/>
          </a:xfrm>
          <a:prstGeom prst="rect">
            <a:avLst/>
          </a:prstGeom>
        </p:spPr>
      </p:pic>
      <p:grpSp>
        <p:nvGrpSpPr>
          <p:cNvPr id="4" name="Group 4"/>
          <p:cNvGrpSpPr/>
          <p:nvPr/>
        </p:nvGrpSpPr>
        <p:grpSpPr>
          <a:xfrm>
            <a:off x="-878689" y="1070746"/>
            <a:ext cx="8803489" cy="8263754"/>
            <a:chOff x="0" y="0"/>
            <a:chExt cx="12486270" cy="12858488"/>
          </a:xfrm>
        </p:grpSpPr>
        <p:grpSp>
          <p:nvGrpSpPr>
            <p:cNvPr id="5" name="Group 5"/>
            <p:cNvGrpSpPr/>
            <p:nvPr/>
          </p:nvGrpSpPr>
          <p:grpSpPr>
            <a:xfrm>
              <a:off x="0" y="0"/>
              <a:ext cx="12486270" cy="12858488"/>
              <a:chOff x="0" y="0"/>
              <a:chExt cx="2241780" cy="2308608"/>
            </a:xfrm>
          </p:grpSpPr>
          <p:sp>
            <p:nvSpPr>
              <p:cNvPr id="6" name="Freeform 6"/>
              <p:cNvSpPr/>
              <p:nvPr/>
            </p:nvSpPr>
            <p:spPr>
              <a:xfrm>
                <a:off x="0" y="0"/>
                <a:ext cx="2241780" cy="2308609"/>
              </a:xfrm>
              <a:custGeom>
                <a:avLst/>
                <a:gdLst/>
                <a:ahLst/>
                <a:cxnLst/>
                <a:rect l="l" t="t" r="r" b="b"/>
                <a:pathLst>
                  <a:path w="2241780" h="2308609">
                    <a:moveTo>
                      <a:pt x="2117320" y="2308608"/>
                    </a:moveTo>
                    <a:lnTo>
                      <a:pt x="124460" y="2308608"/>
                    </a:lnTo>
                    <a:cubicBezTo>
                      <a:pt x="55880" y="2308608"/>
                      <a:pt x="0" y="2252728"/>
                      <a:pt x="0" y="2184148"/>
                    </a:cubicBezTo>
                    <a:lnTo>
                      <a:pt x="0" y="124460"/>
                    </a:lnTo>
                    <a:cubicBezTo>
                      <a:pt x="0" y="55880"/>
                      <a:pt x="55880" y="0"/>
                      <a:pt x="124460" y="0"/>
                    </a:cubicBezTo>
                    <a:lnTo>
                      <a:pt x="2117321" y="0"/>
                    </a:lnTo>
                    <a:cubicBezTo>
                      <a:pt x="2185900" y="0"/>
                      <a:pt x="2241780" y="55880"/>
                      <a:pt x="2241780" y="124460"/>
                    </a:cubicBezTo>
                    <a:lnTo>
                      <a:pt x="2241780" y="2184148"/>
                    </a:lnTo>
                    <a:cubicBezTo>
                      <a:pt x="2241780" y="2252728"/>
                      <a:pt x="2185900" y="2308609"/>
                      <a:pt x="2117321" y="2308609"/>
                    </a:cubicBezTo>
                    <a:close/>
                  </a:path>
                </a:pathLst>
              </a:custGeom>
              <a:solidFill>
                <a:srgbClr val="FEE600"/>
              </a:solidFill>
            </p:spPr>
          </p:sp>
        </p:grpSp>
        <p:sp>
          <p:nvSpPr>
            <p:cNvPr id="7" name="TextBox 7"/>
            <p:cNvSpPr txBox="1"/>
            <p:nvPr/>
          </p:nvSpPr>
          <p:spPr>
            <a:xfrm>
              <a:off x="2874583" y="1123639"/>
              <a:ext cx="8402970" cy="9074785"/>
            </a:xfrm>
            <a:prstGeom prst="rect">
              <a:avLst/>
            </a:prstGeom>
          </p:spPr>
          <p:txBody>
            <a:bodyPr lIns="0" tIns="0" rIns="0" bIns="0" rtlCol="0" anchor="t">
              <a:spAutoFit/>
            </a:bodyPr>
            <a:lstStyle/>
            <a:p>
              <a:pPr marL="0" lvl="0" indent="0" algn="l">
                <a:lnSpc>
                  <a:spcPts val="4800"/>
                </a:lnSpc>
              </a:pPr>
              <a:r>
                <a:rPr lang="en-US" sz="4800" dirty="0">
                  <a:solidFill>
                    <a:srgbClr val="191919"/>
                  </a:solidFill>
                  <a:latin typeface="Telegraf Bold Bold"/>
                </a:rPr>
                <a:t>The children have the basic skills to operate and manage digital devices but are not technically able to productively exploit the digital media hence they have minimal digital literacy</a:t>
              </a:r>
            </a:p>
          </p:txBody>
        </p:sp>
      </p:grpSp>
      <p:grpSp>
        <p:nvGrpSpPr>
          <p:cNvPr id="8" name="Group 8"/>
          <p:cNvGrpSpPr/>
          <p:nvPr/>
        </p:nvGrpSpPr>
        <p:grpSpPr>
          <a:xfrm>
            <a:off x="1028700" y="494730"/>
            <a:ext cx="1124970" cy="1104848"/>
            <a:chOff x="0" y="0"/>
            <a:chExt cx="1499960" cy="1473130"/>
          </a:xfrm>
        </p:grpSpPr>
        <p:grpSp>
          <p:nvGrpSpPr>
            <p:cNvPr id="9" name="Group 9"/>
            <p:cNvGrpSpPr/>
            <p:nvPr/>
          </p:nvGrpSpPr>
          <p:grpSpPr>
            <a:xfrm>
              <a:off x="0" y="0"/>
              <a:ext cx="1499960" cy="1473130"/>
              <a:chOff x="0" y="0"/>
              <a:chExt cx="672428" cy="660400"/>
            </a:xfrm>
          </p:grpSpPr>
          <p:sp>
            <p:nvSpPr>
              <p:cNvPr id="10" name="Freeform 10"/>
              <p:cNvSpPr/>
              <p:nvPr/>
            </p:nvSpPr>
            <p:spPr>
              <a:xfrm>
                <a:off x="0" y="0"/>
                <a:ext cx="672428" cy="660400"/>
              </a:xfrm>
              <a:custGeom>
                <a:avLst/>
                <a:gdLst/>
                <a:ahLst/>
                <a:cxnLst/>
                <a:rect l="l" t="t" r="r" b="b"/>
                <a:pathLst>
                  <a:path w="672428" h="660400">
                    <a:moveTo>
                      <a:pt x="547967" y="660400"/>
                    </a:moveTo>
                    <a:lnTo>
                      <a:pt x="124460" y="660400"/>
                    </a:lnTo>
                    <a:cubicBezTo>
                      <a:pt x="55880" y="660400"/>
                      <a:pt x="0" y="604520"/>
                      <a:pt x="0" y="535940"/>
                    </a:cubicBezTo>
                    <a:lnTo>
                      <a:pt x="0" y="124460"/>
                    </a:lnTo>
                    <a:cubicBezTo>
                      <a:pt x="0" y="55880"/>
                      <a:pt x="55880" y="0"/>
                      <a:pt x="124460" y="0"/>
                    </a:cubicBezTo>
                    <a:lnTo>
                      <a:pt x="547968" y="0"/>
                    </a:lnTo>
                    <a:cubicBezTo>
                      <a:pt x="616548" y="0"/>
                      <a:pt x="672428" y="55880"/>
                      <a:pt x="672428" y="124460"/>
                    </a:cubicBezTo>
                    <a:lnTo>
                      <a:pt x="672428" y="535940"/>
                    </a:lnTo>
                    <a:cubicBezTo>
                      <a:pt x="672428" y="604520"/>
                      <a:pt x="616548" y="660400"/>
                      <a:pt x="547968" y="660400"/>
                    </a:cubicBezTo>
                    <a:close/>
                  </a:path>
                </a:pathLst>
              </a:custGeom>
              <a:solidFill>
                <a:srgbClr val="0282C9"/>
              </a:solidFill>
            </p:spPr>
          </p:sp>
        </p:grpSp>
        <p:sp>
          <p:nvSpPr>
            <p:cNvPr id="11" name="TextBox 11"/>
            <p:cNvSpPr txBox="1"/>
            <p:nvPr/>
          </p:nvSpPr>
          <p:spPr>
            <a:xfrm>
              <a:off x="209571" y="346040"/>
              <a:ext cx="1080819" cy="697626"/>
            </a:xfrm>
            <a:prstGeom prst="rect">
              <a:avLst/>
            </a:prstGeom>
          </p:spPr>
          <p:txBody>
            <a:bodyPr lIns="0" tIns="0" rIns="0" bIns="0" rtlCol="0" anchor="t">
              <a:spAutoFit/>
            </a:bodyPr>
            <a:lstStyle/>
            <a:p>
              <a:pPr marL="0" lvl="0" indent="0" algn="ctr">
                <a:lnSpc>
                  <a:spcPts val="4079"/>
                </a:lnSpc>
                <a:spcBef>
                  <a:spcPct val="0"/>
                </a:spcBef>
              </a:pPr>
              <a:r>
                <a:rPr lang="en-US" sz="3400" dirty="0" smtClean="0">
                  <a:solidFill>
                    <a:srgbClr val="191919"/>
                  </a:solidFill>
                  <a:latin typeface="Telegraf Medium"/>
                </a:rPr>
                <a:t>03</a:t>
              </a:r>
              <a:endParaRPr lang="en-US" sz="3400" dirty="0">
                <a:solidFill>
                  <a:srgbClr val="191919"/>
                </a:solidFill>
                <a:latin typeface="Telegraf Medium"/>
              </a:endParaRPr>
            </a:p>
          </p:txBody>
        </p:sp>
      </p:grpSp>
      <p:pic>
        <p:nvPicPr>
          <p:cNvPr id="12" name="Picture 11" descr="Screen Shot 2021-09-05 at 11.17.19 AM.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0" y="1714500"/>
            <a:ext cx="9572074" cy="799792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946256"/>
            <a:ext cx="6667864" cy="3373509"/>
            <a:chOff x="0" y="0"/>
            <a:chExt cx="3933566" cy="1990130"/>
          </a:xfrm>
        </p:grpSpPr>
        <p:sp>
          <p:nvSpPr>
            <p:cNvPr id="3" name="Freeform 3"/>
            <p:cNvSpPr/>
            <p:nvPr/>
          </p:nvSpPr>
          <p:spPr>
            <a:xfrm>
              <a:off x="0" y="0"/>
              <a:ext cx="3933566" cy="1990130"/>
            </a:xfrm>
            <a:custGeom>
              <a:avLst/>
              <a:gdLst/>
              <a:ahLst/>
              <a:cxnLst/>
              <a:rect l="l" t="t" r="r" b="b"/>
              <a:pathLst>
                <a:path w="3933566" h="1990130">
                  <a:moveTo>
                    <a:pt x="3809105" y="1990130"/>
                  </a:moveTo>
                  <a:lnTo>
                    <a:pt x="124460" y="1990130"/>
                  </a:lnTo>
                  <a:cubicBezTo>
                    <a:pt x="55880" y="1990130"/>
                    <a:pt x="0" y="1934250"/>
                    <a:pt x="0" y="1865670"/>
                  </a:cubicBezTo>
                  <a:lnTo>
                    <a:pt x="0" y="124460"/>
                  </a:lnTo>
                  <a:cubicBezTo>
                    <a:pt x="0" y="55880"/>
                    <a:pt x="55880" y="0"/>
                    <a:pt x="124460" y="0"/>
                  </a:cubicBezTo>
                  <a:lnTo>
                    <a:pt x="3809105" y="0"/>
                  </a:lnTo>
                  <a:cubicBezTo>
                    <a:pt x="3877686" y="0"/>
                    <a:pt x="3933566" y="55880"/>
                    <a:pt x="3933566" y="124460"/>
                  </a:cubicBezTo>
                  <a:lnTo>
                    <a:pt x="3933566" y="1865670"/>
                  </a:lnTo>
                  <a:cubicBezTo>
                    <a:pt x="3933566" y="1934250"/>
                    <a:pt x="3877686" y="1990130"/>
                    <a:pt x="3809105" y="1990130"/>
                  </a:cubicBezTo>
                  <a:close/>
                </a:path>
              </a:pathLst>
            </a:custGeom>
            <a:solidFill>
              <a:srgbClr val="FEE600"/>
            </a:solidFill>
          </p:spPr>
        </p:sp>
      </p:grpSp>
      <p:grpSp>
        <p:nvGrpSpPr>
          <p:cNvPr id="4" name="Group 4"/>
          <p:cNvGrpSpPr/>
          <p:nvPr/>
        </p:nvGrpSpPr>
        <p:grpSpPr>
          <a:xfrm>
            <a:off x="10144985" y="5747405"/>
            <a:ext cx="7114315" cy="3510895"/>
            <a:chOff x="0" y="0"/>
            <a:chExt cx="4196940" cy="2071178"/>
          </a:xfrm>
        </p:grpSpPr>
        <p:sp>
          <p:nvSpPr>
            <p:cNvPr id="5" name="Freeform 5"/>
            <p:cNvSpPr/>
            <p:nvPr/>
          </p:nvSpPr>
          <p:spPr>
            <a:xfrm>
              <a:off x="0" y="0"/>
              <a:ext cx="4196940" cy="2071178"/>
            </a:xfrm>
            <a:custGeom>
              <a:avLst/>
              <a:gdLst/>
              <a:ahLst/>
              <a:cxnLst/>
              <a:rect l="l" t="t" r="r" b="b"/>
              <a:pathLst>
                <a:path w="4196940" h="2071178">
                  <a:moveTo>
                    <a:pt x="4072480" y="2071178"/>
                  </a:moveTo>
                  <a:lnTo>
                    <a:pt x="124460" y="2071178"/>
                  </a:lnTo>
                  <a:cubicBezTo>
                    <a:pt x="55880" y="2071178"/>
                    <a:pt x="0" y="2015298"/>
                    <a:pt x="0" y="1946718"/>
                  </a:cubicBezTo>
                  <a:lnTo>
                    <a:pt x="0" y="124460"/>
                  </a:lnTo>
                  <a:cubicBezTo>
                    <a:pt x="0" y="55880"/>
                    <a:pt x="55880" y="0"/>
                    <a:pt x="124460" y="0"/>
                  </a:cubicBezTo>
                  <a:lnTo>
                    <a:pt x="4072480" y="0"/>
                  </a:lnTo>
                  <a:cubicBezTo>
                    <a:pt x="4141060" y="0"/>
                    <a:pt x="4196940" y="55880"/>
                    <a:pt x="4196940" y="124460"/>
                  </a:cubicBezTo>
                  <a:lnTo>
                    <a:pt x="4196940" y="1946719"/>
                  </a:lnTo>
                  <a:cubicBezTo>
                    <a:pt x="4196940" y="2015299"/>
                    <a:pt x="4141060" y="2071178"/>
                    <a:pt x="4072480" y="2071178"/>
                  </a:cubicBezTo>
                  <a:close/>
                </a:path>
              </a:pathLst>
            </a:custGeom>
            <a:solidFill>
              <a:srgbClr val="FEE600"/>
            </a:solidFill>
          </p:spPr>
        </p:sp>
      </p:grpSp>
      <p:grpSp>
        <p:nvGrpSpPr>
          <p:cNvPr id="6" name="Group 6"/>
          <p:cNvGrpSpPr/>
          <p:nvPr/>
        </p:nvGrpSpPr>
        <p:grpSpPr>
          <a:xfrm>
            <a:off x="7954116" y="1946256"/>
            <a:ext cx="9305184" cy="3373509"/>
            <a:chOff x="0" y="0"/>
            <a:chExt cx="5489396" cy="1990130"/>
          </a:xfrm>
        </p:grpSpPr>
        <p:sp>
          <p:nvSpPr>
            <p:cNvPr id="7" name="Freeform 7"/>
            <p:cNvSpPr/>
            <p:nvPr/>
          </p:nvSpPr>
          <p:spPr>
            <a:xfrm>
              <a:off x="0" y="0"/>
              <a:ext cx="5489396" cy="1990130"/>
            </a:xfrm>
            <a:custGeom>
              <a:avLst/>
              <a:gdLst/>
              <a:ahLst/>
              <a:cxnLst/>
              <a:rect l="l" t="t" r="r" b="b"/>
              <a:pathLst>
                <a:path w="5489396" h="1990130">
                  <a:moveTo>
                    <a:pt x="5364936" y="1990130"/>
                  </a:moveTo>
                  <a:lnTo>
                    <a:pt x="124460" y="1990130"/>
                  </a:lnTo>
                  <a:cubicBezTo>
                    <a:pt x="55880" y="1990130"/>
                    <a:pt x="0" y="1934250"/>
                    <a:pt x="0" y="1865670"/>
                  </a:cubicBezTo>
                  <a:lnTo>
                    <a:pt x="0" y="124460"/>
                  </a:lnTo>
                  <a:cubicBezTo>
                    <a:pt x="0" y="55880"/>
                    <a:pt x="55880" y="0"/>
                    <a:pt x="124460" y="0"/>
                  </a:cubicBezTo>
                  <a:lnTo>
                    <a:pt x="5364936" y="0"/>
                  </a:lnTo>
                  <a:cubicBezTo>
                    <a:pt x="5433516" y="0"/>
                    <a:pt x="5489396" y="55880"/>
                    <a:pt x="5489396" y="124460"/>
                  </a:cubicBezTo>
                  <a:lnTo>
                    <a:pt x="5489396" y="1865670"/>
                  </a:lnTo>
                  <a:cubicBezTo>
                    <a:pt x="5489396" y="1934250"/>
                    <a:pt x="5433516" y="1990130"/>
                    <a:pt x="5364936" y="1990130"/>
                  </a:cubicBezTo>
                  <a:close/>
                </a:path>
              </a:pathLst>
            </a:custGeom>
            <a:solidFill>
              <a:srgbClr val="FEE600"/>
            </a:solidFill>
          </p:spPr>
        </p:sp>
      </p:grpSp>
      <p:grpSp>
        <p:nvGrpSpPr>
          <p:cNvPr id="8" name="Group 8"/>
          <p:cNvGrpSpPr/>
          <p:nvPr/>
        </p:nvGrpSpPr>
        <p:grpSpPr>
          <a:xfrm>
            <a:off x="1028700" y="5754948"/>
            <a:ext cx="8918594" cy="3503352"/>
            <a:chOff x="0" y="0"/>
            <a:chExt cx="5261336" cy="2066728"/>
          </a:xfrm>
        </p:grpSpPr>
        <p:sp>
          <p:nvSpPr>
            <p:cNvPr id="9" name="Freeform 9"/>
            <p:cNvSpPr/>
            <p:nvPr/>
          </p:nvSpPr>
          <p:spPr>
            <a:xfrm>
              <a:off x="0" y="0"/>
              <a:ext cx="5261336" cy="2066729"/>
            </a:xfrm>
            <a:custGeom>
              <a:avLst/>
              <a:gdLst/>
              <a:ahLst/>
              <a:cxnLst/>
              <a:rect l="l" t="t" r="r" b="b"/>
              <a:pathLst>
                <a:path w="5261336" h="2066729">
                  <a:moveTo>
                    <a:pt x="5136876" y="2066729"/>
                  </a:moveTo>
                  <a:lnTo>
                    <a:pt x="124460" y="2066729"/>
                  </a:lnTo>
                  <a:cubicBezTo>
                    <a:pt x="55880" y="2066729"/>
                    <a:pt x="0" y="2010848"/>
                    <a:pt x="0" y="1942268"/>
                  </a:cubicBezTo>
                  <a:lnTo>
                    <a:pt x="0" y="124460"/>
                  </a:lnTo>
                  <a:cubicBezTo>
                    <a:pt x="0" y="55880"/>
                    <a:pt x="55880" y="0"/>
                    <a:pt x="124460" y="0"/>
                  </a:cubicBezTo>
                  <a:lnTo>
                    <a:pt x="5136876" y="0"/>
                  </a:lnTo>
                  <a:cubicBezTo>
                    <a:pt x="5205456" y="0"/>
                    <a:pt x="5261336" y="55880"/>
                    <a:pt x="5261336" y="124460"/>
                  </a:cubicBezTo>
                  <a:lnTo>
                    <a:pt x="5261336" y="1942269"/>
                  </a:lnTo>
                  <a:cubicBezTo>
                    <a:pt x="5261336" y="2010849"/>
                    <a:pt x="5205456" y="2066729"/>
                    <a:pt x="5136876" y="2066729"/>
                  </a:cubicBezTo>
                  <a:close/>
                </a:path>
              </a:pathLst>
            </a:custGeom>
            <a:solidFill>
              <a:srgbClr val="FEE600"/>
            </a:solidFill>
          </p:spPr>
        </p:sp>
      </p:grpSp>
      <p:sp>
        <p:nvSpPr>
          <p:cNvPr id="10" name="TextBox 10"/>
          <p:cNvSpPr txBox="1"/>
          <p:nvPr/>
        </p:nvSpPr>
        <p:spPr>
          <a:xfrm>
            <a:off x="8253411" y="2891790"/>
            <a:ext cx="8657300" cy="1880235"/>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191919"/>
                </a:solidFill>
                <a:latin typeface="Telegraf"/>
              </a:rPr>
              <a:t>strengthened  partnerships with  more child-specific educational and training programs</a:t>
            </a:r>
          </a:p>
          <a:p>
            <a:pPr marL="453390" lvl="1" indent="-226695">
              <a:lnSpc>
                <a:spcPts val="2940"/>
              </a:lnSpc>
              <a:buFont typeface="Arial"/>
              <a:buChar char="•"/>
            </a:pPr>
            <a:r>
              <a:rPr lang="en-US" sz="2100">
                <a:solidFill>
                  <a:srgbClr val="191919"/>
                </a:solidFill>
                <a:latin typeface="Telegraf"/>
              </a:rPr>
              <a:t>more innovative collaborations with the arts and gaming communities</a:t>
            </a:r>
          </a:p>
          <a:p>
            <a:pPr marL="453390" lvl="1" indent="-226695">
              <a:lnSpc>
                <a:spcPts val="2940"/>
              </a:lnSpc>
              <a:buFont typeface="Arial"/>
              <a:buChar char="•"/>
            </a:pPr>
            <a:r>
              <a:rPr lang="en-US" sz="2100">
                <a:solidFill>
                  <a:srgbClr val="191919"/>
                </a:solidFill>
                <a:latin typeface="Telegraf"/>
              </a:rPr>
              <a:t>Strategic collaboration with emerging tech start-ups </a:t>
            </a:r>
          </a:p>
        </p:txBody>
      </p:sp>
      <p:sp>
        <p:nvSpPr>
          <p:cNvPr id="11" name="TextBox 11"/>
          <p:cNvSpPr txBox="1"/>
          <p:nvPr/>
        </p:nvSpPr>
        <p:spPr>
          <a:xfrm>
            <a:off x="1339488" y="7002458"/>
            <a:ext cx="8131353" cy="1880235"/>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191919"/>
                </a:solidFill>
                <a:latin typeface="Telegraf"/>
              </a:rPr>
              <a:t>Awareness-raising and advocacy campaigns to emphasize the value of digital parenting</a:t>
            </a:r>
          </a:p>
          <a:p>
            <a:pPr marL="453390" lvl="1" indent="-226695">
              <a:lnSpc>
                <a:spcPts val="2940"/>
              </a:lnSpc>
              <a:buFont typeface="Arial"/>
              <a:buChar char="•"/>
            </a:pPr>
            <a:r>
              <a:rPr lang="en-US" sz="2100">
                <a:solidFill>
                  <a:srgbClr val="191919"/>
                </a:solidFill>
                <a:latin typeface="Telegraf"/>
              </a:rPr>
              <a:t>Digital safety campaigns and digital parenting modules should aim at building digitally resilient children</a:t>
            </a:r>
          </a:p>
          <a:p>
            <a:pPr marL="453390" lvl="1" indent="-226695">
              <a:lnSpc>
                <a:spcPts val="2940"/>
              </a:lnSpc>
              <a:buFont typeface="Arial"/>
              <a:buChar char="•"/>
            </a:pPr>
            <a:r>
              <a:rPr lang="en-US" sz="2100">
                <a:solidFill>
                  <a:srgbClr val="191919"/>
                </a:solidFill>
                <a:latin typeface="Telegraf"/>
              </a:rPr>
              <a:t>Family digital use</a:t>
            </a:r>
          </a:p>
        </p:txBody>
      </p:sp>
      <p:sp>
        <p:nvSpPr>
          <p:cNvPr id="12" name="TextBox 12"/>
          <p:cNvSpPr txBox="1"/>
          <p:nvPr/>
        </p:nvSpPr>
        <p:spPr>
          <a:xfrm>
            <a:off x="1339488" y="2891790"/>
            <a:ext cx="6357077" cy="2251710"/>
          </a:xfrm>
          <a:prstGeom prst="rect">
            <a:avLst/>
          </a:prstGeom>
        </p:spPr>
        <p:txBody>
          <a:bodyPr lIns="0" tIns="0" rIns="0" bIns="0" rtlCol="0" anchor="t">
            <a:spAutoFit/>
          </a:bodyPr>
          <a:lstStyle/>
          <a:p>
            <a:pPr marL="453390" lvl="1" indent="-226695">
              <a:lnSpc>
                <a:spcPts val="2940"/>
              </a:lnSpc>
              <a:buFont typeface="Arial"/>
              <a:buChar char="•"/>
            </a:pPr>
            <a:r>
              <a:rPr lang="en-US" sz="2100">
                <a:solidFill>
                  <a:srgbClr val="191919"/>
                </a:solidFill>
                <a:latin typeface="Telegraf"/>
              </a:rPr>
              <a:t>Equip campaign or program that focuses on digital penetration  with simple modules and guides </a:t>
            </a:r>
          </a:p>
          <a:p>
            <a:pPr marL="453390" lvl="1" indent="-226695">
              <a:lnSpc>
                <a:spcPts val="2940"/>
              </a:lnSpc>
              <a:buFont typeface="Arial"/>
              <a:buChar char="•"/>
            </a:pPr>
            <a:r>
              <a:rPr lang="en-US" sz="2100">
                <a:solidFill>
                  <a:srgbClr val="191919"/>
                </a:solidFill>
                <a:latin typeface="Telegraf"/>
              </a:rPr>
              <a:t> simple brochures and attractive youtube videos </a:t>
            </a:r>
          </a:p>
          <a:p>
            <a:pPr marL="453390" lvl="1" indent="-226695">
              <a:lnSpc>
                <a:spcPts val="2940"/>
              </a:lnSpc>
              <a:buFont typeface="Arial"/>
              <a:buChar char="•"/>
            </a:pPr>
            <a:r>
              <a:rPr lang="en-US" sz="2100">
                <a:solidFill>
                  <a:srgbClr val="191919"/>
                </a:solidFill>
                <a:latin typeface="Telegraf"/>
              </a:rPr>
              <a:t>Focus on the potential</a:t>
            </a:r>
          </a:p>
        </p:txBody>
      </p:sp>
      <p:sp>
        <p:nvSpPr>
          <p:cNvPr id="13" name="TextBox 13"/>
          <p:cNvSpPr txBox="1"/>
          <p:nvPr/>
        </p:nvSpPr>
        <p:spPr>
          <a:xfrm>
            <a:off x="10553429" y="6816721"/>
            <a:ext cx="6297428" cy="2251710"/>
          </a:xfrm>
          <a:prstGeom prst="rect">
            <a:avLst/>
          </a:prstGeom>
        </p:spPr>
        <p:txBody>
          <a:bodyPr lIns="0" tIns="0" rIns="0" bIns="0" rtlCol="0" anchor="t">
            <a:spAutoFit/>
          </a:bodyPr>
          <a:lstStyle/>
          <a:p>
            <a:pPr marL="453390" lvl="1" indent="-226695">
              <a:lnSpc>
                <a:spcPts val="2940"/>
              </a:lnSpc>
              <a:buFont typeface="Arial"/>
              <a:buChar char="•"/>
            </a:pPr>
            <a:r>
              <a:rPr lang="en-US" sz="2100" dirty="0" smtClean="0">
                <a:solidFill>
                  <a:srgbClr val="191919"/>
                </a:solidFill>
                <a:latin typeface="Telegraf"/>
              </a:rPr>
              <a:t>Tailor programs to the needs of the community it represents.</a:t>
            </a:r>
          </a:p>
          <a:p>
            <a:pPr marL="453390" lvl="1" indent="-226695">
              <a:lnSpc>
                <a:spcPts val="2940"/>
              </a:lnSpc>
              <a:buFont typeface="Arial"/>
              <a:buChar char="•"/>
            </a:pPr>
            <a:r>
              <a:rPr lang="en-US" sz="2100" dirty="0" smtClean="0">
                <a:solidFill>
                  <a:srgbClr val="191919"/>
                </a:solidFill>
                <a:latin typeface="Telegraf"/>
              </a:rPr>
              <a:t>Strategically market programs to the intended audience</a:t>
            </a:r>
          </a:p>
          <a:p>
            <a:pPr marL="453390" lvl="1" indent="-226695">
              <a:lnSpc>
                <a:spcPts val="2940"/>
              </a:lnSpc>
              <a:buFont typeface="Arial"/>
              <a:buChar char="•"/>
            </a:pPr>
            <a:r>
              <a:rPr lang="en-US" sz="2100" dirty="0" smtClean="0">
                <a:solidFill>
                  <a:srgbClr val="191919"/>
                </a:solidFill>
                <a:latin typeface="Telegraf"/>
              </a:rPr>
              <a:t>Exploit social media platforms</a:t>
            </a:r>
          </a:p>
          <a:p>
            <a:pPr marL="453390" lvl="1" indent="-226695">
              <a:lnSpc>
                <a:spcPts val="2940"/>
              </a:lnSpc>
              <a:buFont typeface="Arial"/>
              <a:buChar char="•"/>
            </a:pPr>
            <a:r>
              <a:rPr lang="en-US" sz="2100" dirty="0" smtClean="0">
                <a:solidFill>
                  <a:srgbClr val="191919"/>
                </a:solidFill>
                <a:latin typeface="Telegraf"/>
              </a:rPr>
              <a:t>Collaborate with resident association</a:t>
            </a:r>
            <a:endParaRPr lang="en-US" sz="2100" dirty="0">
              <a:solidFill>
                <a:srgbClr val="191919"/>
              </a:solidFill>
              <a:latin typeface="Telegraf"/>
            </a:endParaRPr>
          </a:p>
        </p:txBody>
      </p:sp>
      <p:sp>
        <p:nvSpPr>
          <p:cNvPr id="14" name="TextBox 14"/>
          <p:cNvSpPr txBox="1"/>
          <p:nvPr/>
        </p:nvSpPr>
        <p:spPr>
          <a:xfrm>
            <a:off x="1028700" y="903755"/>
            <a:ext cx="12848453" cy="812963"/>
          </a:xfrm>
          <a:prstGeom prst="rect">
            <a:avLst/>
          </a:prstGeom>
        </p:spPr>
        <p:txBody>
          <a:bodyPr lIns="0" tIns="0" rIns="0" bIns="0" rtlCol="0" anchor="t">
            <a:spAutoFit/>
          </a:bodyPr>
          <a:lstStyle/>
          <a:p>
            <a:pPr marL="0" lvl="0" indent="0" algn="l">
              <a:lnSpc>
                <a:spcPts val="5600"/>
              </a:lnSpc>
            </a:pPr>
            <a:r>
              <a:rPr lang="en-US" sz="5600">
                <a:solidFill>
                  <a:srgbClr val="0282C9"/>
                </a:solidFill>
                <a:latin typeface="Telegraf Bold"/>
              </a:rPr>
              <a:t>Recommendations</a:t>
            </a:r>
          </a:p>
        </p:txBody>
      </p:sp>
      <p:pic>
        <p:nvPicPr>
          <p:cNvPr id="15" name="Picture 1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455703" y="865655"/>
            <a:ext cx="803597" cy="355044"/>
          </a:xfrm>
          <a:prstGeom prst="rect">
            <a:avLst/>
          </a:prstGeom>
        </p:spPr>
      </p:pic>
      <p:sp>
        <p:nvSpPr>
          <p:cNvPr id="16" name="TextBox 16"/>
          <p:cNvSpPr txBox="1"/>
          <p:nvPr/>
        </p:nvSpPr>
        <p:spPr>
          <a:xfrm>
            <a:off x="1339488" y="2005688"/>
            <a:ext cx="6046289" cy="819150"/>
          </a:xfrm>
          <a:prstGeom prst="rect">
            <a:avLst/>
          </a:prstGeom>
        </p:spPr>
        <p:txBody>
          <a:bodyPr lIns="0" tIns="0" rIns="0" bIns="0" rtlCol="0" anchor="t">
            <a:spAutoFit/>
          </a:bodyPr>
          <a:lstStyle/>
          <a:p>
            <a:pPr algn="ctr">
              <a:lnSpc>
                <a:spcPts val="3120"/>
              </a:lnSpc>
              <a:spcBef>
                <a:spcPct val="0"/>
              </a:spcBef>
            </a:pPr>
            <a:r>
              <a:rPr lang="en-US" sz="2600">
                <a:solidFill>
                  <a:srgbClr val="000000"/>
                </a:solidFill>
                <a:latin typeface="Telegraf Bold"/>
              </a:rPr>
              <a:t>Leverage on existing community programs </a:t>
            </a:r>
          </a:p>
        </p:txBody>
      </p:sp>
      <p:sp>
        <p:nvSpPr>
          <p:cNvPr id="17" name="TextBox 17"/>
          <p:cNvSpPr txBox="1"/>
          <p:nvPr/>
        </p:nvSpPr>
        <p:spPr>
          <a:xfrm>
            <a:off x="8253411" y="2396213"/>
            <a:ext cx="8706594" cy="428625"/>
          </a:xfrm>
          <a:prstGeom prst="rect">
            <a:avLst/>
          </a:prstGeom>
        </p:spPr>
        <p:txBody>
          <a:bodyPr lIns="0" tIns="0" rIns="0" bIns="0" rtlCol="0" anchor="t">
            <a:spAutoFit/>
          </a:bodyPr>
          <a:lstStyle/>
          <a:p>
            <a:pPr algn="ctr">
              <a:lnSpc>
                <a:spcPts val="3120"/>
              </a:lnSpc>
              <a:spcBef>
                <a:spcPct val="0"/>
              </a:spcBef>
            </a:pPr>
            <a:r>
              <a:rPr lang="en-US" sz="2600">
                <a:solidFill>
                  <a:srgbClr val="000000"/>
                </a:solidFill>
                <a:latin typeface="Telegraf Bold"/>
              </a:rPr>
              <a:t>Need for an enhanced multi-stakeholder partnership </a:t>
            </a:r>
          </a:p>
        </p:txBody>
      </p:sp>
      <p:sp>
        <p:nvSpPr>
          <p:cNvPr id="18" name="TextBox 18"/>
          <p:cNvSpPr txBox="1"/>
          <p:nvPr/>
        </p:nvSpPr>
        <p:spPr>
          <a:xfrm>
            <a:off x="1411219" y="6073771"/>
            <a:ext cx="8299544" cy="819150"/>
          </a:xfrm>
          <a:prstGeom prst="rect">
            <a:avLst/>
          </a:prstGeom>
        </p:spPr>
        <p:txBody>
          <a:bodyPr lIns="0" tIns="0" rIns="0" bIns="0" rtlCol="0" anchor="t">
            <a:spAutoFit/>
          </a:bodyPr>
          <a:lstStyle/>
          <a:p>
            <a:pPr>
              <a:lnSpc>
                <a:spcPts val="3120"/>
              </a:lnSpc>
              <a:spcBef>
                <a:spcPct val="0"/>
              </a:spcBef>
            </a:pPr>
            <a:r>
              <a:rPr lang="en-US" sz="2600">
                <a:solidFill>
                  <a:srgbClr val="000000"/>
                </a:solidFill>
                <a:latin typeface="Telegraf Bold"/>
              </a:rPr>
              <a:t>Awareness raising and advocacy initiatives to highlight the importance of digital parenting </a:t>
            </a:r>
          </a:p>
        </p:txBody>
      </p:sp>
      <p:sp>
        <p:nvSpPr>
          <p:cNvPr id="19" name="TextBox 19"/>
          <p:cNvSpPr txBox="1"/>
          <p:nvPr/>
        </p:nvSpPr>
        <p:spPr>
          <a:xfrm>
            <a:off x="10560074" y="5910688"/>
            <a:ext cx="6297428" cy="1249123"/>
          </a:xfrm>
          <a:prstGeom prst="rect">
            <a:avLst/>
          </a:prstGeom>
        </p:spPr>
        <p:txBody>
          <a:bodyPr lIns="0" tIns="0" rIns="0" bIns="0" rtlCol="0" anchor="t">
            <a:spAutoFit/>
          </a:bodyPr>
          <a:lstStyle/>
          <a:p>
            <a:pPr>
              <a:lnSpc>
                <a:spcPts val="3225"/>
              </a:lnSpc>
              <a:spcBef>
                <a:spcPct val="0"/>
              </a:spcBef>
            </a:pPr>
            <a:r>
              <a:rPr lang="en-US" sz="2687" dirty="0" smtClean="0">
                <a:solidFill>
                  <a:srgbClr val="000000"/>
                </a:solidFill>
                <a:latin typeface="Telegraf Bold"/>
              </a:rPr>
              <a:t>More children-focused activities at the </a:t>
            </a:r>
            <a:r>
              <a:rPr lang="en-US" sz="2687" dirty="0" err="1" smtClean="0">
                <a:solidFill>
                  <a:srgbClr val="000000"/>
                </a:solidFill>
                <a:latin typeface="Telegraf Bold"/>
              </a:rPr>
              <a:t>Pusat</a:t>
            </a:r>
            <a:r>
              <a:rPr lang="en-US" sz="2687" dirty="0" smtClean="0">
                <a:solidFill>
                  <a:srgbClr val="000000"/>
                </a:solidFill>
                <a:latin typeface="Telegraf Bold"/>
              </a:rPr>
              <a:t> Internet </a:t>
            </a:r>
            <a:r>
              <a:rPr lang="en-US" sz="2687" dirty="0" err="1" smtClean="0">
                <a:solidFill>
                  <a:srgbClr val="000000"/>
                </a:solidFill>
                <a:latin typeface="Telegraf Bold"/>
              </a:rPr>
              <a:t>Komuniti</a:t>
            </a:r>
            <a:endParaRPr lang="en-US" sz="2687" dirty="0" smtClean="0">
              <a:solidFill>
                <a:srgbClr val="000000"/>
              </a:solidFill>
              <a:latin typeface="Telegraf Bold"/>
            </a:endParaRPr>
          </a:p>
          <a:p>
            <a:pPr>
              <a:lnSpc>
                <a:spcPts val="3225"/>
              </a:lnSpc>
              <a:spcBef>
                <a:spcPct val="0"/>
              </a:spcBef>
            </a:pPr>
            <a:endParaRPr lang="en-US" sz="2687" dirty="0">
              <a:solidFill>
                <a:srgbClr val="000000"/>
              </a:solidFill>
              <a:latin typeface="Telegraf 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rcRect t="28906" b="28906"/>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2642608" y="1238250"/>
            <a:ext cx="13002784" cy="6737314"/>
          </a:xfrm>
          <a:prstGeom prst="rect">
            <a:avLst/>
          </a:prstGeom>
        </p:spPr>
        <p:txBody>
          <a:bodyPr lIns="0" tIns="0" rIns="0" bIns="0" rtlCol="0" anchor="t">
            <a:spAutoFit/>
          </a:bodyPr>
          <a:lstStyle/>
          <a:p>
            <a:pPr algn="ctr">
              <a:lnSpc>
                <a:spcPts val="3900"/>
              </a:lnSpc>
            </a:pPr>
            <a:r>
              <a:rPr lang="en-US" sz="3600" b="1" dirty="0">
                <a:solidFill>
                  <a:srgbClr val="FEE600"/>
                </a:solidFill>
                <a:latin typeface="Telegraf Bold"/>
              </a:rPr>
              <a:t>The children at the PPR, like most children in today's world, have become digital by default in that they are easily exposed to the digital world despite having limited resources and devices. </a:t>
            </a:r>
          </a:p>
          <a:p>
            <a:pPr algn="ctr">
              <a:lnSpc>
                <a:spcPts val="4100"/>
              </a:lnSpc>
            </a:pPr>
            <a:endParaRPr lang="en-US" sz="3600" b="1" dirty="0" smtClean="0">
              <a:solidFill>
                <a:srgbClr val="FEE600"/>
              </a:solidFill>
              <a:latin typeface="Arimo"/>
            </a:endParaRPr>
          </a:p>
          <a:p>
            <a:pPr algn="ctr">
              <a:lnSpc>
                <a:spcPts val="4100"/>
              </a:lnSpc>
            </a:pPr>
            <a:r>
              <a:rPr lang="en-US" sz="3600" b="1" dirty="0" smtClean="0">
                <a:solidFill>
                  <a:srgbClr val="FEE600"/>
                </a:solidFill>
                <a:latin typeface="Arimo"/>
              </a:rPr>
              <a:t>The </a:t>
            </a:r>
            <a:r>
              <a:rPr lang="en-US" sz="3600" b="1" dirty="0">
                <a:solidFill>
                  <a:srgbClr val="FEE600"/>
                </a:solidFill>
                <a:latin typeface="Arimo"/>
              </a:rPr>
              <a:t>danger that these children face is that they are engaging in a digital world that is full of possibilities without proper knowledge and skills. Going into this world blindly can be detrimental. Therefore, it is important that the children be armed with enough skills that can help them </a:t>
            </a:r>
            <a:r>
              <a:rPr lang="en-US" sz="3600" b="1" dirty="0" err="1">
                <a:solidFill>
                  <a:srgbClr val="FEE600"/>
                </a:solidFill>
                <a:latin typeface="Arimo"/>
              </a:rPr>
              <a:t>manoeuvre</a:t>
            </a:r>
            <a:r>
              <a:rPr lang="en-US" sz="3600" b="1" dirty="0">
                <a:solidFill>
                  <a:srgbClr val="FEE600"/>
                </a:solidFill>
                <a:latin typeface="Arimo"/>
              </a:rPr>
              <a:t> through the digital world safely and successfully.</a:t>
            </a:r>
          </a:p>
          <a:p>
            <a:pPr marL="0" lvl="0" indent="0" algn="ctr">
              <a:lnSpc>
                <a:spcPts val="4100"/>
              </a:lnSpc>
              <a:spcBef>
                <a:spcPct val="0"/>
              </a:spcBef>
            </a:pPr>
            <a:endParaRPr lang="en-US" sz="3600" b="1" dirty="0">
              <a:solidFill>
                <a:srgbClr val="FEE600"/>
              </a:solidFill>
              <a:latin typeface="Arimo"/>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TotalTime>
  <Words>642</Words>
  <Application>Microsoft Macintosh PowerPoint</Application>
  <PresentationFormat>Custom</PresentationFormat>
  <Paragraphs>79</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Investigating the Level of Digital Literacy Among Children of B40 Income Earners: Focusing on Children Living in the Pusat Perumahan Rakyat (PPR)</dc:title>
  <cp:lastModifiedBy>Shafizan Mohamed</cp:lastModifiedBy>
  <cp:revision>6</cp:revision>
  <dcterms:created xsi:type="dcterms:W3CDTF">2006-08-16T00:00:00Z</dcterms:created>
  <dcterms:modified xsi:type="dcterms:W3CDTF">2021-09-05T12:47:23Z</dcterms:modified>
  <dc:identifier>DAEfX1WChw8</dc:identifier>
</cp:coreProperties>
</file>