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92" r:id="rId4"/>
    <p:sldId id="293" r:id="rId5"/>
    <p:sldId id="269" r:id="rId6"/>
    <p:sldId id="281" r:id="rId7"/>
    <p:sldId id="270" r:id="rId8"/>
    <p:sldId id="276" r:id="rId9"/>
    <p:sldId id="294" r:id="rId10"/>
    <p:sldId id="277" r:id="rId11"/>
    <p:sldId id="283" r:id="rId12"/>
    <p:sldId id="285" r:id="rId13"/>
    <p:sldId id="286" r:id="rId14"/>
    <p:sldId id="282" r:id="rId15"/>
    <p:sldId id="290"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1228F-B365-4941-AD46-C013B92C3D88}" v="139" dt="2021-08-03T06:45:28.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118" d="100"/>
          <a:sy n="118" d="100"/>
        </p:scale>
        <p:origin x="24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ed Arabi Idid" userId="0c7eea9b35e789c3" providerId="LiveId" clId="{ACB1228F-B365-4941-AD46-C013B92C3D88}"/>
    <pc:docChg chg="custSel addSld delSld modSld">
      <pc:chgData name="Syed Arabi Idid" userId="0c7eea9b35e789c3" providerId="LiveId" clId="{ACB1228F-B365-4941-AD46-C013B92C3D88}" dt="2021-08-03T06:57:02.566" v="532" actId="2696"/>
      <pc:docMkLst>
        <pc:docMk/>
      </pc:docMkLst>
      <pc:sldChg chg="modSp mod">
        <pc:chgData name="Syed Arabi Idid" userId="0c7eea9b35e789c3" providerId="LiveId" clId="{ACB1228F-B365-4941-AD46-C013B92C3D88}" dt="2021-08-03T06:06:26.584" v="13" actId="20577"/>
        <pc:sldMkLst>
          <pc:docMk/>
          <pc:sldMk cId="2215047944" sldId="256"/>
        </pc:sldMkLst>
        <pc:spChg chg="mod">
          <ac:chgData name="Syed Arabi Idid" userId="0c7eea9b35e789c3" providerId="LiveId" clId="{ACB1228F-B365-4941-AD46-C013B92C3D88}" dt="2021-08-03T06:06:26.584" v="13" actId="20577"/>
          <ac:spMkLst>
            <pc:docMk/>
            <pc:sldMk cId="2215047944" sldId="256"/>
            <ac:spMk id="2" creationId="{70E1F6E9-2A14-41FA-973C-7E17ED699683}"/>
          </ac:spMkLst>
        </pc:spChg>
      </pc:sldChg>
      <pc:sldChg chg="modSp">
        <pc:chgData name="Syed Arabi Idid" userId="0c7eea9b35e789c3" providerId="LiveId" clId="{ACB1228F-B365-4941-AD46-C013B92C3D88}" dt="2021-08-03T06:09:32.617" v="37" actId="20577"/>
        <pc:sldMkLst>
          <pc:docMk/>
          <pc:sldMk cId="1697574127" sldId="269"/>
        </pc:sldMkLst>
        <pc:graphicFrameChg chg="mod">
          <ac:chgData name="Syed Arabi Idid" userId="0c7eea9b35e789c3" providerId="LiveId" clId="{ACB1228F-B365-4941-AD46-C013B92C3D88}" dt="2021-08-03T06:09:32.617" v="37" actId="20577"/>
          <ac:graphicFrameMkLst>
            <pc:docMk/>
            <pc:sldMk cId="1697574127" sldId="269"/>
            <ac:graphicFrameMk id="5" creationId="{1B5A7B3C-A439-49E1-8673-C34A04D07153}"/>
          </ac:graphicFrameMkLst>
        </pc:graphicFrameChg>
      </pc:sldChg>
      <pc:sldChg chg="modSp">
        <pc:chgData name="Syed Arabi Idid" userId="0c7eea9b35e789c3" providerId="LiveId" clId="{ACB1228F-B365-4941-AD46-C013B92C3D88}" dt="2021-08-03T06:08:03.800" v="15" actId="478"/>
        <pc:sldMkLst>
          <pc:docMk/>
          <pc:sldMk cId="3168556947" sldId="271"/>
        </pc:sldMkLst>
        <pc:graphicFrameChg chg="mod">
          <ac:chgData name="Syed Arabi Idid" userId="0c7eea9b35e789c3" providerId="LiveId" clId="{ACB1228F-B365-4941-AD46-C013B92C3D88}" dt="2021-08-03T06:08:03.800" v="15" actId="478"/>
          <ac:graphicFrameMkLst>
            <pc:docMk/>
            <pc:sldMk cId="3168556947" sldId="271"/>
            <ac:graphicFrameMk id="5" creationId="{D496A959-C0B7-4494-AEFE-62BE9BA52F27}"/>
          </ac:graphicFrameMkLst>
        </pc:graphicFrameChg>
      </pc:sldChg>
      <pc:sldChg chg="modSp mod delDesignElem">
        <pc:chgData name="Syed Arabi Idid" userId="0c7eea9b35e789c3" providerId="LiveId" clId="{ACB1228F-B365-4941-AD46-C013B92C3D88}" dt="2021-08-03T06:32:37.075" v="218" actId="20577"/>
        <pc:sldMkLst>
          <pc:docMk/>
          <pc:sldMk cId="634101174" sldId="281"/>
        </pc:sldMkLst>
        <pc:spChg chg="mod">
          <ac:chgData name="Syed Arabi Idid" userId="0c7eea9b35e789c3" providerId="LiveId" clId="{ACB1228F-B365-4941-AD46-C013B92C3D88}" dt="2021-08-03T06:32:37.075" v="218" actId="20577"/>
          <ac:spMkLst>
            <pc:docMk/>
            <pc:sldMk cId="634101174" sldId="281"/>
            <ac:spMk id="2" creationId="{3BC057AA-7391-E344-9BB2-7B348D267EF1}"/>
          </ac:spMkLst>
        </pc:spChg>
      </pc:sldChg>
      <pc:sldChg chg="del">
        <pc:chgData name="Syed Arabi Idid" userId="0c7eea9b35e789c3" providerId="LiveId" clId="{ACB1228F-B365-4941-AD46-C013B92C3D88}" dt="2021-08-03T06:10:51.287" v="38" actId="2696"/>
        <pc:sldMkLst>
          <pc:docMk/>
          <pc:sldMk cId="270672411" sldId="288"/>
        </pc:sldMkLst>
      </pc:sldChg>
      <pc:sldChg chg="modSp">
        <pc:chgData name="Syed Arabi Idid" userId="0c7eea9b35e789c3" providerId="LiveId" clId="{ACB1228F-B365-4941-AD46-C013B92C3D88}" dt="2021-08-03T06:08:59.072" v="36" actId="20577"/>
        <pc:sldMkLst>
          <pc:docMk/>
          <pc:sldMk cId="3151674725" sldId="293"/>
        </pc:sldMkLst>
        <pc:graphicFrameChg chg="mod">
          <ac:chgData name="Syed Arabi Idid" userId="0c7eea9b35e789c3" providerId="LiveId" clId="{ACB1228F-B365-4941-AD46-C013B92C3D88}" dt="2021-08-03T06:08:59.072" v="36" actId="20577"/>
          <ac:graphicFrameMkLst>
            <pc:docMk/>
            <pc:sldMk cId="3151674725" sldId="293"/>
            <ac:graphicFrameMk id="5" creationId="{B693E316-69B8-4D6B-BD48-B3B4BB87C63C}"/>
          </ac:graphicFrameMkLst>
        </pc:graphicFrameChg>
      </pc:sldChg>
      <pc:sldChg chg="modSp">
        <pc:chgData name="Syed Arabi Idid" userId="0c7eea9b35e789c3" providerId="LiveId" clId="{ACB1228F-B365-4941-AD46-C013B92C3D88}" dt="2021-08-03T06:45:28.755" v="531" actId="20577"/>
        <pc:sldMkLst>
          <pc:docMk/>
          <pc:sldMk cId="3171118333" sldId="294"/>
        </pc:sldMkLst>
        <pc:graphicFrameChg chg="mod">
          <ac:chgData name="Syed Arabi Idid" userId="0c7eea9b35e789c3" providerId="LiveId" clId="{ACB1228F-B365-4941-AD46-C013B92C3D88}" dt="2021-08-03T06:45:28.755" v="531" actId="20577"/>
          <ac:graphicFrameMkLst>
            <pc:docMk/>
            <pc:sldMk cId="3171118333" sldId="294"/>
            <ac:graphicFrameMk id="4" creationId="{6504C8AC-BE75-1E46-82F2-8B6D5C84F8FE}"/>
          </ac:graphicFrameMkLst>
        </pc:graphicFrameChg>
      </pc:sldChg>
      <pc:sldChg chg="modSp new del mod">
        <pc:chgData name="Syed Arabi Idid" userId="0c7eea9b35e789c3" providerId="LiveId" clId="{ACB1228F-B365-4941-AD46-C013B92C3D88}" dt="2021-08-03T06:57:02.566" v="532" actId="2696"/>
        <pc:sldMkLst>
          <pc:docMk/>
          <pc:sldMk cId="843698811" sldId="295"/>
        </pc:sldMkLst>
        <pc:spChg chg="mod">
          <ac:chgData name="Syed Arabi Idid" userId="0c7eea9b35e789c3" providerId="LiveId" clId="{ACB1228F-B365-4941-AD46-C013B92C3D88}" dt="2021-08-03T06:30:05.999" v="216" actId="20577"/>
          <ac:spMkLst>
            <pc:docMk/>
            <pc:sldMk cId="843698811" sldId="295"/>
            <ac:spMk id="3" creationId="{A76BFEA0-4FEF-46ED-9B4E-BF9C712CC9EB}"/>
          </ac:spMkLst>
        </pc:spChg>
      </pc:sldChg>
      <pc:sldChg chg="modSp new del mod">
        <pc:chgData name="Syed Arabi Idid" userId="0c7eea9b35e789c3" providerId="LiveId" clId="{ACB1228F-B365-4941-AD46-C013B92C3D88}" dt="2021-08-03T06:44:47.187" v="519" actId="2696"/>
        <pc:sldMkLst>
          <pc:docMk/>
          <pc:sldMk cId="3745083666" sldId="296"/>
        </pc:sldMkLst>
        <pc:spChg chg="mod">
          <ac:chgData name="Syed Arabi Idid" userId="0c7eea9b35e789c3" providerId="LiveId" clId="{ACB1228F-B365-4941-AD46-C013B92C3D88}" dt="2021-08-03T06:39:48.508" v="358" actId="20577"/>
          <ac:spMkLst>
            <pc:docMk/>
            <pc:sldMk cId="3745083666" sldId="296"/>
            <ac:spMk id="2" creationId="{F4EF604B-22FB-4060-9D7B-E576DB644899}"/>
          </ac:spMkLst>
        </pc:spChg>
        <pc:spChg chg="mod">
          <ac:chgData name="Syed Arabi Idid" userId="0c7eea9b35e789c3" providerId="LiveId" clId="{ACB1228F-B365-4941-AD46-C013B92C3D88}" dt="2021-08-03T06:42:17.007" v="518" actId="20577"/>
          <ac:spMkLst>
            <pc:docMk/>
            <pc:sldMk cId="3745083666" sldId="296"/>
            <ac:spMk id="3" creationId="{B73A58AA-296A-475C-8089-1F94F44A3408}"/>
          </ac:spMkLst>
        </pc:spChg>
      </pc:sldChg>
    </pc:docChg>
  </pc:docChgLst>
  <pc:docChgLst>
    <pc:chgData name="Syed Arabi Idid" userId="0c7eea9b35e789c3" providerId="LiveId" clId="{813A0629-F3C6-447D-8070-279238E15125}"/>
    <pc:docChg chg="custSel addSld delSld modSld">
      <pc:chgData name="Syed Arabi Idid" userId="0c7eea9b35e789c3" providerId="LiveId" clId="{813A0629-F3C6-447D-8070-279238E15125}" dt="2021-07-30T15:23:24.184" v="814" actId="207"/>
      <pc:docMkLst>
        <pc:docMk/>
      </pc:docMkLst>
      <pc:sldChg chg="modSp mod">
        <pc:chgData name="Syed Arabi Idid" userId="0c7eea9b35e789c3" providerId="LiveId" clId="{813A0629-F3C6-447D-8070-279238E15125}" dt="2021-07-30T14:54:12.749" v="773" actId="20577"/>
        <pc:sldMkLst>
          <pc:docMk/>
          <pc:sldMk cId="3651739279" sldId="257"/>
        </pc:sldMkLst>
        <pc:spChg chg="mod">
          <ac:chgData name="Syed Arabi Idid" userId="0c7eea9b35e789c3" providerId="LiveId" clId="{813A0629-F3C6-447D-8070-279238E15125}" dt="2021-07-30T14:54:12.749" v="773" actId="20577"/>
          <ac:spMkLst>
            <pc:docMk/>
            <pc:sldMk cId="3651739279" sldId="257"/>
            <ac:spMk id="3" creationId="{9DE58727-39CC-441B-98DB-E242304BB347}"/>
          </ac:spMkLst>
        </pc:spChg>
      </pc:sldChg>
      <pc:sldChg chg="modSp mod">
        <pc:chgData name="Syed Arabi Idid" userId="0c7eea9b35e789c3" providerId="LiveId" clId="{813A0629-F3C6-447D-8070-279238E15125}" dt="2021-07-30T14:56:13.061" v="784" actId="13926"/>
        <pc:sldMkLst>
          <pc:docMk/>
          <pc:sldMk cId="698774139" sldId="258"/>
        </pc:sldMkLst>
        <pc:spChg chg="mod">
          <ac:chgData name="Syed Arabi Idid" userId="0c7eea9b35e789c3" providerId="LiveId" clId="{813A0629-F3C6-447D-8070-279238E15125}" dt="2021-07-30T14:56:13.061" v="784" actId="13926"/>
          <ac:spMkLst>
            <pc:docMk/>
            <pc:sldMk cId="698774139" sldId="258"/>
            <ac:spMk id="3" creationId="{0CA655C8-4413-4A81-A2A9-F82E460D9113}"/>
          </ac:spMkLst>
        </pc:spChg>
      </pc:sldChg>
      <pc:sldChg chg="modSp mod">
        <pc:chgData name="Syed Arabi Idid" userId="0c7eea9b35e789c3" providerId="LiveId" clId="{813A0629-F3C6-447D-8070-279238E15125}" dt="2021-07-30T15:03:25.247" v="813" actId="20577"/>
        <pc:sldMkLst>
          <pc:docMk/>
          <pc:sldMk cId="2469201916" sldId="260"/>
        </pc:sldMkLst>
        <pc:spChg chg="mod">
          <ac:chgData name="Syed Arabi Idid" userId="0c7eea9b35e789c3" providerId="LiveId" clId="{813A0629-F3C6-447D-8070-279238E15125}" dt="2021-07-30T15:03:25.247" v="813" actId="20577"/>
          <ac:spMkLst>
            <pc:docMk/>
            <pc:sldMk cId="2469201916" sldId="260"/>
            <ac:spMk id="3" creationId="{99C44166-F679-F04D-ACB6-BDBC9A3499F3}"/>
          </ac:spMkLst>
        </pc:spChg>
      </pc:sldChg>
      <pc:sldChg chg="modSp mod">
        <pc:chgData name="Syed Arabi Idid" userId="0c7eea9b35e789c3" providerId="LiveId" clId="{813A0629-F3C6-447D-8070-279238E15125}" dt="2021-07-30T14:54:54.011" v="775" actId="20577"/>
        <pc:sldMkLst>
          <pc:docMk/>
          <pc:sldMk cId="1054214282" sldId="266"/>
        </pc:sldMkLst>
        <pc:spChg chg="mod">
          <ac:chgData name="Syed Arabi Idid" userId="0c7eea9b35e789c3" providerId="LiveId" clId="{813A0629-F3C6-447D-8070-279238E15125}" dt="2021-07-30T14:54:54.011" v="775" actId="20577"/>
          <ac:spMkLst>
            <pc:docMk/>
            <pc:sldMk cId="1054214282" sldId="266"/>
            <ac:spMk id="3" creationId="{3B2F138C-EB80-2145-BC35-2C9AE34A9D22}"/>
          </ac:spMkLst>
        </pc:spChg>
      </pc:sldChg>
      <pc:sldChg chg="modSp mod">
        <pc:chgData name="Syed Arabi Idid" userId="0c7eea9b35e789c3" providerId="LiveId" clId="{813A0629-F3C6-447D-8070-279238E15125}" dt="2021-07-30T15:00:30.910" v="806" actId="20577"/>
        <pc:sldMkLst>
          <pc:docMk/>
          <pc:sldMk cId="1700934693" sldId="267"/>
        </pc:sldMkLst>
        <pc:spChg chg="mod">
          <ac:chgData name="Syed Arabi Idid" userId="0c7eea9b35e789c3" providerId="LiveId" clId="{813A0629-F3C6-447D-8070-279238E15125}" dt="2021-07-30T15:00:30.910" v="806" actId="20577"/>
          <ac:spMkLst>
            <pc:docMk/>
            <pc:sldMk cId="1700934693" sldId="267"/>
            <ac:spMk id="3" creationId="{3B2F138C-EB80-2145-BC35-2C9AE34A9D22}"/>
          </ac:spMkLst>
        </pc:spChg>
      </pc:sldChg>
      <pc:sldChg chg="modSp mod">
        <pc:chgData name="Syed Arabi Idid" userId="0c7eea9b35e789c3" providerId="LiveId" clId="{813A0629-F3C6-447D-8070-279238E15125}" dt="2021-07-30T15:01:14.834" v="807" actId="207"/>
        <pc:sldMkLst>
          <pc:docMk/>
          <pc:sldMk cId="1283982176" sldId="268"/>
        </pc:sldMkLst>
        <pc:spChg chg="mod">
          <ac:chgData name="Syed Arabi Idid" userId="0c7eea9b35e789c3" providerId="LiveId" clId="{813A0629-F3C6-447D-8070-279238E15125}" dt="2021-07-30T15:01:14.834" v="807" actId="207"/>
          <ac:spMkLst>
            <pc:docMk/>
            <pc:sldMk cId="1283982176" sldId="268"/>
            <ac:spMk id="3" creationId="{3B2F138C-EB80-2145-BC35-2C9AE34A9D22}"/>
          </ac:spMkLst>
        </pc:spChg>
      </pc:sldChg>
      <pc:sldChg chg="modSp mod">
        <pc:chgData name="Syed Arabi Idid" userId="0c7eea9b35e789c3" providerId="LiveId" clId="{813A0629-F3C6-447D-8070-279238E15125}" dt="2021-07-30T14:47:03.864" v="729" actId="20577"/>
        <pc:sldMkLst>
          <pc:docMk/>
          <pc:sldMk cId="1697574127" sldId="269"/>
        </pc:sldMkLst>
        <pc:spChg chg="mod">
          <ac:chgData name="Syed Arabi Idid" userId="0c7eea9b35e789c3" providerId="LiveId" clId="{813A0629-F3C6-447D-8070-279238E15125}" dt="2021-07-30T14:47:03.864" v="729" actId="20577"/>
          <ac:spMkLst>
            <pc:docMk/>
            <pc:sldMk cId="1697574127" sldId="269"/>
            <ac:spMk id="3" creationId="{7AAF786B-6E7B-2B48-A2A3-D951E28E7D48}"/>
          </ac:spMkLst>
        </pc:spChg>
      </pc:sldChg>
      <pc:sldChg chg="modSp">
        <pc:chgData name="Syed Arabi Idid" userId="0c7eea9b35e789c3" providerId="LiveId" clId="{813A0629-F3C6-447D-8070-279238E15125}" dt="2021-07-30T14:38:35.120" v="15" actId="20577"/>
        <pc:sldMkLst>
          <pc:docMk/>
          <pc:sldMk cId="3168556947" sldId="271"/>
        </pc:sldMkLst>
        <pc:graphicFrameChg chg="mod">
          <ac:chgData name="Syed Arabi Idid" userId="0c7eea9b35e789c3" providerId="LiveId" clId="{813A0629-F3C6-447D-8070-279238E15125}" dt="2021-07-30T14:38:35.120" v="15" actId="20577"/>
          <ac:graphicFrameMkLst>
            <pc:docMk/>
            <pc:sldMk cId="3168556947" sldId="271"/>
            <ac:graphicFrameMk id="5" creationId="{D496A959-C0B7-4494-AEFE-62BE9BA52F27}"/>
          </ac:graphicFrameMkLst>
        </pc:graphicFrameChg>
      </pc:sldChg>
      <pc:sldChg chg="del">
        <pc:chgData name="Syed Arabi Idid" userId="0c7eea9b35e789c3" providerId="LiveId" clId="{813A0629-F3C6-447D-8070-279238E15125}" dt="2021-07-30T14:48:13.315" v="730" actId="2696"/>
        <pc:sldMkLst>
          <pc:docMk/>
          <pc:sldMk cId="234593933" sldId="276"/>
        </pc:sldMkLst>
      </pc:sldChg>
      <pc:sldChg chg="delDesignElem">
        <pc:chgData name="Syed Arabi Idid" userId="0c7eea9b35e789c3" providerId="LiveId" clId="{813A0629-F3C6-447D-8070-279238E15125}" dt="2021-07-30T14:48:21.915" v="731"/>
        <pc:sldMkLst>
          <pc:docMk/>
          <pc:sldMk cId="3958621278" sldId="276"/>
        </pc:sldMkLst>
      </pc:sldChg>
      <pc:sldChg chg="del">
        <pc:chgData name="Syed Arabi Idid" userId="0c7eea9b35e789c3" providerId="LiveId" clId="{813A0629-F3C6-447D-8070-279238E15125}" dt="2021-07-30T14:51:36.902" v="734" actId="2696"/>
        <pc:sldMkLst>
          <pc:docMk/>
          <pc:sldMk cId="753916023" sldId="289"/>
        </pc:sldMkLst>
      </pc:sldChg>
      <pc:sldChg chg="modSp mod">
        <pc:chgData name="Syed Arabi Idid" userId="0c7eea9b35e789c3" providerId="LiveId" clId="{813A0629-F3C6-447D-8070-279238E15125}" dt="2021-07-30T15:23:24.184" v="814" actId="207"/>
        <pc:sldMkLst>
          <pc:docMk/>
          <pc:sldMk cId="2601500715" sldId="290"/>
        </pc:sldMkLst>
        <pc:spChg chg="mod">
          <ac:chgData name="Syed Arabi Idid" userId="0c7eea9b35e789c3" providerId="LiveId" clId="{813A0629-F3C6-447D-8070-279238E15125}" dt="2021-07-30T15:23:24.184" v="814" actId="207"/>
          <ac:spMkLst>
            <pc:docMk/>
            <pc:sldMk cId="2601500715" sldId="290"/>
            <ac:spMk id="3" creationId="{1F2BB81B-2648-D444-9300-B282B6257BF9}"/>
          </ac:spMkLst>
        </pc:spChg>
      </pc:sldChg>
      <pc:sldChg chg="modSp new mod">
        <pc:chgData name="Syed Arabi Idid" userId="0c7eea9b35e789c3" providerId="LiveId" clId="{813A0629-F3C6-447D-8070-279238E15125}" dt="2021-07-30T14:46:24.358" v="727" actId="20577"/>
        <pc:sldMkLst>
          <pc:docMk/>
          <pc:sldMk cId="2979441856" sldId="292"/>
        </pc:sldMkLst>
        <pc:spChg chg="mod">
          <ac:chgData name="Syed Arabi Idid" userId="0c7eea9b35e789c3" providerId="LiveId" clId="{813A0629-F3C6-447D-8070-279238E15125}" dt="2021-07-30T14:40:04.510" v="42" actId="20577"/>
          <ac:spMkLst>
            <pc:docMk/>
            <pc:sldMk cId="2979441856" sldId="292"/>
            <ac:spMk id="2" creationId="{D89150A3-E1BC-497A-815B-50C2036219CA}"/>
          </ac:spMkLst>
        </pc:spChg>
        <pc:spChg chg="mod">
          <ac:chgData name="Syed Arabi Idid" userId="0c7eea9b35e789c3" providerId="LiveId" clId="{813A0629-F3C6-447D-8070-279238E15125}" dt="2021-07-30T14:46:24.358" v="727" actId="20577"/>
          <ac:spMkLst>
            <pc:docMk/>
            <pc:sldMk cId="2979441856" sldId="292"/>
            <ac:spMk id="3" creationId="{3CCFE7C1-DFBE-4AEE-803F-ECC37840B1AA}"/>
          </ac:spMkLst>
        </pc:spChg>
      </pc:sldChg>
      <pc:sldChg chg="modSp new mod">
        <pc:chgData name="Syed Arabi Idid" userId="0c7eea9b35e789c3" providerId="LiveId" clId="{813A0629-F3C6-447D-8070-279238E15125}" dt="2021-07-30T14:45:56.483" v="723" actId="20577"/>
        <pc:sldMkLst>
          <pc:docMk/>
          <pc:sldMk cId="3151674725" sldId="293"/>
        </pc:sldMkLst>
        <pc:spChg chg="mod">
          <ac:chgData name="Syed Arabi Idid" userId="0c7eea9b35e789c3" providerId="LiveId" clId="{813A0629-F3C6-447D-8070-279238E15125}" dt="2021-07-30T14:45:56.483" v="723" actId="20577"/>
          <ac:spMkLst>
            <pc:docMk/>
            <pc:sldMk cId="3151674725" sldId="293"/>
            <ac:spMk id="3" creationId="{CDBA28E5-A56B-458E-99AB-53626EB42083}"/>
          </ac:spMkLst>
        </pc:spChg>
      </pc:sldChg>
      <pc:sldChg chg="new del">
        <pc:chgData name="Syed Arabi Idid" userId="0c7eea9b35e789c3" providerId="LiveId" clId="{813A0629-F3C6-447D-8070-279238E15125}" dt="2021-07-30T14:49:59.530" v="733" actId="2696"/>
        <pc:sldMkLst>
          <pc:docMk/>
          <pc:sldMk cId="1755073442" sldId="294"/>
        </pc:sldMkLst>
      </pc:sldChg>
      <pc:sldChg chg="modSp new mod">
        <pc:chgData name="Syed Arabi Idid" userId="0c7eea9b35e789c3" providerId="LiveId" clId="{813A0629-F3C6-447D-8070-279238E15125}" dt="2021-07-30T14:53:22.531" v="758" actId="20577"/>
        <pc:sldMkLst>
          <pc:docMk/>
          <pc:sldMk cId="3542264706" sldId="294"/>
        </pc:sldMkLst>
        <pc:spChg chg="mod">
          <ac:chgData name="Syed Arabi Idid" userId="0c7eea9b35e789c3" providerId="LiveId" clId="{813A0629-F3C6-447D-8070-279238E15125}" dt="2021-07-30T14:52:07.069" v="743" actId="20577"/>
          <ac:spMkLst>
            <pc:docMk/>
            <pc:sldMk cId="3542264706" sldId="294"/>
            <ac:spMk id="2" creationId="{E2DDEECF-84CC-44BF-9EA6-8B6082C2AC79}"/>
          </ac:spMkLst>
        </pc:spChg>
        <pc:spChg chg="mod">
          <ac:chgData name="Syed Arabi Idid" userId="0c7eea9b35e789c3" providerId="LiveId" clId="{813A0629-F3C6-447D-8070-279238E15125}" dt="2021-07-30T14:53:22.531" v="758" actId="20577"/>
          <ac:spMkLst>
            <pc:docMk/>
            <pc:sldMk cId="3542264706" sldId="294"/>
            <ac:spMk id="3" creationId="{6442964E-2F17-4C9B-B815-1716E9D1D39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engkuaisha\Desktop\Tem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tengkuaisha\Desktop\Temp.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a:t>Priority: Party or candidate?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0-966D-5F47-B675-56A19774113E}"/>
              </c:ext>
            </c:extLst>
          </c:dPt>
          <c:dPt>
            <c:idx val="1"/>
            <c:invertIfNegative val="0"/>
            <c:bubble3D val="0"/>
            <c:spPr>
              <a:solidFill>
                <a:srgbClr val="C0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966D-5F47-B675-56A19774113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Sheet1!$B$36:$B$37</c:f>
              <c:strCache>
                <c:ptCount val="2"/>
                <c:pt idx="0">
                  <c:v>Party</c:v>
                </c:pt>
                <c:pt idx="1">
                  <c:v>Candidate</c:v>
                </c:pt>
              </c:strCache>
            </c:strRef>
          </c:cat>
          <c:val>
            <c:numRef>
              <c:f>Sheet1!$C$36:$C$37</c:f>
              <c:numCache>
                <c:formatCode>0%</c:formatCode>
                <c:ptCount val="2"/>
                <c:pt idx="0">
                  <c:v>0.81</c:v>
                </c:pt>
                <c:pt idx="1">
                  <c:v>0.19</c:v>
                </c:pt>
              </c:numCache>
            </c:numRef>
          </c:val>
          <c:extLst>
            <c:ext xmlns:c16="http://schemas.microsoft.com/office/drawing/2014/chart" uri="{C3380CC4-5D6E-409C-BE32-E72D297353CC}">
              <c16:uniqueId val="{00000000-90B6-2548-82F1-E4E0AEB8BD87}"/>
            </c:ext>
          </c:extLst>
        </c:ser>
        <c:dLbls>
          <c:dLblPos val="inEnd"/>
          <c:showLegendKey val="0"/>
          <c:showVal val="1"/>
          <c:showCatName val="0"/>
          <c:showSerName val="0"/>
          <c:showPercent val="0"/>
          <c:showBubbleSize val="0"/>
        </c:dLbls>
        <c:gapWidth val="65"/>
        <c:axId val="957867327"/>
        <c:axId val="938125775"/>
      </c:barChart>
      <c:catAx>
        <c:axId val="95786732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938125775"/>
        <c:crosses val="autoZero"/>
        <c:auto val="1"/>
        <c:lblAlgn val="ctr"/>
        <c:lblOffset val="100"/>
        <c:noMultiLvlLbl val="0"/>
      </c:catAx>
      <c:valAx>
        <c:axId val="93812577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957867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Will</a:t>
            </a:r>
            <a:r>
              <a:rPr lang="en-GB" baseline="0"/>
              <a:t> vote in future elections?</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5805836638290374"/>
          <c:y val="0.1578513842794444"/>
          <c:w val="0.56472575092334998"/>
          <c:h val="0.80541766989870067"/>
        </c:manualLayout>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B65-1E4A-A3CA-F87A2A834919}"/>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B65-1E4A-A3CA-F87A2A83491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Sheet1!$B$32:$B$33</c:f>
              <c:strCache>
                <c:ptCount val="2"/>
                <c:pt idx="0">
                  <c:v>No</c:v>
                </c:pt>
                <c:pt idx="1">
                  <c:v>Yes</c:v>
                </c:pt>
              </c:strCache>
            </c:strRef>
          </c:cat>
          <c:val>
            <c:numRef>
              <c:f>Sheet1!$C$32:$C$33</c:f>
              <c:numCache>
                <c:formatCode>0%</c:formatCode>
                <c:ptCount val="2"/>
                <c:pt idx="0">
                  <c:v>0.64</c:v>
                </c:pt>
                <c:pt idx="1">
                  <c:v>0.36</c:v>
                </c:pt>
              </c:numCache>
            </c:numRef>
          </c:val>
          <c:extLst>
            <c:ext xmlns:c16="http://schemas.microsoft.com/office/drawing/2014/chart" uri="{C3380CC4-5D6E-409C-BE32-E72D297353CC}">
              <c16:uniqueId val="{00000004-1B65-1E4A-A3CA-F87A2A83491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189685101781945"/>
          <c:y val="0.53469869483069665"/>
          <c:w val="0.21128323100466995"/>
          <c:h val="0.121893175354425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a:t>Voting experience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1"/>
        <c:ser>
          <c:idx val="0"/>
          <c:order val="0"/>
          <c:invertIfNegative val="0"/>
          <c:dPt>
            <c:idx val="0"/>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537-B546-8F2F-8768FE586E3B}"/>
              </c:ext>
            </c:extLst>
          </c:dPt>
          <c:dPt>
            <c:idx val="1"/>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2537-B546-8F2F-8768FE586E3B}"/>
              </c:ext>
            </c:extLst>
          </c:dPt>
          <c:dPt>
            <c:idx val="2"/>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2537-B546-8F2F-8768FE586E3B}"/>
              </c:ext>
            </c:extLst>
          </c:dPt>
          <c:dPt>
            <c:idx val="3"/>
            <c:invertIfNegative val="0"/>
            <c:bubble3D val="0"/>
            <c:spPr>
              <a:solidFill>
                <a:schemeClr val="accent2">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2537-B546-8F2F-8768FE586E3B}"/>
              </c:ext>
            </c:extLst>
          </c:dPt>
          <c:dPt>
            <c:idx val="4"/>
            <c:invertIfNegative val="0"/>
            <c:bubble3D val="0"/>
            <c:spPr>
              <a:solidFill>
                <a:schemeClr val="accent4">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2537-B546-8F2F-8768FE586E3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Sheet1!$B$56:$B$60</c:f>
              <c:strCache>
                <c:ptCount val="5"/>
                <c:pt idx="0">
                  <c:v>Never</c:v>
                </c:pt>
                <c:pt idx="1">
                  <c:v>Once</c:v>
                </c:pt>
                <c:pt idx="2">
                  <c:v>Twice</c:v>
                </c:pt>
                <c:pt idx="3">
                  <c:v>Three times</c:v>
                </c:pt>
                <c:pt idx="4">
                  <c:v>Four times or more</c:v>
                </c:pt>
              </c:strCache>
            </c:strRef>
          </c:cat>
          <c:val>
            <c:numRef>
              <c:f>Sheet1!$C$56:$C$60</c:f>
              <c:numCache>
                <c:formatCode>0%</c:formatCode>
                <c:ptCount val="5"/>
                <c:pt idx="0">
                  <c:v>0.26</c:v>
                </c:pt>
                <c:pt idx="1">
                  <c:v>0.2</c:v>
                </c:pt>
                <c:pt idx="2">
                  <c:v>0.2</c:v>
                </c:pt>
                <c:pt idx="3">
                  <c:v>0.16</c:v>
                </c:pt>
                <c:pt idx="4">
                  <c:v>0.18</c:v>
                </c:pt>
              </c:numCache>
            </c:numRef>
          </c:val>
          <c:extLst>
            <c:ext xmlns:c16="http://schemas.microsoft.com/office/drawing/2014/chart" uri="{C3380CC4-5D6E-409C-BE32-E72D297353CC}">
              <c16:uniqueId val="{00000000-4BCA-B14A-840B-B3C65B7A27D5}"/>
            </c:ext>
          </c:extLst>
        </c:ser>
        <c:dLbls>
          <c:dLblPos val="inEnd"/>
          <c:showLegendKey val="0"/>
          <c:showVal val="1"/>
          <c:showCatName val="0"/>
          <c:showSerName val="0"/>
          <c:showPercent val="0"/>
          <c:showBubbleSize val="0"/>
        </c:dLbls>
        <c:gapWidth val="65"/>
        <c:axId val="713837408"/>
        <c:axId val="693974224"/>
      </c:barChart>
      <c:catAx>
        <c:axId val="71383740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693974224"/>
        <c:crosses val="autoZero"/>
        <c:auto val="1"/>
        <c:lblAlgn val="ctr"/>
        <c:lblOffset val="100"/>
        <c:noMultiLvlLbl val="0"/>
      </c:catAx>
      <c:valAx>
        <c:axId val="6939742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713837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5F9FB-B289-4EDB-B88D-360658B2F7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949DE491-5EE3-470B-B024-D73A21A56EFA}">
      <dgm:prSet custT="1"/>
      <dgm:spPr/>
      <dgm:t>
        <a:bodyPr/>
        <a:lstStyle/>
        <a:p>
          <a:pPr algn="just"/>
          <a:r>
            <a:rPr lang="en-US" sz="1800" dirty="0"/>
            <a:t> PH is a component party of DAP, PKR and Amanah while Perikatan Nasional (PN) houses BERSATU, PAS and STAR. </a:t>
          </a:r>
        </a:p>
      </dgm:t>
    </dgm:pt>
    <dgm:pt modelId="{56C83D3D-8BF7-4477-8EC7-F5EF644A754F}" type="parTrans" cxnId="{86064D6A-D90C-48EB-9120-AF2F7398D50F}">
      <dgm:prSet/>
      <dgm:spPr/>
      <dgm:t>
        <a:bodyPr/>
        <a:lstStyle/>
        <a:p>
          <a:endParaRPr lang="en-US"/>
        </a:p>
      </dgm:t>
    </dgm:pt>
    <dgm:pt modelId="{13241398-0B53-4D86-9046-D4BA42F8F3C4}" type="sibTrans" cxnId="{86064D6A-D90C-48EB-9120-AF2F7398D50F}">
      <dgm:prSet/>
      <dgm:spPr/>
      <dgm:t>
        <a:bodyPr/>
        <a:lstStyle/>
        <a:p>
          <a:endParaRPr lang="en-US"/>
        </a:p>
      </dgm:t>
    </dgm:pt>
    <dgm:pt modelId="{AD3FE684-D333-44A7-855C-AC08C07B1EC0}">
      <dgm:prSet custT="1"/>
      <dgm:spPr/>
      <dgm:t>
        <a:bodyPr/>
        <a:lstStyle/>
        <a:p>
          <a:pPr algn="just"/>
          <a:r>
            <a:rPr lang="en-US" sz="1800" dirty="0"/>
            <a:t>The Pakatan Harapan government in 2018 lost its majority in February 2020 with the withdrawal of BERSATU, which then began the government with support from PAS, GPS, STAR and UMNO. </a:t>
          </a:r>
        </a:p>
      </dgm:t>
    </dgm:pt>
    <dgm:pt modelId="{4CBDFB5C-FE3C-4D93-9066-0DB65D96C5A7}" type="parTrans" cxnId="{57C5A492-2BB9-48A8-851C-94A1E8F6CE1D}">
      <dgm:prSet/>
      <dgm:spPr/>
      <dgm:t>
        <a:bodyPr/>
        <a:lstStyle/>
        <a:p>
          <a:endParaRPr lang="en-US"/>
        </a:p>
      </dgm:t>
    </dgm:pt>
    <dgm:pt modelId="{B7A8E563-4D1C-4BB0-991B-B53EC55EA67D}" type="sibTrans" cxnId="{57C5A492-2BB9-48A8-851C-94A1E8F6CE1D}">
      <dgm:prSet/>
      <dgm:spPr/>
      <dgm:t>
        <a:bodyPr/>
        <a:lstStyle/>
        <a:p>
          <a:endParaRPr lang="en-US"/>
        </a:p>
      </dgm:t>
    </dgm:pt>
    <dgm:pt modelId="{AAC779DC-AC86-1249-B0DA-B6960ADB869D}">
      <dgm:prSet custT="1"/>
      <dgm:spPr/>
      <dgm:t>
        <a:bodyPr/>
        <a:lstStyle/>
        <a:p>
          <a:r>
            <a:rPr lang="en-US" sz="1800" dirty="0"/>
            <a:t>Specifically, this study will focus on perception on party attributes (PH versus PN) across age and race, and factors that influence support for PH and PN</a:t>
          </a:r>
          <a:endParaRPr lang="en-GB" sz="1800" dirty="0"/>
        </a:p>
      </dgm:t>
    </dgm:pt>
    <dgm:pt modelId="{4C3F5F08-1443-7747-9C11-B238E3863E4F}" type="parTrans" cxnId="{1FB86C77-7B42-1346-9686-EF7E8769EA91}">
      <dgm:prSet/>
      <dgm:spPr/>
      <dgm:t>
        <a:bodyPr/>
        <a:lstStyle/>
        <a:p>
          <a:endParaRPr lang="en-GB"/>
        </a:p>
      </dgm:t>
    </dgm:pt>
    <dgm:pt modelId="{7F0CE3EA-9B00-AF46-A5A4-63523A75F122}" type="sibTrans" cxnId="{1FB86C77-7B42-1346-9686-EF7E8769EA91}">
      <dgm:prSet/>
      <dgm:spPr/>
      <dgm:t>
        <a:bodyPr/>
        <a:lstStyle/>
        <a:p>
          <a:endParaRPr lang="en-GB"/>
        </a:p>
      </dgm:t>
    </dgm:pt>
    <dgm:pt modelId="{A8041D4A-34C4-214B-AC9E-BB87E2EED6EA}" type="pres">
      <dgm:prSet presAssocID="{1835F9FB-B289-4EDB-B88D-360658B2F741}" presName="Name0" presStyleCnt="0">
        <dgm:presLayoutVars>
          <dgm:dir/>
          <dgm:animLvl val="lvl"/>
          <dgm:resizeHandles val="exact"/>
        </dgm:presLayoutVars>
      </dgm:prSet>
      <dgm:spPr/>
    </dgm:pt>
    <dgm:pt modelId="{D2806349-4915-C845-A321-BE2EFAF7B763}" type="pres">
      <dgm:prSet presAssocID="{AAC779DC-AC86-1249-B0DA-B6960ADB869D}" presName="boxAndChildren" presStyleCnt="0"/>
      <dgm:spPr/>
    </dgm:pt>
    <dgm:pt modelId="{DC19D060-38F5-9448-852C-08F9F73378F9}" type="pres">
      <dgm:prSet presAssocID="{AAC779DC-AC86-1249-B0DA-B6960ADB869D}" presName="parentTextBox" presStyleLbl="node1" presStyleIdx="0" presStyleCnt="3"/>
      <dgm:spPr/>
    </dgm:pt>
    <dgm:pt modelId="{A82157F3-9B08-B54F-BC0D-55EF361E3224}" type="pres">
      <dgm:prSet presAssocID="{B7A8E563-4D1C-4BB0-991B-B53EC55EA67D}" presName="sp" presStyleCnt="0"/>
      <dgm:spPr/>
    </dgm:pt>
    <dgm:pt modelId="{AEE9B9C8-71CF-0045-A514-EB36D1C96D1F}" type="pres">
      <dgm:prSet presAssocID="{AD3FE684-D333-44A7-855C-AC08C07B1EC0}" presName="arrowAndChildren" presStyleCnt="0"/>
      <dgm:spPr/>
    </dgm:pt>
    <dgm:pt modelId="{4107E414-506D-0C4B-A900-906099D6FB8C}" type="pres">
      <dgm:prSet presAssocID="{AD3FE684-D333-44A7-855C-AC08C07B1EC0}" presName="parentTextArrow" presStyleLbl="node1" presStyleIdx="1" presStyleCnt="3"/>
      <dgm:spPr/>
    </dgm:pt>
    <dgm:pt modelId="{D928AB1C-6DD4-4647-B78B-9BF60C7DCE07}" type="pres">
      <dgm:prSet presAssocID="{13241398-0B53-4D86-9046-D4BA42F8F3C4}" presName="sp" presStyleCnt="0"/>
      <dgm:spPr/>
    </dgm:pt>
    <dgm:pt modelId="{21BD5EE6-2778-6443-844F-6B4CB8187CC5}" type="pres">
      <dgm:prSet presAssocID="{949DE491-5EE3-470B-B024-D73A21A56EFA}" presName="arrowAndChildren" presStyleCnt="0"/>
      <dgm:spPr/>
    </dgm:pt>
    <dgm:pt modelId="{60A5494A-8ED3-194C-963D-01CB4824F540}" type="pres">
      <dgm:prSet presAssocID="{949DE491-5EE3-470B-B024-D73A21A56EFA}" presName="parentTextArrow" presStyleLbl="node1" presStyleIdx="2" presStyleCnt="3"/>
      <dgm:spPr/>
    </dgm:pt>
  </dgm:ptLst>
  <dgm:cxnLst>
    <dgm:cxn modelId="{63C64A2C-1EC8-E64A-ACBA-0A1EC417CEA2}" type="presOf" srcId="{AD3FE684-D333-44A7-855C-AC08C07B1EC0}" destId="{4107E414-506D-0C4B-A900-906099D6FB8C}" srcOrd="0" destOrd="0" presId="urn:microsoft.com/office/officeart/2005/8/layout/process4"/>
    <dgm:cxn modelId="{045AAF4B-81F0-7243-A776-5B5F0C52565C}" type="presOf" srcId="{949DE491-5EE3-470B-B024-D73A21A56EFA}" destId="{60A5494A-8ED3-194C-963D-01CB4824F540}" srcOrd="0" destOrd="0" presId="urn:microsoft.com/office/officeart/2005/8/layout/process4"/>
    <dgm:cxn modelId="{B4398F52-9ACF-ED4B-8648-88EA039CE435}" type="presOf" srcId="{1835F9FB-B289-4EDB-B88D-360658B2F741}" destId="{A8041D4A-34C4-214B-AC9E-BB87E2EED6EA}" srcOrd="0" destOrd="0" presId="urn:microsoft.com/office/officeart/2005/8/layout/process4"/>
    <dgm:cxn modelId="{C1FB6E64-10D9-4841-8D4E-CDA6557A37A0}" type="presOf" srcId="{AAC779DC-AC86-1249-B0DA-B6960ADB869D}" destId="{DC19D060-38F5-9448-852C-08F9F73378F9}" srcOrd="0" destOrd="0" presId="urn:microsoft.com/office/officeart/2005/8/layout/process4"/>
    <dgm:cxn modelId="{86064D6A-D90C-48EB-9120-AF2F7398D50F}" srcId="{1835F9FB-B289-4EDB-B88D-360658B2F741}" destId="{949DE491-5EE3-470B-B024-D73A21A56EFA}" srcOrd="0" destOrd="0" parTransId="{56C83D3D-8BF7-4477-8EC7-F5EF644A754F}" sibTransId="{13241398-0B53-4D86-9046-D4BA42F8F3C4}"/>
    <dgm:cxn modelId="{1FB86C77-7B42-1346-9686-EF7E8769EA91}" srcId="{1835F9FB-B289-4EDB-B88D-360658B2F741}" destId="{AAC779DC-AC86-1249-B0DA-B6960ADB869D}" srcOrd="2" destOrd="0" parTransId="{4C3F5F08-1443-7747-9C11-B238E3863E4F}" sibTransId="{7F0CE3EA-9B00-AF46-A5A4-63523A75F122}"/>
    <dgm:cxn modelId="{57C5A492-2BB9-48A8-851C-94A1E8F6CE1D}" srcId="{1835F9FB-B289-4EDB-B88D-360658B2F741}" destId="{AD3FE684-D333-44A7-855C-AC08C07B1EC0}" srcOrd="1" destOrd="0" parTransId="{4CBDFB5C-FE3C-4D93-9066-0DB65D96C5A7}" sibTransId="{B7A8E563-4D1C-4BB0-991B-B53EC55EA67D}"/>
    <dgm:cxn modelId="{280B784F-A959-3B4A-B5DD-1B9F4CEAFB93}" type="presParOf" srcId="{A8041D4A-34C4-214B-AC9E-BB87E2EED6EA}" destId="{D2806349-4915-C845-A321-BE2EFAF7B763}" srcOrd="0" destOrd="0" presId="urn:microsoft.com/office/officeart/2005/8/layout/process4"/>
    <dgm:cxn modelId="{0B19E1A9-0D82-C94D-AC9D-F90EDB75E965}" type="presParOf" srcId="{D2806349-4915-C845-A321-BE2EFAF7B763}" destId="{DC19D060-38F5-9448-852C-08F9F73378F9}" srcOrd="0" destOrd="0" presId="urn:microsoft.com/office/officeart/2005/8/layout/process4"/>
    <dgm:cxn modelId="{44DF2D23-38C9-DF42-BA18-F998478383D1}" type="presParOf" srcId="{A8041D4A-34C4-214B-AC9E-BB87E2EED6EA}" destId="{A82157F3-9B08-B54F-BC0D-55EF361E3224}" srcOrd="1" destOrd="0" presId="urn:microsoft.com/office/officeart/2005/8/layout/process4"/>
    <dgm:cxn modelId="{5F8F411A-5118-3248-8BD1-CC050B571D36}" type="presParOf" srcId="{A8041D4A-34C4-214B-AC9E-BB87E2EED6EA}" destId="{AEE9B9C8-71CF-0045-A514-EB36D1C96D1F}" srcOrd="2" destOrd="0" presId="urn:microsoft.com/office/officeart/2005/8/layout/process4"/>
    <dgm:cxn modelId="{7A685124-6C25-7B45-8A3D-1C5A0BAFEAF3}" type="presParOf" srcId="{AEE9B9C8-71CF-0045-A514-EB36D1C96D1F}" destId="{4107E414-506D-0C4B-A900-906099D6FB8C}" srcOrd="0" destOrd="0" presId="urn:microsoft.com/office/officeart/2005/8/layout/process4"/>
    <dgm:cxn modelId="{009BF1C4-70E4-0840-8FE8-2CBA3C1A40A6}" type="presParOf" srcId="{A8041D4A-34C4-214B-AC9E-BB87E2EED6EA}" destId="{D928AB1C-6DD4-4647-B78B-9BF60C7DCE07}" srcOrd="3" destOrd="0" presId="urn:microsoft.com/office/officeart/2005/8/layout/process4"/>
    <dgm:cxn modelId="{5FD44488-D953-7A40-9AF5-DA20A9332A0E}" type="presParOf" srcId="{A8041D4A-34C4-214B-AC9E-BB87E2EED6EA}" destId="{21BD5EE6-2778-6443-844F-6B4CB8187CC5}" srcOrd="4" destOrd="0" presId="urn:microsoft.com/office/officeart/2005/8/layout/process4"/>
    <dgm:cxn modelId="{3A0E6BC2-788E-E740-8F45-91AC66AFB4BD}" type="presParOf" srcId="{21BD5EE6-2778-6443-844F-6B4CB8187CC5}" destId="{60A5494A-8ED3-194C-963D-01CB4824F54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40EC2C-3CBE-0F46-9867-655F6A24E34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GB"/>
        </a:p>
      </dgm:t>
    </dgm:pt>
    <dgm:pt modelId="{6303AC2B-1C82-5444-9A2C-A17285039BB4}">
      <dgm:prSet/>
      <dgm:spPr/>
      <dgm:t>
        <a:bodyPr/>
        <a:lstStyle/>
        <a:p>
          <a:pPr algn="just"/>
          <a:r>
            <a:rPr lang="en-US" dirty="0"/>
            <a:t>Factors that influence support for PN and PH varied across parties, and overall pattern tends to indicate opposing trends</a:t>
          </a:r>
          <a:endParaRPr lang="en-MY" dirty="0"/>
        </a:p>
      </dgm:t>
    </dgm:pt>
    <dgm:pt modelId="{D87F33CA-AE5F-EF46-AA3D-50177501BFF3}" type="parTrans" cxnId="{24041B9B-5761-7742-B9C8-A212663D32AC}">
      <dgm:prSet/>
      <dgm:spPr/>
      <dgm:t>
        <a:bodyPr/>
        <a:lstStyle/>
        <a:p>
          <a:endParaRPr lang="en-GB"/>
        </a:p>
      </dgm:t>
    </dgm:pt>
    <dgm:pt modelId="{25CE2089-0199-5F49-B64B-50FE93C4102D}" type="sibTrans" cxnId="{24041B9B-5761-7742-B9C8-A212663D32AC}">
      <dgm:prSet/>
      <dgm:spPr/>
      <dgm:t>
        <a:bodyPr/>
        <a:lstStyle/>
        <a:p>
          <a:endParaRPr lang="en-GB"/>
        </a:p>
      </dgm:t>
    </dgm:pt>
    <dgm:pt modelId="{D7D505FD-A335-7C46-B662-68B77268F1A7}">
      <dgm:prSet/>
      <dgm:spPr/>
      <dgm:t>
        <a:bodyPr/>
        <a:lstStyle/>
        <a:p>
          <a:pPr algn="just"/>
          <a:r>
            <a:rPr lang="en-US" dirty="0"/>
            <a:t>Overall, media use is not strongly correlated with support for both parties and correlations appears to vary across media type. To garner continued support, strategies should be tailored based on the platform, and to target specific demographics, e.g., PH might use Twitter to target young non-Malays, while TV may work for older Malays who support PN</a:t>
          </a:r>
          <a:endParaRPr lang="en-MY" dirty="0"/>
        </a:p>
      </dgm:t>
    </dgm:pt>
    <dgm:pt modelId="{0BB0082F-D300-7A43-8216-BDBA89E825DB}" type="parTrans" cxnId="{1EE9A50F-C2FB-1849-81D7-5B553400C35A}">
      <dgm:prSet/>
      <dgm:spPr/>
      <dgm:t>
        <a:bodyPr/>
        <a:lstStyle/>
        <a:p>
          <a:endParaRPr lang="en-GB"/>
        </a:p>
      </dgm:t>
    </dgm:pt>
    <dgm:pt modelId="{3096642F-D90E-8347-8885-0AA5F179F00F}" type="sibTrans" cxnId="{1EE9A50F-C2FB-1849-81D7-5B553400C35A}">
      <dgm:prSet/>
      <dgm:spPr/>
      <dgm:t>
        <a:bodyPr/>
        <a:lstStyle/>
        <a:p>
          <a:endParaRPr lang="en-GB"/>
        </a:p>
      </dgm:t>
    </dgm:pt>
    <dgm:pt modelId="{7B0B0BC3-14A1-F949-AD47-27EDB9DF8A7E}">
      <dgm:prSet/>
      <dgm:spPr/>
      <dgm:t>
        <a:bodyPr/>
        <a:lstStyle/>
        <a:p>
          <a:r>
            <a:rPr lang="en-US" dirty="0"/>
            <a:t>More important is tackling current issues like high cost of living, increased price of consumer products, and rising crime; this may increase optimism among the people and encourage them to support parties currently ruling the government. When this is achieved, support for parties will follow suit</a:t>
          </a:r>
          <a:endParaRPr lang="en-MY" dirty="0"/>
        </a:p>
      </dgm:t>
    </dgm:pt>
    <dgm:pt modelId="{2F9E7EAD-C0D5-F446-B9EB-A8026ECBA949}" type="parTrans" cxnId="{BAB0FCD7-0DAC-0E41-B4E8-1142DE7FCDFB}">
      <dgm:prSet/>
      <dgm:spPr/>
      <dgm:t>
        <a:bodyPr/>
        <a:lstStyle/>
        <a:p>
          <a:endParaRPr lang="en-GB"/>
        </a:p>
      </dgm:t>
    </dgm:pt>
    <dgm:pt modelId="{E809BE85-0A04-4241-9846-97019727C702}" type="sibTrans" cxnId="{BAB0FCD7-0DAC-0E41-B4E8-1142DE7FCDFB}">
      <dgm:prSet/>
      <dgm:spPr/>
      <dgm:t>
        <a:bodyPr/>
        <a:lstStyle/>
        <a:p>
          <a:endParaRPr lang="en-GB"/>
        </a:p>
      </dgm:t>
    </dgm:pt>
    <dgm:pt modelId="{22E0539B-11EB-B849-AD73-F8C51AAE9BAA}" type="pres">
      <dgm:prSet presAssocID="{7740EC2C-3CBE-0F46-9867-655F6A24E34B}" presName="Name0" presStyleCnt="0">
        <dgm:presLayoutVars>
          <dgm:dir/>
          <dgm:animLvl val="lvl"/>
          <dgm:resizeHandles val="exact"/>
        </dgm:presLayoutVars>
      </dgm:prSet>
      <dgm:spPr/>
    </dgm:pt>
    <dgm:pt modelId="{1E28016F-A658-704B-AB8D-BDC02D93CAB5}" type="pres">
      <dgm:prSet presAssocID="{7B0B0BC3-14A1-F949-AD47-27EDB9DF8A7E}" presName="boxAndChildren" presStyleCnt="0"/>
      <dgm:spPr/>
    </dgm:pt>
    <dgm:pt modelId="{DA376928-CAE7-234B-A9D9-2774F1E9F566}" type="pres">
      <dgm:prSet presAssocID="{7B0B0BC3-14A1-F949-AD47-27EDB9DF8A7E}" presName="parentTextBox" presStyleLbl="node1" presStyleIdx="0" presStyleCnt="3"/>
      <dgm:spPr/>
    </dgm:pt>
    <dgm:pt modelId="{A878620C-A442-FB4B-B406-C193C1D72B34}" type="pres">
      <dgm:prSet presAssocID="{3096642F-D90E-8347-8885-0AA5F179F00F}" presName="sp" presStyleCnt="0"/>
      <dgm:spPr/>
    </dgm:pt>
    <dgm:pt modelId="{138BE3AC-EF3F-BC4A-991D-6E0A0E60AE6D}" type="pres">
      <dgm:prSet presAssocID="{D7D505FD-A335-7C46-B662-68B77268F1A7}" presName="arrowAndChildren" presStyleCnt="0"/>
      <dgm:spPr/>
    </dgm:pt>
    <dgm:pt modelId="{61F5A301-F445-0049-B10B-5A4C86341076}" type="pres">
      <dgm:prSet presAssocID="{D7D505FD-A335-7C46-B662-68B77268F1A7}" presName="parentTextArrow" presStyleLbl="node1" presStyleIdx="1" presStyleCnt="3"/>
      <dgm:spPr/>
    </dgm:pt>
    <dgm:pt modelId="{64A8F712-7B26-2941-99EE-3B04C6564E1F}" type="pres">
      <dgm:prSet presAssocID="{25CE2089-0199-5F49-B64B-50FE93C4102D}" presName="sp" presStyleCnt="0"/>
      <dgm:spPr/>
    </dgm:pt>
    <dgm:pt modelId="{2F20603D-E787-9D4B-966F-07376D810008}" type="pres">
      <dgm:prSet presAssocID="{6303AC2B-1C82-5444-9A2C-A17285039BB4}" presName="arrowAndChildren" presStyleCnt="0"/>
      <dgm:spPr/>
    </dgm:pt>
    <dgm:pt modelId="{4EFA564C-BFD5-4B41-97E9-E1524E5F17BA}" type="pres">
      <dgm:prSet presAssocID="{6303AC2B-1C82-5444-9A2C-A17285039BB4}" presName="parentTextArrow" presStyleLbl="node1" presStyleIdx="2" presStyleCnt="3"/>
      <dgm:spPr/>
    </dgm:pt>
  </dgm:ptLst>
  <dgm:cxnLst>
    <dgm:cxn modelId="{1EE9A50F-C2FB-1849-81D7-5B553400C35A}" srcId="{7740EC2C-3CBE-0F46-9867-655F6A24E34B}" destId="{D7D505FD-A335-7C46-B662-68B77268F1A7}" srcOrd="1" destOrd="0" parTransId="{0BB0082F-D300-7A43-8216-BDBA89E825DB}" sibTransId="{3096642F-D90E-8347-8885-0AA5F179F00F}"/>
    <dgm:cxn modelId="{AC6EE714-93C7-2943-965A-2F9CA55B69E0}" type="presOf" srcId="{D7D505FD-A335-7C46-B662-68B77268F1A7}" destId="{61F5A301-F445-0049-B10B-5A4C86341076}" srcOrd="0" destOrd="0" presId="urn:microsoft.com/office/officeart/2005/8/layout/process4"/>
    <dgm:cxn modelId="{1002A51B-4AFD-1349-839A-4CC4B30CDD4C}" type="presOf" srcId="{7B0B0BC3-14A1-F949-AD47-27EDB9DF8A7E}" destId="{DA376928-CAE7-234B-A9D9-2774F1E9F566}" srcOrd="0" destOrd="0" presId="urn:microsoft.com/office/officeart/2005/8/layout/process4"/>
    <dgm:cxn modelId="{4393C599-BE95-B84D-99AB-E668D10478CB}" type="presOf" srcId="{6303AC2B-1C82-5444-9A2C-A17285039BB4}" destId="{4EFA564C-BFD5-4B41-97E9-E1524E5F17BA}" srcOrd="0" destOrd="0" presId="urn:microsoft.com/office/officeart/2005/8/layout/process4"/>
    <dgm:cxn modelId="{24041B9B-5761-7742-B9C8-A212663D32AC}" srcId="{7740EC2C-3CBE-0F46-9867-655F6A24E34B}" destId="{6303AC2B-1C82-5444-9A2C-A17285039BB4}" srcOrd="0" destOrd="0" parTransId="{D87F33CA-AE5F-EF46-AA3D-50177501BFF3}" sibTransId="{25CE2089-0199-5F49-B64B-50FE93C4102D}"/>
    <dgm:cxn modelId="{B8B526A2-B094-7F40-A75B-8DA148F9A37A}" type="presOf" srcId="{7740EC2C-3CBE-0F46-9867-655F6A24E34B}" destId="{22E0539B-11EB-B849-AD73-F8C51AAE9BAA}" srcOrd="0" destOrd="0" presId="urn:microsoft.com/office/officeart/2005/8/layout/process4"/>
    <dgm:cxn modelId="{BAB0FCD7-0DAC-0E41-B4E8-1142DE7FCDFB}" srcId="{7740EC2C-3CBE-0F46-9867-655F6A24E34B}" destId="{7B0B0BC3-14A1-F949-AD47-27EDB9DF8A7E}" srcOrd="2" destOrd="0" parTransId="{2F9E7EAD-C0D5-F446-B9EB-A8026ECBA949}" sibTransId="{E809BE85-0A04-4241-9846-97019727C702}"/>
    <dgm:cxn modelId="{17D1ABC7-D15F-E944-96CC-BD5F38CEEE77}" type="presParOf" srcId="{22E0539B-11EB-B849-AD73-F8C51AAE9BAA}" destId="{1E28016F-A658-704B-AB8D-BDC02D93CAB5}" srcOrd="0" destOrd="0" presId="urn:microsoft.com/office/officeart/2005/8/layout/process4"/>
    <dgm:cxn modelId="{8E8032A4-A374-8649-B3F6-4E8B9A696569}" type="presParOf" srcId="{1E28016F-A658-704B-AB8D-BDC02D93CAB5}" destId="{DA376928-CAE7-234B-A9D9-2774F1E9F566}" srcOrd="0" destOrd="0" presId="urn:microsoft.com/office/officeart/2005/8/layout/process4"/>
    <dgm:cxn modelId="{DF2E987E-2F6A-5846-BE12-127787D29085}" type="presParOf" srcId="{22E0539B-11EB-B849-AD73-F8C51AAE9BAA}" destId="{A878620C-A442-FB4B-B406-C193C1D72B34}" srcOrd="1" destOrd="0" presId="urn:microsoft.com/office/officeart/2005/8/layout/process4"/>
    <dgm:cxn modelId="{63408043-7CDD-C24C-81AE-92C46B5D04BB}" type="presParOf" srcId="{22E0539B-11EB-B849-AD73-F8C51AAE9BAA}" destId="{138BE3AC-EF3F-BC4A-991D-6E0A0E60AE6D}" srcOrd="2" destOrd="0" presId="urn:microsoft.com/office/officeart/2005/8/layout/process4"/>
    <dgm:cxn modelId="{157329AD-FC16-7142-8B4B-1CA311884CFD}" type="presParOf" srcId="{138BE3AC-EF3F-BC4A-991D-6E0A0E60AE6D}" destId="{61F5A301-F445-0049-B10B-5A4C86341076}" srcOrd="0" destOrd="0" presId="urn:microsoft.com/office/officeart/2005/8/layout/process4"/>
    <dgm:cxn modelId="{7CE412C8-04BD-E148-9F8D-3231B5578EED}" type="presParOf" srcId="{22E0539B-11EB-B849-AD73-F8C51AAE9BAA}" destId="{64A8F712-7B26-2941-99EE-3B04C6564E1F}" srcOrd="3" destOrd="0" presId="urn:microsoft.com/office/officeart/2005/8/layout/process4"/>
    <dgm:cxn modelId="{BC230715-1048-1E46-BCD9-181B281FD306}" type="presParOf" srcId="{22E0539B-11EB-B849-AD73-F8C51AAE9BAA}" destId="{2F20603D-E787-9D4B-966F-07376D810008}" srcOrd="4" destOrd="0" presId="urn:microsoft.com/office/officeart/2005/8/layout/process4"/>
    <dgm:cxn modelId="{C873194F-585A-0541-85AB-CCCE49D64AF5}" type="presParOf" srcId="{2F20603D-E787-9D4B-966F-07376D810008}" destId="{4EFA564C-BFD5-4B41-97E9-E1524E5F17B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AB3AC-66CF-4209-806B-E7B906ADC06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04B573D-E10D-423C-BCBE-D3E6A3A5A785}">
      <dgm:prSet/>
      <dgm:spPr/>
      <dgm:t>
        <a:bodyPr/>
        <a:lstStyle/>
        <a:p>
          <a:r>
            <a:rPr lang="en-US"/>
            <a:t>Political parties are important in the electoral system.</a:t>
          </a:r>
        </a:p>
      </dgm:t>
    </dgm:pt>
    <dgm:pt modelId="{45F37FDC-DFA4-4536-93B7-3C0F51465977}" type="parTrans" cxnId="{2B578967-CB45-4CBB-9A44-8F17AA73337F}">
      <dgm:prSet/>
      <dgm:spPr/>
      <dgm:t>
        <a:bodyPr/>
        <a:lstStyle/>
        <a:p>
          <a:endParaRPr lang="en-US"/>
        </a:p>
      </dgm:t>
    </dgm:pt>
    <dgm:pt modelId="{DA770D6A-4070-4F09-B614-55923451BD15}" type="sibTrans" cxnId="{2B578967-CB45-4CBB-9A44-8F17AA73337F}">
      <dgm:prSet/>
      <dgm:spPr/>
      <dgm:t>
        <a:bodyPr/>
        <a:lstStyle/>
        <a:p>
          <a:endParaRPr lang="en-US"/>
        </a:p>
      </dgm:t>
    </dgm:pt>
    <dgm:pt modelId="{4B413739-C624-478F-9A69-58AA7B790A58}">
      <dgm:prSet/>
      <dgm:spPr/>
      <dgm:t>
        <a:bodyPr/>
        <a:lstStyle/>
        <a:p>
          <a:r>
            <a:rPr lang="en-US"/>
            <a:t>In democracies, political parties campaigned to form government.</a:t>
          </a:r>
        </a:p>
      </dgm:t>
    </dgm:pt>
    <dgm:pt modelId="{176AA593-251F-4CFF-A17F-5974E5A9C98C}" type="parTrans" cxnId="{13D866B0-DDAA-41B2-9D68-56C48B223A21}">
      <dgm:prSet/>
      <dgm:spPr/>
      <dgm:t>
        <a:bodyPr/>
        <a:lstStyle/>
        <a:p>
          <a:endParaRPr lang="en-US"/>
        </a:p>
      </dgm:t>
    </dgm:pt>
    <dgm:pt modelId="{DC2BB9EE-16E4-4DD6-89DC-BE60358A150C}" type="sibTrans" cxnId="{13D866B0-DDAA-41B2-9D68-56C48B223A21}">
      <dgm:prSet/>
      <dgm:spPr/>
      <dgm:t>
        <a:bodyPr/>
        <a:lstStyle/>
        <a:p>
          <a:endParaRPr lang="en-US"/>
        </a:p>
      </dgm:t>
    </dgm:pt>
    <dgm:pt modelId="{3ACC0310-4647-46EC-A7D5-ACEA2C3040BB}">
      <dgm:prSet/>
      <dgm:spPr/>
      <dgm:t>
        <a:bodyPr/>
        <a:lstStyle/>
        <a:p>
          <a:r>
            <a:rPr lang="en-US" dirty="0"/>
            <a:t>Many studies are done on viability of parties and partisanship.</a:t>
          </a:r>
        </a:p>
      </dgm:t>
    </dgm:pt>
    <dgm:pt modelId="{D06B31DD-0B31-48EA-8A98-174FE13F329A}" type="parTrans" cxnId="{015C20A0-CCBF-4EF2-9079-821D2D64A6CF}">
      <dgm:prSet/>
      <dgm:spPr/>
      <dgm:t>
        <a:bodyPr/>
        <a:lstStyle/>
        <a:p>
          <a:endParaRPr lang="en-US"/>
        </a:p>
      </dgm:t>
    </dgm:pt>
    <dgm:pt modelId="{CBED9D84-DC20-4208-B12B-CF1ECECA1156}" type="sibTrans" cxnId="{015C20A0-CCBF-4EF2-9079-821D2D64A6CF}">
      <dgm:prSet/>
      <dgm:spPr/>
      <dgm:t>
        <a:bodyPr/>
        <a:lstStyle/>
        <a:p>
          <a:endParaRPr lang="en-US"/>
        </a:p>
      </dgm:t>
    </dgm:pt>
    <dgm:pt modelId="{2F6A85F5-468C-4E99-BB4C-54EC2A80BCA1}">
      <dgm:prSet/>
      <dgm:spPr/>
      <dgm:t>
        <a:bodyPr/>
        <a:lstStyle/>
        <a:p>
          <a:r>
            <a:rPr lang="en-US"/>
            <a:t>Studies on political parties have not touched on their attributes but instead have focused on their role in the electoral system.</a:t>
          </a:r>
        </a:p>
      </dgm:t>
    </dgm:pt>
    <dgm:pt modelId="{47CA1EA5-E73F-4778-BC3B-42946458EE8E}" type="parTrans" cxnId="{0ACCFA76-B52F-4ED1-A6DD-3BE05C8144D6}">
      <dgm:prSet/>
      <dgm:spPr/>
      <dgm:t>
        <a:bodyPr/>
        <a:lstStyle/>
        <a:p>
          <a:endParaRPr lang="en-US"/>
        </a:p>
      </dgm:t>
    </dgm:pt>
    <dgm:pt modelId="{609E8B16-0F1B-4459-A31C-CD859E8867D3}" type="sibTrans" cxnId="{0ACCFA76-B52F-4ED1-A6DD-3BE05C8144D6}">
      <dgm:prSet/>
      <dgm:spPr/>
      <dgm:t>
        <a:bodyPr/>
        <a:lstStyle/>
        <a:p>
          <a:endParaRPr lang="en-US"/>
        </a:p>
      </dgm:t>
    </dgm:pt>
    <dgm:pt modelId="{92A892FD-C058-B34F-8066-8FF1F06F11E7}" type="pres">
      <dgm:prSet presAssocID="{1A5AB3AC-66CF-4209-806B-E7B906ADC06E}" presName="diagram" presStyleCnt="0">
        <dgm:presLayoutVars>
          <dgm:dir/>
          <dgm:resizeHandles val="exact"/>
        </dgm:presLayoutVars>
      </dgm:prSet>
      <dgm:spPr/>
    </dgm:pt>
    <dgm:pt modelId="{43C19508-DB23-4841-BFB9-3B6134DC375C}" type="pres">
      <dgm:prSet presAssocID="{104B573D-E10D-423C-BCBE-D3E6A3A5A785}" presName="node" presStyleLbl="node1" presStyleIdx="0" presStyleCnt="4">
        <dgm:presLayoutVars>
          <dgm:bulletEnabled val="1"/>
        </dgm:presLayoutVars>
      </dgm:prSet>
      <dgm:spPr/>
    </dgm:pt>
    <dgm:pt modelId="{F7695EF4-AA85-AF46-BB49-C18C2463D76D}" type="pres">
      <dgm:prSet presAssocID="{DA770D6A-4070-4F09-B614-55923451BD15}" presName="sibTrans" presStyleCnt="0"/>
      <dgm:spPr/>
    </dgm:pt>
    <dgm:pt modelId="{C8087E31-8E77-3C4C-B160-0983F068CDA8}" type="pres">
      <dgm:prSet presAssocID="{4B413739-C624-478F-9A69-58AA7B790A58}" presName="node" presStyleLbl="node1" presStyleIdx="1" presStyleCnt="4">
        <dgm:presLayoutVars>
          <dgm:bulletEnabled val="1"/>
        </dgm:presLayoutVars>
      </dgm:prSet>
      <dgm:spPr/>
    </dgm:pt>
    <dgm:pt modelId="{0EF26551-00B1-804E-AEEA-8C00554CC602}" type="pres">
      <dgm:prSet presAssocID="{DC2BB9EE-16E4-4DD6-89DC-BE60358A150C}" presName="sibTrans" presStyleCnt="0"/>
      <dgm:spPr/>
    </dgm:pt>
    <dgm:pt modelId="{EB441118-A0BB-D748-993D-CFCDEF02689C}" type="pres">
      <dgm:prSet presAssocID="{3ACC0310-4647-46EC-A7D5-ACEA2C3040BB}" presName="node" presStyleLbl="node1" presStyleIdx="2" presStyleCnt="4">
        <dgm:presLayoutVars>
          <dgm:bulletEnabled val="1"/>
        </dgm:presLayoutVars>
      </dgm:prSet>
      <dgm:spPr/>
    </dgm:pt>
    <dgm:pt modelId="{854549F0-52A8-4F40-A311-D55571978FAB}" type="pres">
      <dgm:prSet presAssocID="{CBED9D84-DC20-4208-B12B-CF1ECECA1156}" presName="sibTrans" presStyleCnt="0"/>
      <dgm:spPr/>
    </dgm:pt>
    <dgm:pt modelId="{9AEC1EC2-DD37-6946-8360-5326BDA9422E}" type="pres">
      <dgm:prSet presAssocID="{2F6A85F5-468C-4E99-BB4C-54EC2A80BCA1}" presName="node" presStyleLbl="node1" presStyleIdx="3" presStyleCnt="4">
        <dgm:presLayoutVars>
          <dgm:bulletEnabled val="1"/>
        </dgm:presLayoutVars>
      </dgm:prSet>
      <dgm:spPr/>
    </dgm:pt>
  </dgm:ptLst>
  <dgm:cxnLst>
    <dgm:cxn modelId="{CB4C5838-BC09-B040-9CFB-9479B253C17F}" type="presOf" srcId="{3ACC0310-4647-46EC-A7D5-ACEA2C3040BB}" destId="{EB441118-A0BB-D748-993D-CFCDEF02689C}" srcOrd="0" destOrd="0" presId="urn:microsoft.com/office/officeart/2005/8/layout/default"/>
    <dgm:cxn modelId="{2B578967-CB45-4CBB-9A44-8F17AA73337F}" srcId="{1A5AB3AC-66CF-4209-806B-E7B906ADC06E}" destId="{104B573D-E10D-423C-BCBE-D3E6A3A5A785}" srcOrd="0" destOrd="0" parTransId="{45F37FDC-DFA4-4536-93B7-3C0F51465977}" sibTransId="{DA770D6A-4070-4F09-B614-55923451BD15}"/>
    <dgm:cxn modelId="{0ACCFA76-B52F-4ED1-A6DD-3BE05C8144D6}" srcId="{1A5AB3AC-66CF-4209-806B-E7B906ADC06E}" destId="{2F6A85F5-468C-4E99-BB4C-54EC2A80BCA1}" srcOrd="3" destOrd="0" parTransId="{47CA1EA5-E73F-4778-BC3B-42946458EE8E}" sibTransId="{609E8B16-0F1B-4459-A31C-CD859E8867D3}"/>
    <dgm:cxn modelId="{C7916A83-467C-8A4A-B6F4-466CE3E30C27}" type="presOf" srcId="{1A5AB3AC-66CF-4209-806B-E7B906ADC06E}" destId="{92A892FD-C058-B34F-8066-8FF1F06F11E7}" srcOrd="0" destOrd="0" presId="urn:microsoft.com/office/officeart/2005/8/layout/default"/>
    <dgm:cxn modelId="{BAACC18B-4E0D-CC4B-8865-F02C86B9BEA9}" type="presOf" srcId="{2F6A85F5-468C-4E99-BB4C-54EC2A80BCA1}" destId="{9AEC1EC2-DD37-6946-8360-5326BDA9422E}" srcOrd="0" destOrd="0" presId="urn:microsoft.com/office/officeart/2005/8/layout/default"/>
    <dgm:cxn modelId="{015C20A0-CCBF-4EF2-9079-821D2D64A6CF}" srcId="{1A5AB3AC-66CF-4209-806B-E7B906ADC06E}" destId="{3ACC0310-4647-46EC-A7D5-ACEA2C3040BB}" srcOrd="2" destOrd="0" parTransId="{D06B31DD-0B31-48EA-8A98-174FE13F329A}" sibTransId="{CBED9D84-DC20-4208-B12B-CF1ECECA1156}"/>
    <dgm:cxn modelId="{08E689AE-B370-CD4B-B6C7-93DD0B3E43F3}" type="presOf" srcId="{4B413739-C624-478F-9A69-58AA7B790A58}" destId="{C8087E31-8E77-3C4C-B160-0983F068CDA8}" srcOrd="0" destOrd="0" presId="urn:microsoft.com/office/officeart/2005/8/layout/default"/>
    <dgm:cxn modelId="{13D866B0-DDAA-41B2-9D68-56C48B223A21}" srcId="{1A5AB3AC-66CF-4209-806B-E7B906ADC06E}" destId="{4B413739-C624-478F-9A69-58AA7B790A58}" srcOrd="1" destOrd="0" parTransId="{176AA593-251F-4CFF-A17F-5974E5A9C98C}" sibTransId="{DC2BB9EE-16E4-4DD6-89DC-BE60358A150C}"/>
    <dgm:cxn modelId="{896799EF-F91E-C843-B53A-00E7B35BBACF}" type="presOf" srcId="{104B573D-E10D-423C-BCBE-D3E6A3A5A785}" destId="{43C19508-DB23-4841-BFB9-3B6134DC375C}" srcOrd="0" destOrd="0" presId="urn:microsoft.com/office/officeart/2005/8/layout/default"/>
    <dgm:cxn modelId="{0E406291-8270-A14E-988D-9153F18D3B5E}" type="presParOf" srcId="{92A892FD-C058-B34F-8066-8FF1F06F11E7}" destId="{43C19508-DB23-4841-BFB9-3B6134DC375C}" srcOrd="0" destOrd="0" presId="urn:microsoft.com/office/officeart/2005/8/layout/default"/>
    <dgm:cxn modelId="{A7FE44D9-C622-2E41-9828-CD4C8F425710}" type="presParOf" srcId="{92A892FD-C058-B34F-8066-8FF1F06F11E7}" destId="{F7695EF4-AA85-AF46-BB49-C18C2463D76D}" srcOrd="1" destOrd="0" presId="urn:microsoft.com/office/officeart/2005/8/layout/default"/>
    <dgm:cxn modelId="{3F66D018-ABF4-384B-9997-4B9E70498F0F}" type="presParOf" srcId="{92A892FD-C058-B34F-8066-8FF1F06F11E7}" destId="{C8087E31-8E77-3C4C-B160-0983F068CDA8}" srcOrd="2" destOrd="0" presId="urn:microsoft.com/office/officeart/2005/8/layout/default"/>
    <dgm:cxn modelId="{5D5D1E02-5D44-BB4A-AB5B-9451391A7D77}" type="presParOf" srcId="{92A892FD-C058-B34F-8066-8FF1F06F11E7}" destId="{0EF26551-00B1-804E-AEEA-8C00554CC602}" srcOrd="3" destOrd="0" presId="urn:microsoft.com/office/officeart/2005/8/layout/default"/>
    <dgm:cxn modelId="{7709E60E-97F0-3D42-A14D-F344C57E3445}" type="presParOf" srcId="{92A892FD-C058-B34F-8066-8FF1F06F11E7}" destId="{EB441118-A0BB-D748-993D-CFCDEF02689C}" srcOrd="4" destOrd="0" presId="urn:microsoft.com/office/officeart/2005/8/layout/default"/>
    <dgm:cxn modelId="{9C72F4DD-4142-F54F-8F63-46D0ABD489C0}" type="presParOf" srcId="{92A892FD-C058-B34F-8066-8FF1F06F11E7}" destId="{854549F0-52A8-4F40-A311-D55571978FAB}" srcOrd="5" destOrd="0" presId="urn:microsoft.com/office/officeart/2005/8/layout/default"/>
    <dgm:cxn modelId="{44DD2532-BFAE-154D-A5C0-1CC898A64857}" type="presParOf" srcId="{92A892FD-C058-B34F-8066-8FF1F06F11E7}" destId="{9AEC1EC2-DD37-6946-8360-5326BDA9422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A50694-1349-4CB1-93BA-CA30106A77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D3A61B-DBEA-48D6-959F-767F3BBF4D5A}">
      <dgm:prSet/>
      <dgm:spPr/>
      <dgm:t>
        <a:bodyPr/>
        <a:lstStyle/>
        <a:p>
          <a:pPr algn="just"/>
          <a:r>
            <a:rPr lang="en-US" dirty="0"/>
            <a:t>Malaysia has been under Perikatan / Barisan Nasional  from independence until they were outvoted in 2018.</a:t>
          </a:r>
        </a:p>
      </dgm:t>
    </dgm:pt>
    <dgm:pt modelId="{E5FF205F-3806-45F5-AC68-573F157ED3FD}" type="parTrans" cxnId="{A129361C-D889-4720-93E6-5F5D8554D2AD}">
      <dgm:prSet/>
      <dgm:spPr/>
      <dgm:t>
        <a:bodyPr/>
        <a:lstStyle/>
        <a:p>
          <a:endParaRPr lang="en-US"/>
        </a:p>
      </dgm:t>
    </dgm:pt>
    <dgm:pt modelId="{BB5C36BF-A890-4406-9D6C-6650E0B3DBB9}" type="sibTrans" cxnId="{A129361C-D889-4720-93E6-5F5D8554D2AD}">
      <dgm:prSet/>
      <dgm:spPr/>
      <dgm:t>
        <a:bodyPr/>
        <a:lstStyle/>
        <a:p>
          <a:endParaRPr lang="en-US"/>
        </a:p>
      </dgm:t>
    </dgm:pt>
    <dgm:pt modelId="{146B82F5-5658-43AA-BB6E-7E97D909D73F}">
      <dgm:prSet/>
      <dgm:spPr/>
      <dgm:t>
        <a:bodyPr/>
        <a:lstStyle/>
        <a:p>
          <a:pPr algn="just"/>
          <a:r>
            <a:rPr lang="en-US" dirty="0"/>
            <a:t>Many parties have been contesting the elections  , but the dominant national parties appear to be BN, PAS, DAP, PKR.</a:t>
          </a:r>
        </a:p>
      </dgm:t>
    </dgm:pt>
    <dgm:pt modelId="{05465B9F-D488-4DF2-91DE-999268F212ED}" type="parTrans" cxnId="{10C1F10D-C57C-4644-8629-58D031209609}">
      <dgm:prSet/>
      <dgm:spPr/>
      <dgm:t>
        <a:bodyPr/>
        <a:lstStyle/>
        <a:p>
          <a:endParaRPr lang="en-US"/>
        </a:p>
      </dgm:t>
    </dgm:pt>
    <dgm:pt modelId="{C3D8DC6B-8693-40E1-9F4B-566710ECD7CC}" type="sibTrans" cxnId="{10C1F10D-C57C-4644-8629-58D031209609}">
      <dgm:prSet/>
      <dgm:spPr/>
      <dgm:t>
        <a:bodyPr/>
        <a:lstStyle/>
        <a:p>
          <a:endParaRPr lang="en-US"/>
        </a:p>
      </dgm:t>
    </dgm:pt>
    <dgm:pt modelId="{4942EF23-38EF-7842-8125-CE6C7AD1EFB2}" type="pres">
      <dgm:prSet presAssocID="{77A50694-1349-4CB1-93BA-CA30106A774D}" presName="vert0" presStyleCnt="0">
        <dgm:presLayoutVars>
          <dgm:dir/>
          <dgm:animOne val="branch"/>
          <dgm:animLvl val="lvl"/>
        </dgm:presLayoutVars>
      </dgm:prSet>
      <dgm:spPr/>
    </dgm:pt>
    <dgm:pt modelId="{2C018557-2412-9A4F-AC7C-9B2455AAC0F4}" type="pres">
      <dgm:prSet presAssocID="{55D3A61B-DBEA-48D6-959F-767F3BBF4D5A}" presName="thickLine" presStyleLbl="alignNode1" presStyleIdx="0" presStyleCnt="2"/>
      <dgm:spPr/>
    </dgm:pt>
    <dgm:pt modelId="{6D95B5E0-729F-024A-A8D1-18313399A42D}" type="pres">
      <dgm:prSet presAssocID="{55D3A61B-DBEA-48D6-959F-767F3BBF4D5A}" presName="horz1" presStyleCnt="0"/>
      <dgm:spPr/>
    </dgm:pt>
    <dgm:pt modelId="{96F5EA1A-5B85-6842-B182-D64246F98C46}" type="pres">
      <dgm:prSet presAssocID="{55D3A61B-DBEA-48D6-959F-767F3BBF4D5A}" presName="tx1" presStyleLbl="revTx" presStyleIdx="0" presStyleCnt="2"/>
      <dgm:spPr/>
    </dgm:pt>
    <dgm:pt modelId="{7E7EC681-001F-1E48-9F4E-61A3111FA7F5}" type="pres">
      <dgm:prSet presAssocID="{55D3A61B-DBEA-48D6-959F-767F3BBF4D5A}" presName="vert1" presStyleCnt="0"/>
      <dgm:spPr/>
    </dgm:pt>
    <dgm:pt modelId="{055F9ADF-AEF7-564C-BD98-A6351C7BF55A}" type="pres">
      <dgm:prSet presAssocID="{146B82F5-5658-43AA-BB6E-7E97D909D73F}" presName="thickLine" presStyleLbl="alignNode1" presStyleIdx="1" presStyleCnt="2"/>
      <dgm:spPr/>
    </dgm:pt>
    <dgm:pt modelId="{42606120-BB0F-9B4C-AE00-3370A13CCE6C}" type="pres">
      <dgm:prSet presAssocID="{146B82F5-5658-43AA-BB6E-7E97D909D73F}" presName="horz1" presStyleCnt="0"/>
      <dgm:spPr/>
    </dgm:pt>
    <dgm:pt modelId="{183C3129-DA11-EA49-A87B-1167A86E7F80}" type="pres">
      <dgm:prSet presAssocID="{146B82F5-5658-43AA-BB6E-7E97D909D73F}" presName="tx1" presStyleLbl="revTx" presStyleIdx="1" presStyleCnt="2"/>
      <dgm:spPr/>
    </dgm:pt>
    <dgm:pt modelId="{3C16F337-C8DC-1540-B88A-E1F4DBC390D4}" type="pres">
      <dgm:prSet presAssocID="{146B82F5-5658-43AA-BB6E-7E97D909D73F}" presName="vert1" presStyleCnt="0"/>
      <dgm:spPr/>
    </dgm:pt>
  </dgm:ptLst>
  <dgm:cxnLst>
    <dgm:cxn modelId="{10C1F10D-C57C-4644-8629-58D031209609}" srcId="{77A50694-1349-4CB1-93BA-CA30106A774D}" destId="{146B82F5-5658-43AA-BB6E-7E97D909D73F}" srcOrd="1" destOrd="0" parTransId="{05465B9F-D488-4DF2-91DE-999268F212ED}" sibTransId="{C3D8DC6B-8693-40E1-9F4B-566710ECD7CC}"/>
    <dgm:cxn modelId="{A129361C-D889-4720-93E6-5F5D8554D2AD}" srcId="{77A50694-1349-4CB1-93BA-CA30106A774D}" destId="{55D3A61B-DBEA-48D6-959F-767F3BBF4D5A}" srcOrd="0" destOrd="0" parTransId="{E5FF205F-3806-45F5-AC68-573F157ED3FD}" sibTransId="{BB5C36BF-A890-4406-9D6C-6650E0B3DBB9}"/>
    <dgm:cxn modelId="{B583594E-102B-464D-95BC-792E166136F6}" type="presOf" srcId="{146B82F5-5658-43AA-BB6E-7E97D909D73F}" destId="{183C3129-DA11-EA49-A87B-1167A86E7F80}" srcOrd="0" destOrd="0" presId="urn:microsoft.com/office/officeart/2008/layout/LinedList"/>
    <dgm:cxn modelId="{B790F38D-6A18-FB46-B78B-BF5847D2CCEA}" type="presOf" srcId="{55D3A61B-DBEA-48D6-959F-767F3BBF4D5A}" destId="{96F5EA1A-5B85-6842-B182-D64246F98C46}" srcOrd="0" destOrd="0" presId="urn:microsoft.com/office/officeart/2008/layout/LinedList"/>
    <dgm:cxn modelId="{9C689AFD-C813-C249-9F1A-416D67C74B2B}" type="presOf" srcId="{77A50694-1349-4CB1-93BA-CA30106A774D}" destId="{4942EF23-38EF-7842-8125-CE6C7AD1EFB2}" srcOrd="0" destOrd="0" presId="urn:microsoft.com/office/officeart/2008/layout/LinedList"/>
    <dgm:cxn modelId="{C4C1650B-77D9-984E-91E7-5F57EE99F116}" type="presParOf" srcId="{4942EF23-38EF-7842-8125-CE6C7AD1EFB2}" destId="{2C018557-2412-9A4F-AC7C-9B2455AAC0F4}" srcOrd="0" destOrd="0" presId="urn:microsoft.com/office/officeart/2008/layout/LinedList"/>
    <dgm:cxn modelId="{8E98F6A2-7181-BE40-A3F4-318FD3E139C5}" type="presParOf" srcId="{4942EF23-38EF-7842-8125-CE6C7AD1EFB2}" destId="{6D95B5E0-729F-024A-A8D1-18313399A42D}" srcOrd="1" destOrd="0" presId="urn:microsoft.com/office/officeart/2008/layout/LinedList"/>
    <dgm:cxn modelId="{281A02F3-DA74-4F4B-8CA1-FBE71B1FD698}" type="presParOf" srcId="{6D95B5E0-729F-024A-A8D1-18313399A42D}" destId="{96F5EA1A-5B85-6842-B182-D64246F98C46}" srcOrd="0" destOrd="0" presId="urn:microsoft.com/office/officeart/2008/layout/LinedList"/>
    <dgm:cxn modelId="{74A5D425-0249-4A48-A470-7717AAD4E362}" type="presParOf" srcId="{6D95B5E0-729F-024A-A8D1-18313399A42D}" destId="{7E7EC681-001F-1E48-9F4E-61A3111FA7F5}" srcOrd="1" destOrd="0" presId="urn:microsoft.com/office/officeart/2008/layout/LinedList"/>
    <dgm:cxn modelId="{1CE235E2-4EF2-C04B-9543-57E9FADD578B}" type="presParOf" srcId="{4942EF23-38EF-7842-8125-CE6C7AD1EFB2}" destId="{055F9ADF-AEF7-564C-BD98-A6351C7BF55A}" srcOrd="2" destOrd="0" presId="urn:microsoft.com/office/officeart/2008/layout/LinedList"/>
    <dgm:cxn modelId="{1E21C407-4BBF-884B-A4DF-02FC9347B3B5}" type="presParOf" srcId="{4942EF23-38EF-7842-8125-CE6C7AD1EFB2}" destId="{42606120-BB0F-9B4C-AE00-3370A13CCE6C}" srcOrd="3" destOrd="0" presId="urn:microsoft.com/office/officeart/2008/layout/LinedList"/>
    <dgm:cxn modelId="{887B9AF1-4D34-E442-B642-6E5A179BD452}" type="presParOf" srcId="{42606120-BB0F-9B4C-AE00-3370A13CCE6C}" destId="{183C3129-DA11-EA49-A87B-1167A86E7F80}" srcOrd="0" destOrd="0" presId="urn:microsoft.com/office/officeart/2008/layout/LinedList"/>
    <dgm:cxn modelId="{F5EBF446-7188-364A-AA0B-8AFE0414D60F}" type="presParOf" srcId="{42606120-BB0F-9B4C-AE00-3370A13CCE6C}" destId="{3C16F337-C8DC-1540-B88A-E1F4DBC390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0395F9-0896-4AC8-97D9-675F6A25A94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050EACE-D321-425F-8AD6-E88F81CD5D98}">
      <dgm:prSet custT="1"/>
      <dgm:spPr/>
      <dgm:t>
        <a:bodyPr/>
        <a:lstStyle/>
        <a:p>
          <a:r>
            <a:rPr lang="en-US" sz="1800" dirty="0"/>
            <a:t>Study conducted in July 2020, included 820 respondents face- to-face nationwide to understand voter perception of the two parties (PN versus PH). </a:t>
          </a:r>
        </a:p>
      </dgm:t>
    </dgm:pt>
    <dgm:pt modelId="{3E5A7260-A8DB-4222-8605-6D82DC900D58}" type="parTrans" cxnId="{FAD36DDE-D5D9-40C7-B4F8-1B14A1EA1D4D}">
      <dgm:prSet/>
      <dgm:spPr/>
      <dgm:t>
        <a:bodyPr/>
        <a:lstStyle/>
        <a:p>
          <a:endParaRPr lang="en-US"/>
        </a:p>
      </dgm:t>
    </dgm:pt>
    <dgm:pt modelId="{51E56990-487C-47D3-9CC8-21191E28F1B1}" type="sibTrans" cxnId="{FAD36DDE-D5D9-40C7-B4F8-1B14A1EA1D4D}">
      <dgm:prSet/>
      <dgm:spPr/>
      <dgm:t>
        <a:bodyPr/>
        <a:lstStyle/>
        <a:p>
          <a:endParaRPr lang="en-US"/>
        </a:p>
      </dgm:t>
    </dgm:pt>
    <dgm:pt modelId="{2DD7AD32-1F8B-4F03-9096-181F55C5B597}">
      <dgm:prSet custT="1"/>
      <dgm:spPr/>
      <dgm:t>
        <a:bodyPr/>
        <a:lstStyle/>
        <a:p>
          <a:r>
            <a:rPr lang="en-US" sz="1800" dirty="0"/>
            <a:t>Respondents were questioned on political beliefs, media use, optimism, support for government, party attributes and voting behavior.</a:t>
          </a:r>
        </a:p>
      </dgm:t>
    </dgm:pt>
    <dgm:pt modelId="{A01BC012-9807-4B07-87B5-231208FB7543}" type="parTrans" cxnId="{395BDADD-FD5F-4D1E-AE31-C14C071FDFC4}">
      <dgm:prSet/>
      <dgm:spPr/>
      <dgm:t>
        <a:bodyPr/>
        <a:lstStyle/>
        <a:p>
          <a:endParaRPr lang="en-US"/>
        </a:p>
      </dgm:t>
    </dgm:pt>
    <dgm:pt modelId="{BB2A52D8-31FF-442C-BC8F-C299B04BDE5E}" type="sibTrans" cxnId="{395BDADD-FD5F-4D1E-AE31-C14C071FDFC4}">
      <dgm:prSet/>
      <dgm:spPr/>
      <dgm:t>
        <a:bodyPr/>
        <a:lstStyle/>
        <a:p>
          <a:endParaRPr lang="en-US"/>
        </a:p>
      </dgm:t>
    </dgm:pt>
    <dgm:pt modelId="{5CBD573B-FB2A-B544-A450-C0E0C1ACD428}">
      <dgm:prSet custT="1"/>
      <dgm:spPr/>
      <dgm:t>
        <a:bodyPr/>
        <a:lstStyle/>
        <a:p>
          <a:r>
            <a:rPr lang="en-US" sz="1800" dirty="0"/>
            <a:t>IVs = media use, support for current government, optimism, DVs = party attributes that indicates support for political parties (PH versus PN), </a:t>
          </a:r>
        </a:p>
      </dgm:t>
    </dgm:pt>
    <dgm:pt modelId="{670D956F-F9EF-A943-AB42-F068A384DA68}" type="parTrans" cxnId="{0CC368E5-D716-2F44-8834-3A1C50D39E3A}">
      <dgm:prSet/>
      <dgm:spPr/>
      <dgm:t>
        <a:bodyPr/>
        <a:lstStyle/>
        <a:p>
          <a:endParaRPr lang="en-GB"/>
        </a:p>
      </dgm:t>
    </dgm:pt>
    <dgm:pt modelId="{AA5A43E3-332E-AA4F-BA6E-49522E8CD5FA}" type="sibTrans" cxnId="{0CC368E5-D716-2F44-8834-3A1C50D39E3A}">
      <dgm:prSet/>
      <dgm:spPr/>
      <dgm:t>
        <a:bodyPr/>
        <a:lstStyle/>
        <a:p>
          <a:endParaRPr lang="en-GB"/>
        </a:p>
      </dgm:t>
    </dgm:pt>
    <dgm:pt modelId="{F4DCD121-CFD8-0D43-9DA5-F4DA7C58BFAE}">
      <dgm:prSet custT="1"/>
      <dgm:spPr/>
      <dgm:t>
        <a:bodyPr/>
        <a:lstStyle/>
        <a:p>
          <a:r>
            <a:rPr lang="en-US" sz="2000" dirty="0"/>
            <a:t>All measures achieved good reliability; CA ranged from 0.77 to 0.96</a:t>
          </a:r>
        </a:p>
      </dgm:t>
    </dgm:pt>
    <dgm:pt modelId="{0AC839CC-6866-964F-B415-1AA64EAB8D87}" type="parTrans" cxnId="{CC32845D-4B2C-B840-85E9-97C290E2D252}">
      <dgm:prSet/>
      <dgm:spPr/>
      <dgm:t>
        <a:bodyPr/>
        <a:lstStyle/>
        <a:p>
          <a:endParaRPr lang="en-GB"/>
        </a:p>
      </dgm:t>
    </dgm:pt>
    <dgm:pt modelId="{0EAEB882-E92F-F84D-988B-689734738F92}" type="sibTrans" cxnId="{CC32845D-4B2C-B840-85E9-97C290E2D252}">
      <dgm:prSet/>
      <dgm:spPr/>
      <dgm:t>
        <a:bodyPr/>
        <a:lstStyle/>
        <a:p>
          <a:endParaRPr lang="en-GB"/>
        </a:p>
      </dgm:t>
    </dgm:pt>
    <dgm:pt modelId="{F0EE756F-69E6-5246-88A8-725FCE6FF000}">
      <dgm:prSet/>
      <dgm:spPr/>
      <dgm:t>
        <a:bodyPr/>
        <a:lstStyle/>
        <a:p>
          <a:r>
            <a:rPr lang="en-US" dirty="0"/>
            <a:t> Party attributes are based on 3 sub-items = party characteristic, perceiving the party as ‘my party’, and the party as ‘people party’</a:t>
          </a:r>
        </a:p>
      </dgm:t>
    </dgm:pt>
    <dgm:pt modelId="{43CB3657-971C-F442-B34C-C86B51BD124B}" type="parTrans" cxnId="{70DFF051-7807-1441-96C7-124BFE772FDB}">
      <dgm:prSet/>
      <dgm:spPr/>
      <dgm:t>
        <a:bodyPr/>
        <a:lstStyle/>
        <a:p>
          <a:endParaRPr lang="en-GB"/>
        </a:p>
      </dgm:t>
    </dgm:pt>
    <dgm:pt modelId="{73434194-4854-2343-BC67-73EF6EEC69BB}" type="sibTrans" cxnId="{70DFF051-7807-1441-96C7-124BFE772FDB}">
      <dgm:prSet/>
      <dgm:spPr/>
      <dgm:t>
        <a:bodyPr/>
        <a:lstStyle/>
        <a:p>
          <a:endParaRPr lang="en-GB"/>
        </a:p>
      </dgm:t>
    </dgm:pt>
    <dgm:pt modelId="{98474C42-0950-844E-B3E9-DAF2C1798AA6}">
      <dgm:prSet/>
      <dgm:spPr/>
      <dgm:t>
        <a:bodyPr/>
        <a:lstStyle/>
        <a:p>
          <a:r>
            <a:rPr lang="en-US" dirty="0"/>
            <a:t>Respondents rated all 13 items related to party attributes based on Likert-scale scoring</a:t>
          </a:r>
        </a:p>
      </dgm:t>
    </dgm:pt>
    <dgm:pt modelId="{9FD12EF1-0FB4-264F-8CAA-6602CF01BF5B}" type="parTrans" cxnId="{D0673EC5-672A-CA45-A969-0CABE4D92B3C}">
      <dgm:prSet/>
      <dgm:spPr/>
      <dgm:t>
        <a:bodyPr/>
        <a:lstStyle/>
        <a:p>
          <a:endParaRPr lang="en-GB"/>
        </a:p>
      </dgm:t>
    </dgm:pt>
    <dgm:pt modelId="{72C2F9FE-3DF6-8342-9EDD-B57421A51AA9}" type="sibTrans" cxnId="{D0673EC5-672A-CA45-A969-0CABE4D92B3C}">
      <dgm:prSet/>
      <dgm:spPr/>
      <dgm:t>
        <a:bodyPr/>
        <a:lstStyle/>
        <a:p>
          <a:endParaRPr lang="en-GB"/>
        </a:p>
      </dgm:t>
    </dgm:pt>
    <dgm:pt modelId="{BA33F10D-2A03-1641-8955-1A8308DCCEAC}" type="pres">
      <dgm:prSet presAssocID="{0B0395F9-0896-4AC8-97D9-675F6A25A94D}" presName="diagram" presStyleCnt="0">
        <dgm:presLayoutVars>
          <dgm:dir/>
          <dgm:resizeHandles val="exact"/>
        </dgm:presLayoutVars>
      </dgm:prSet>
      <dgm:spPr/>
    </dgm:pt>
    <dgm:pt modelId="{696B30B2-CC6F-6E4B-8043-DE2E3F4A5CBE}" type="pres">
      <dgm:prSet presAssocID="{8050EACE-D321-425F-8AD6-E88F81CD5D98}" presName="node" presStyleLbl="node1" presStyleIdx="0" presStyleCnt="6">
        <dgm:presLayoutVars>
          <dgm:bulletEnabled val="1"/>
        </dgm:presLayoutVars>
      </dgm:prSet>
      <dgm:spPr/>
    </dgm:pt>
    <dgm:pt modelId="{819BF801-5979-2A40-BC75-EE5300885F91}" type="pres">
      <dgm:prSet presAssocID="{51E56990-487C-47D3-9CC8-21191E28F1B1}" presName="sibTrans" presStyleCnt="0"/>
      <dgm:spPr/>
    </dgm:pt>
    <dgm:pt modelId="{20F72FC5-A613-3C47-9DE8-B1CB29595499}" type="pres">
      <dgm:prSet presAssocID="{2DD7AD32-1F8B-4F03-9096-181F55C5B597}" presName="node" presStyleLbl="node1" presStyleIdx="1" presStyleCnt="6">
        <dgm:presLayoutVars>
          <dgm:bulletEnabled val="1"/>
        </dgm:presLayoutVars>
      </dgm:prSet>
      <dgm:spPr/>
    </dgm:pt>
    <dgm:pt modelId="{C615961F-986C-3F4D-B6F2-482EC5564B31}" type="pres">
      <dgm:prSet presAssocID="{BB2A52D8-31FF-442C-BC8F-C299B04BDE5E}" presName="sibTrans" presStyleCnt="0"/>
      <dgm:spPr/>
    </dgm:pt>
    <dgm:pt modelId="{6D7FB47A-7917-0F4A-8FD0-662FA993EB03}" type="pres">
      <dgm:prSet presAssocID="{F0EE756F-69E6-5246-88A8-725FCE6FF000}" presName="node" presStyleLbl="node1" presStyleIdx="2" presStyleCnt="6">
        <dgm:presLayoutVars>
          <dgm:bulletEnabled val="1"/>
        </dgm:presLayoutVars>
      </dgm:prSet>
      <dgm:spPr/>
    </dgm:pt>
    <dgm:pt modelId="{25F4F733-C9B9-2B42-A67D-6C75B54DCFA2}" type="pres">
      <dgm:prSet presAssocID="{73434194-4854-2343-BC67-73EF6EEC69BB}" presName="sibTrans" presStyleCnt="0"/>
      <dgm:spPr/>
    </dgm:pt>
    <dgm:pt modelId="{C0EF6031-C2E1-844D-84C5-FCE4D6C5FA6A}" type="pres">
      <dgm:prSet presAssocID="{98474C42-0950-844E-B3E9-DAF2C1798AA6}" presName="node" presStyleLbl="node1" presStyleIdx="3" presStyleCnt="6">
        <dgm:presLayoutVars>
          <dgm:bulletEnabled val="1"/>
        </dgm:presLayoutVars>
      </dgm:prSet>
      <dgm:spPr/>
    </dgm:pt>
    <dgm:pt modelId="{43F48AC5-BEA9-E241-A08A-9E48CFDC3FDF}" type="pres">
      <dgm:prSet presAssocID="{72C2F9FE-3DF6-8342-9EDD-B57421A51AA9}" presName="sibTrans" presStyleCnt="0"/>
      <dgm:spPr/>
    </dgm:pt>
    <dgm:pt modelId="{6190E9B8-3510-1543-8CD3-62DF5814DD3E}" type="pres">
      <dgm:prSet presAssocID="{5CBD573B-FB2A-B544-A450-C0E0C1ACD428}" presName="node" presStyleLbl="node1" presStyleIdx="4" presStyleCnt="6">
        <dgm:presLayoutVars>
          <dgm:bulletEnabled val="1"/>
        </dgm:presLayoutVars>
      </dgm:prSet>
      <dgm:spPr/>
    </dgm:pt>
    <dgm:pt modelId="{F1093735-7178-AE4F-9FB9-E099508E208F}" type="pres">
      <dgm:prSet presAssocID="{AA5A43E3-332E-AA4F-BA6E-49522E8CD5FA}" presName="sibTrans" presStyleCnt="0"/>
      <dgm:spPr/>
    </dgm:pt>
    <dgm:pt modelId="{058A98D0-D23F-7446-A2E7-B6C92BC40ECC}" type="pres">
      <dgm:prSet presAssocID="{F4DCD121-CFD8-0D43-9DA5-F4DA7C58BFAE}" presName="node" presStyleLbl="node1" presStyleIdx="5" presStyleCnt="6">
        <dgm:presLayoutVars>
          <dgm:bulletEnabled val="1"/>
        </dgm:presLayoutVars>
      </dgm:prSet>
      <dgm:spPr/>
    </dgm:pt>
  </dgm:ptLst>
  <dgm:cxnLst>
    <dgm:cxn modelId="{3BF6BB01-3D2C-EB49-BA89-25E566AF6485}" type="presOf" srcId="{0B0395F9-0896-4AC8-97D9-675F6A25A94D}" destId="{BA33F10D-2A03-1641-8955-1A8308DCCEAC}" srcOrd="0" destOrd="0" presId="urn:microsoft.com/office/officeart/2005/8/layout/default"/>
    <dgm:cxn modelId="{E094B74D-E164-A041-8A04-7DCDB710BEF9}" type="presOf" srcId="{F0EE756F-69E6-5246-88A8-725FCE6FF000}" destId="{6D7FB47A-7917-0F4A-8FD0-662FA993EB03}" srcOrd="0" destOrd="0" presId="urn:microsoft.com/office/officeart/2005/8/layout/default"/>
    <dgm:cxn modelId="{70DFF051-7807-1441-96C7-124BFE772FDB}" srcId="{0B0395F9-0896-4AC8-97D9-675F6A25A94D}" destId="{F0EE756F-69E6-5246-88A8-725FCE6FF000}" srcOrd="2" destOrd="0" parTransId="{43CB3657-971C-F442-B34C-C86B51BD124B}" sibTransId="{73434194-4854-2343-BC67-73EF6EEC69BB}"/>
    <dgm:cxn modelId="{CC32845D-4B2C-B840-85E9-97C290E2D252}" srcId="{0B0395F9-0896-4AC8-97D9-675F6A25A94D}" destId="{F4DCD121-CFD8-0D43-9DA5-F4DA7C58BFAE}" srcOrd="5" destOrd="0" parTransId="{0AC839CC-6866-964F-B415-1AA64EAB8D87}" sibTransId="{0EAEB882-E92F-F84D-988B-689734738F92}"/>
    <dgm:cxn modelId="{06184C71-65E6-D642-8D4C-9E5F309F662F}" type="presOf" srcId="{8050EACE-D321-425F-8AD6-E88F81CD5D98}" destId="{696B30B2-CC6F-6E4B-8043-DE2E3F4A5CBE}" srcOrd="0" destOrd="0" presId="urn:microsoft.com/office/officeart/2005/8/layout/default"/>
    <dgm:cxn modelId="{14BD9B8D-E02D-A64F-949D-64AEC10990B8}" type="presOf" srcId="{5CBD573B-FB2A-B544-A450-C0E0C1ACD428}" destId="{6190E9B8-3510-1543-8CD3-62DF5814DD3E}" srcOrd="0" destOrd="0" presId="urn:microsoft.com/office/officeart/2005/8/layout/default"/>
    <dgm:cxn modelId="{BC1CFB9D-CF23-DF47-B1A2-D5433A5B5FE6}" type="presOf" srcId="{98474C42-0950-844E-B3E9-DAF2C1798AA6}" destId="{C0EF6031-C2E1-844D-84C5-FCE4D6C5FA6A}" srcOrd="0" destOrd="0" presId="urn:microsoft.com/office/officeart/2005/8/layout/default"/>
    <dgm:cxn modelId="{85AEACA1-92FF-F544-B612-0E58DFFA86D3}" type="presOf" srcId="{2DD7AD32-1F8B-4F03-9096-181F55C5B597}" destId="{20F72FC5-A613-3C47-9DE8-B1CB29595499}" srcOrd="0" destOrd="0" presId="urn:microsoft.com/office/officeart/2005/8/layout/default"/>
    <dgm:cxn modelId="{651062AF-FCDF-6045-9151-4DC1A2D1A654}" type="presOf" srcId="{F4DCD121-CFD8-0D43-9DA5-F4DA7C58BFAE}" destId="{058A98D0-D23F-7446-A2E7-B6C92BC40ECC}" srcOrd="0" destOrd="0" presId="urn:microsoft.com/office/officeart/2005/8/layout/default"/>
    <dgm:cxn modelId="{D0673EC5-672A-CA45-A969-0CABE4D92B3C}" srcId="{0B0395F9-0896-4AC8-97D9-675F6A25A94D}" destId="{98474C42-0950-844E-B3E9-DAF2C1798AA6}" srcOrd="3" destOrd="0" parTransId="{9FD12EF1-0FB4-264F-8CAA-6602CF01BF5B}" sibTransId="{72C2F9FE-3DF6-8342-9EDD-B57421A51AA9}"/>
    <dgm:cxn modelId="{395BDADD-FD5F-4D1E-AE31-C14C071FDFC4}" srcId="{0B0395F9-0896-4AC8-97D9-675F6A25A94D}" destId="{2DD7AD32-1F8B-4F03-9096-181F55C5B597}" srcOrd="1" destOrd="0" parTransId="{A01BC012-9807-4B07-87B5-231208FB7543}" sibTransId="{BB2A52D8-31FF-442C-BC8F-C299B04BDE5E}"/>
    <dgm:cxn modelId="{FAD36DDE-D5D9-40C7-B4F8-1B14A1EA1D4D}" srcId="{0B0395F9-0896-4AC8-97D9-675F6A25A94D}" destId="{8050EACE-D321-425F-8AD6-E88F81CD5D98}" srcOrd="0" destOrd="0" parTransId="{3E5A7260-A8DB-4222-8605-6D82DC900D58}" sibTransId="{51E56990-487C-47D3-9CC8-21191E28F1B1}"/>
    <dgm:cxn modelId="{0CC368E5-D716-2F44-8834-3A1C50D39E3A}" srcId="{0B0395F9-0896-4AC8-97D9-675F6A25A94D}" destId="{5CBD573B-FB2A-B544-A450-C0E0C1ACD428}" srcOrd="4" destOrd="0" parTransId="{670D956F-F9EF-A943-AB42-F068A384DA68}" sibTransId="{AA5A43E3-332E-AA4F-BA6E-49522E8CD5FA}"/>
    <dgm:cxn modelId="{044F7F54-51C7-A749-873F-57426BC354AD}" type="presParOf" srcId="{BA33F10D-2A03-1641-8955-1A8308DCCEAC}" destId="{696B30B2-CC6F-6E4B-8043-DE2E3F4A5CBE}" srcOrd="0" destOrd="0" presId="urn:microsoft.com/office/officeart/2005/8/layout/default"/>
    <dgm:cxn modelId="{A1F165C6-2A27-094D-9FE2-2FB0A8E749CC}" type="presParOf" srcId="{BA33F10D-2A03-1641-8955-1A8308DCCEAC}" destId="{819BF801-5979-2A40-BC75-EE5300885F91}" srcOrd="1" destOrd="0" presId="urn:microsoft.com/office/officeart/2005/8/layout/default"/>
    <dgm:cxn modelId="{403453D5-3A23-C748-B47B-F887BB309F5B}" type="presParOf" srcId="{BA33F10D-2A03-1641-8955-1A8308DCCEAC}" destId="{20F72FC5-A613-3C47-9DE8-B1CB29595499}" srcOrd="2" destOrd="0" presId="urn:microsoft.com/office/officeart/2005/8/layout/default"/>
    <dgm:cxn modelId="{DF8E8091-6F37-AE4E-9C27-46ED79AAED3F}" type="presParOf" srcId="{BA33F10D-2A03-1641-8955-1A8308DCCEAC}" destId="{C615961F-986C-3F4D-B6F2-482EC5564B31}" srcOrd="3" destOrd="0" presId="urn:microsoft.com/office/officeart/2005/8/layout/default"/>
    <dgm:cxn modelId="{489E5ACB-226C-C545-8C10-CC031BEA697B}" type="presParOf" srcId="{BA33F10D-2A03-1641-8955-1A8308DCCEAC}" destId="{6D7FB47A-7917-0F4A-8FD0-662FA993EB03}" srcOrd="4" destOrd="0" presId="urn:microsoft.com/office/officeart/2005/8/layout/default"/>
    <dgm:cxn modelId="{DA53DF9C-FFCD-2841-BAE3-5ACF8F7EA276}" type="presParOf" srcId="{BA33F10D-2A03-1641-8955-1A8308DCCEAC}" destId="{25F4F733-C9B9-2B42-A67D-6C75B54DCFA2}" srcOrd="5" destOrd="0" presId="urn:microsoft.com/office/officeart/2005/8/layout/default"/>
    <dgm:cxn modelId="{DDF0E5E7-B158-6F45-9742-2FC348FE9667}" type="presParOf" srcId="{BA33F10D-2A03-1641-8955-1A8308DCCEAC}" destId="{C0EF6031-C2E1-844D-84C5-FCE4D6C5FA6A}" srcOrd="6" destOrd="0" presId="urn:microsoft.com/office/officeart/2005/8/layout/default"/>
    <dgm:cxn modelId="{F064598A-E9BD-B44E-9959-264E312372B2}" type="presParOf" srcId="{BA33F10D-2A03-1641-8955-1A8308DCCEAC}" destId="{43F48AC5-BEA9-E241-A08A-9E48CFDC3FDF}" srcOrd="7" destOrd="0" presId="urn:microsoft.com/office/officeart/2005/8/layout/default"/>
    <dgm:cxn modelId="{BA56E380-B20C-9F48-8C04-1FDFE3FAC80C}" type="presParOf" srcId="{BA33F10D-2A03-1641-8955-1A8308DCCEAC}" destId="{6190E9B8-3510-1543-8CD3-62DF5814DD3E}" srcOrd="8" destOrd="0" presId="urn:microsoft.com/office/officeart/2005/8/layout/default"/>
    <dgm:cxn modelId="{D0693903-2281-1547-BCC2-6F45CA179CDF}" type="presParOf" srcId="{BA33F10D-2A03-1641-8955-1A8308DCCEAC}" destId="{F1093735-7178-AE4F-9FB9-E099508E208F}" srcOrd="9" destOrd="0" presId="urn:microsoft.com/office/officeart/2005/8/layout/default"/>
    <dgm:cxn modelId="{D6DFC1FB-1AD5-B849-B864-E9352BBBCDF7}" type="presParOf" srcId="{BA33F10D-2A03-1641-8955-1A8308DCCEAC}" destId="{058A98D0-D23F-7446-A2E7-B6C92BC40EC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0537B5-5879-E042-BC5F-BE13FEDD2CA9}"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GB"/>
        </a:p>
      </dgm:t>
    </dgm:pt>
    <dgm:pt modelId="{E558DA55-15F0-D043-BF46-BE6DF988884E}">
      <dgm:prSet custT="1"/>
      <dgm:spPr/>
      <dgm:t>
        <a:bodyPr/>
        <a:lstStyle/>
        <a:p>
          <a:r>
            <a:rPr lang="en-US" sz="1600" dirty="0"/>
            <a:t>60 voters selected from each of the 14 states in Malaysia</a:t>
          </a:r>
          <a:endParaRPr lang="en-MY" sz="1400" dirty="0"/>
        </a:p>
      </dgm:t>
    </dgm:pt>
    <dgm:pt modelId="{1E1490B0-2657-BD4B-84D3-6E9FA5A9BEBD}" type="parTrans" cxnId="{C61A5A09-59EF-C74A-9E33-8FB50D037054}">
      <dgm:prSet/>
      <dgm:spPr/>
      <dgm:t>
        <a:bodyPr/>
        <a:lstStyle/>
        <a:p>
          <a:endParaRPr lang="en-GB"/>
        </a:p>
      </dgm:t>
    </dgm:pt>
    <dgm:pt modelId="{A71940E6-2F8C-5446-A43F-3783CB1BD17A}" type="sibTrans" cxnId="{C61A5A09-59EF-C74A-9E33-8FB50D037054}">
      <dgm:prSet/>
      <dgm:spPr/>
      <dgm:t>
        <a:bodyPr/>
        <a:lstStyle/>
        <a:p>
          <a:endParaRPr lang="en-GB"/>
        </a:p>
      </dgm:t>
    </dgm:pt>
    <dgm:pt modelId="{75CBF41B-4960-D14E-A04B-7684E732B6F4}">
      <dgm:prSet custT="1"/>
      <dgm:spPr/>
      <dgm:t>
        <a:bodyPr/>
        <a:lstStyle/>
        <a:p>
          <a:r>
            <a:rPr lang="en-US" sz="1600" dirty="0"/>
            <a:t>Slightly more male respondents (51%), compared to females</a:t>
          </a:r>
          <a:endParaRPr lang="en-MY" sz="1600" dirty="0"/>
        </a:p>
      </dgm:t>
    </dgm:pt>
    <dgm:pt modelId="{9EC85F1D-B60C-2343-A002-C4915E901A69}" type="parTrans" cxnId="{AAF5C642-C3E9-7644-B351-35F1F998DC25}">
      <dgm:prSet/>
      <dgm:spPr/>
      <dgm:t>
        <a:bodyPr/>
        <a:lstStyle/>
        <a:p>
          <a:endParaRPr lang="en-GB"/>
        </a:p>
      </dgm:t>
    </dgm:pt>
    <dgm:pt modelId="{1AE8E796-6F60-AC4F-85C8-6648DCACC18F}" type="sibTrans" cxnId="{AAF5C642-C3E9-7644-B351-35F1F998DC25}">
      <dgm:prSet/>
      <dgm:spPr/>
      <dgm:t>
        <a:bodyPr/>
        <a:lstStyle/>
        <a:p>
          <a:endParaRPr lang="en-GB"/>
        </a:p>
      </dgm:t>
    </dgm:pt>
    <dgm:pt modelId="{C5FEF656-D108-404B-A556-E4C74E1D3EB3}">
      <dgm:prSet custT="1"/>
      <dgm:spPr/>
      <dgm:t>
        <a:bodyPr/>
        <a:lstStyle/>
        <a:p>
          <a:r>
            <a:rPr lang="en-US" sz="1400" dirty="0"/>
            <a:t>More than half Malays (52%), one third Chinese (32%), remaining Indians and other minorities (16%)</a:t>
          </a:r>
          <a:endParaRPr lang="en-MY" sz="1400" dirty="0"/>
        </a:p>
      </dgm:t>
    </dgm:pt>
    <dgm:pt modelId="{10827770-0F30-E749-825E-607DFC095CCE}" type="parTrans" cxnId="{6BA95925-8944-234E-8360-4366AFDED53E}">
      <dgm:prSet/>
      <dgm:spPr/>
      <dgm:t>
        <a:bodyPr/>
        <a:lstStyle/>
        <a:p>
          <a:endParaRPr lang="en-GB"/>
        </a:p>
      </dgm:t>
    </dgm:pt>
    <dgm:pt modelId="{739412A9-0033-2D47-857B-DE8D1786516E}" type="sibTrans" cxnId="{6BA95925-8944-234E-8360-4366AFDED53E}">
      <dgm:prSet/>
      <dgm:spPr/>
      <dgm:t>
        <a:bodyPr/>
        <a:lstStyle/>
        <a:p>
          <a:endParaRPr lang="en-GB"/>
        </a:p>
      </dgm:t>
    </dgm:pt>
    <dgm:pt modelId="{E3B51BF8-AE3B-BF4F-A53A-81B802FBE6A1}">
      <dgm:prSet custT="1"/>
      <dgm:spPr/>
      <dgm:t>
        <a:bodyPr/>
        <a:lstStyle/>
        <a:p>
          <a:r>
            <a:rPr lang="en-US" sz="1400" dirty="0"/>
            <a:t>Consist of young adults 18-35 years old (40%), middle aged adults (36 – 50 years old), and older adults, 51 and above (17%)</a:t>
          </a:r>
          <a:endParaRPr lang="en-MY" sz="1400" dirty="0"/>
        </a:p>
      </dgm:t>
    </dgm:pt>
    <dgm:pt modelId="{843057BE-60A4-3D4B-B443-CA53FA2292F9}" type="parTrans" cxnId="{1D8CBC76-9C4B-B040-87AC-40E7ACED3029}">
      <dgm:prSet/>
      <dgm:spPr/>
      <dgm:t>
        <a:bodyPr/>
        <a:lstStyle/>
        <a:p>
          <a:endParaRPr lang="en-GB"/>
        </a:p>
      </dgm:t>
    </dgm:pt>
    <dgm:pt modelId="{FD0ED083-F687-8946-9D61-635F2622227A}" type="sibTrans" cxnId="{1D8CBC76-9C4B-B040-87AC-40E7ACED3029}">
      <dgm:prSet/>
      <dgm:spPr/>
      <dgm:t>
        <a:bodyPr/>
        <a:lstStyle/>
        <a:p>
          <a:endParaRPr lang="en-GB"/>
        </a:p>
      </dgm:t>
    </dgm:pt>
    <dgm:pt modelId="{858656B3-178B-084D-9995-6EE3C186E91C}">
      <dgm:prSet custT="1"/>
      <dgm:spPr/>
      <dgm:t>
        <a:bodyPr/>
        <a:lstStyle/>
        <a:p>
          <a:r>
            <a:rPr lang="en-US" sz="1600" dirty="0"/>
            <a:t>Majority were married (75%), and half were Muslims (56%)</a:t>
          </a:r>
          <a:endParaRPr lang="en-MY" sz="1600" dirty="0"/>
        </a:p>
      </dgm:t>
    </dgm:pt>
    <dgm:pt modelId="{DAD4D627-D6F1-F840-8CD6-DFCDF65D03DE}" type="parTrans" cxnId="{5CCC0140-16D2-494C-9CFA-5E42F0603F68}">
      <dgm:prSet/>
      <dgm:spPr/>
      <dgm:t>
        <a:bodyPr/>
        <a:lstStyle/>
        <a:p>
          <a:endParaRPr lang="en-GB"/>
        </a:p>
      </dgm:t>
    </dgm:pt>
    <dgm:pt modelId="{6DE91454-84A1-7147-890E-41E1164F6C43}" type="sibTrans" cxnId="{5CCC0140-16D2-494C-9CFA-5E42F0603F68}">
      <dgm:prSet/>
      <dgm:spPr/>
      <dgm:t>
        <a:bodyPr/>
        <a:lstStyle/>
        <a:p>
          <a:endParaRPr lang="en-GB"/>
        </a:p>
      </dgm:t>
    </dgm:pt>
    <dgm:pt modelId="{27411352-68A8-1D49-8BF9-B51934F42551}">
      <dgm:prSet custT="1"/>
      <dgm:spPr/>
      <dgm:t>
        <a:bodyPr/>
        <a:lstStyle/>
        <a:p>
          <a:r>
            <a:rPr lang="en-US" sz="1400" dirty="0"/>
            <a:t>Close to three quarters were from low-income households, with RM4000 or less (68%); only 7% earned RM8000 or more</a:t>
          </a:r>
          <a:endParaRPr lang="en-MY" sz="1400" dirty="0"/>
        </a:p>
      </dgm:t>
    </dgm:pt>
    <dgm:pt modelId="{A483AFBC-F8D3-0241-AFBD-4524B2816CDA}" type="parTrans" cxnId="{A8BE3F90-DC91-9041-8783-233C126F9571}">
      <dgm:prSet/>
      <dgm:spPr/>
      <dgm:t>
        <a:bodyPr/>
        <a:lstStyle/>
        <a:p>
          <a:endParaRPr lang="en-GB"/>
        </a:p>
      </dgm:t>
    </dgm:pt>
    <dgm:pt modelId="{04EEA70A-752D-004E-BE4F-56F94336E619}" type="sibTrans" cxnId="{A8BE3F90-DC91-9041-8783-233C126F9571}">
      <dgm:prSet/>
      <dgm:spPr/>
      <dgm:t>
        <a:bodyPr/>
        <a:lstStyle/>
        <a:p>
          <a:endParaRPr lang="en-GB"/>
        </a:p>
      </dgm:t>
    </dgm:pt>
    <dgm:pt modelId="{1E0B7B5D-BA0B-944F-9FE5-E94346EEF9E9}" type="pres">
      <dgm:prSet presAssocID="{680537B5-5879-E042-BC5F-BE13FEDD2CA9}" presName="CompostProcess" presStyleCnt="0">
        <dgm:presLayoutVars>
          <dgm:dir/>
          <dgm:resizeHandles val="exact"/>
        </dgm:presLayoutVars>
      </dgm:prSet>
      <dgm:spPr/>
    </dgm:pt>
    <dgm:pt modelId="{49A3C072-2509-0F4A-88C4-BBAE7B0B8C2A}" type="pres">
      <dgm:prSet presAssocID="{680537B5-5879-E042-BC5F-BE13FEDD2CA9}" presName="arrow" presStyleLbl="bgShp" presStyleIdx="0" presStyleCnt="1"/>
      <dgm:spPr/>
    </dgm:pt>
    <dgm:pt modelId="{8F52CFE9-5DEA-064E-8489-5908B430B5CC}" type="pres">
      <dgm:prSet presAssocID="{680537B5-5879-E042-BC5F-BE13FEDD2CA9}" presName="linearProcess" presStyleCnt="0"/>
      <dgm:spPr/>
    </dgm:pt>
    <dgm:pt modelId="{ACA75D31-6153-814C-89E8-00B4E6C9CEDE}" type="pres">
      <dgm:prSet presAssocID="{E558DA55-15F0-D043-BF46-BE6DF988884E}" presName="textNode" presStyleLbl="node1" presStyleIdx="0" presStyleCnt="6">
        <dgm:presLayoutVars>
          <dgm:bulletEnabled val="1"/>
        </dgm:presLayoutVars>
      </dgm:prSet>
      <dgm:spPr/>
    </dgm:pt>
    <dgm:pt modelId="{646D666B-F51B-F24C-94F0-A8572AD52F92}" type="pres">
      <dgm:prSet presAssocID="{A71940E6-2F8C-5446-A43F-3783CB1BD17A}" presName="sibTrans" presStyleCnt="0"/>
      <dgm:spPr/>
    </dgm:pt>
    <dgm:pt modelId="{2F8B4393-C68A-EC46-B64F-7FC9DF53AA48}" type="pres">
      <dgm:prSet presAssocID="{75CBF41B-4960-D14E-A04B-7684E732B6F4}" presName="textNode" presStyleLbl="node1" presStyleIdx="1" presStyleCnt="6">
        <dgm:presLayoutVars>
          <dgm:bulletEnabled val="1"/>
        </dgm:presLayoutVars>
      </dgm:prSet>
      <dgm:spPr/>
    </dgm:pt>
    <dgm:pt modelId="{AD2F6B15-B862-B34A-80A7-DE19229FF97E}" type="pres">
      <dgm:prSet presAssocID="{1AE8E796-6F60-AC4F-85C8-6648DCACC18F}" presName="sibTrans" presStyleCnt="0"/>
      <dgm:spPr/>
    </dgm:pt>
    <dgm:pt modelId="{DA4AD496-759B-7F42-93E2-0C5A2F36A0A4}" type="pres">
      <dgm:prSet presAssocID="{C5FEF656-D108-404B-A556-E4C74E1D3EB3}" presName="textNode" presStyleLbl="node1" presStyleIdx="2" presStyleCnt="6">
        <dgm:presLayoutVars>
          <dgm:bulletEnabled val="1"/>
        </dgm:presLayoutVars>
      </dgm:prSet>
      <dgm:spPr/>
    </dgm:pt>
    <dgm:pt modelId="{00D6E209-7AB5-CD42-B060-629B52093106}" type="pres">
      <dgm:prSet presAssocID="{739412A9-0033-2D47-857B-DE8D1786516E}" presName="sibTrans" presStyleCnt="0"/>
      <dgm:spPr/>
    </dgm:pt>
    <dgm:pt modelId="{B27ADB38-EDE4-4D4E-B82B-C4B8821EAD4F}" type="pres">
      <dgm:prSet presAssocID="{E3B51BF8-AE3B-BF4F-A53A-81B802FBE6A1}" presName="textNode" presStyleLbl="node1" presStyleIdx="3" presStyleCnt="6">
        <dgm:presLayoutVars>
          <dgm:bulletEnabled val="1"/>
        </dgm:presLayoutVars>
      </dgm:prSet>
      <dgm:spPr/>
    </dgm:pt>
    <dgm:pt modelId="{820BF11A-1AA3-E041-92BD-8821E85DA787}" type="pres">
      <dgm:prSet presAssocID="{FD0ED083-F687-8946-9D61-635F2622227A}" presName="sibTrans" presStyleCnt="0"/>
      <dgm:spPr/>
    </dgm:pt>
    <dgm:pt modelId="{899AC3A8-3A89-C446-A4E0-600FC8C3DAAC}" type="pres">
      <dgm:prSet presAssocID="{858656B3-178B-084D-9995-6EE3C186E91C}" presName="textNode" presStyleLbl="node1" presStyleIdx="4" presStyleCnt="6">
        <dgm:presLayoutVars>
          <dgm:bulletEnabled val="1"/>
        </dgm:presLayoutVars>
      </dgm:prSet>
      <dgm:spPr/>
    </dgm:pt>
    <dgm:pt modelId="{A2F04D4B-D2AC-754F-8401-E7EFB4189C79}" type="pres">
      <dgm:prSet presAssocID="{6DE91454-84A1-7147-890E-41E1164F6C43}" presName="sibTrans" presStyleCnt="0"/>
      <dgm:spPr/>
    </dgm:pt>
    <dgm:pt modelId="{348C1958-4AD4-9B41-B889-746CFF684999}" type="pres">
      <dgm:prSet presAssocID="{27411352-68A8-1D49-8BF9-B51934F42551}" presName="textNode" presStyleLbl="node1" presStyleIdx="5" presStyleCnt="6">
        <dgm:presLayoutVars>
          <dgm:bulletEnabled val="1"/>
        </dgm:presLayoutVars>
      </dgm:prSet>
      <dgm:spPr/>
    </dgm:pt>
  </dgm:ptLst>
  <dgm:cxnLst>
    <dgm:cxn modelId="{C61A5A09-59EF-C74A-9E33-8FB50D037054}" srcId="{680537B5-5879-E042-BC5F-BE13FEDD2CA9}" destId="{E558DA55-15F0-D043-BF46-BE6DF988884E}" srcOrd="0" destOrd="0" parTransId="{1E1490B0-2657-BD4B-84D3-6E9FA5A9BEBD}" sibTransId="{A71940E6-2F8C-5446-A43F-3783CB1BD17A}"/>
    <dgm:cxn modelId="{6BA95925-8944-234E-8360-4366AFDED53E}" srcId="{680537B5-5879-E042-BC5F-BE13FEDD2CA9}" destId="{C5FEF656-D108-404B-A556-E4C74E1D3EB3}" srcOrd="2" destOrd="0" parTransId="{10827770-0F30-E749-825E-607DFC095CCE}" sibTransId="{739412A9-0033-2D47-857B-DE8D1786516E}"/>
    <dgm:cxn modelId="{8CDD4A39-E140-0640-A15D-BF938932432D}" type="presOf" srcId="{E558DA55-15F0-D043-BF46-BE6DF988884E}" destId="{ACA75D31-6153-814C-89E8-00B4E6C9CEDE}" srcOrd="0" destOrd="0" presId="urn:microsoft.com/office/officeart/2005/8/layout/hProcess9"/>
    <dgm:cxn modelId="{5CCC0140-16D2-494C-9CFA-5E42F0603F68}" srcId="{680537B5-5879-E042-BC5F-BE13FEDD2CA9}" destId="{858656B3-178B-084D-9995-6EE3C186E91C}" srcOrd="4" destOrd="0" parTransId="{DAD4D627-D6F1-F840-8CD6-DFCDF65D03DE}" sibTransId="{6DE91454-84A1-7147-890E-41E1164F6C43}"/>
    <dgm:cxn modelId="{AAF5C642-C3E9-7644-B351-35F1F998DC25}" srcId="{680537B5-5879-E042-BC5F-BE13FEDD2CA9}" destId="{75CBF41B-4960-D14E-A04B-7684E732B6F4}" srcOrd="1" destOrd="0" parTransId="{9EC85F1D-B60C-2343-A002-C4915E901A69}" sibTransId="{1AE8E796-6F60-AC4F-85C8-6648DCACC18F}"/>
    <dgm:cxn modelId="{43AD0750-876E-6C4C-9865-E6725D3E2655}" type="presOf" srcId="{680537B5-5879-E042-BC5F-BE13FEDD2CA9}" destId="{1E0B7B5D-BA0B-944F-9FE5-E94346EEF9E9}" srcOrd="0" destOrd="0" presId="urn:microsoft.com/office/officeart/2005/8/layout/hProcess9"/>
    <dgm:cxn modelId="{C65D5C54-DFC6-8C47-87EC-88A3E9DE5267}" type="presOf" srcId="{75CBF41B-4960-D14E-A04B-7684E732B6F4}" destId="{2F8B4393-C68A-EC46-B64F-7FC9DF53AA48}" srcOrd="0" destOrd="0" presId="urn:microsoft.com/office/officeart/2005/8/layout/hProcess9"/>
    <dgm:cxn modelId="{75FAB164-AFB6-A746-9621-06CD88A433DD}" type="presOf" srcId="{C5FEF656-D108-404B-A556-E4C74E1D3EB3}" destId="{DA4AD496-759B-7F42-93E2-0C5A2F36A0A4}" srcOrd="0" destOrd="0" presId="urn:microsoft.com/office/officeart/2005/8/layout/hProcess9"/>
    <dgm:cxn modelId="{1D8CBC76-9C4B-B040-87AC-40E7ACED3029}" srcId="{680537B5-5879-E042-BC5F-BE13FEDD2CA9}" destId="{E3B51BF8-AE3B-BF4F-A53A-81B802FBE6A1}" srcOrd="3" destOrd="0" parTransId="{843057BE-60A4-3D4B-B443-CA53FA2292F9}" sibTransId="{FD0ED083-F687-8946-9D61-635F2622227A}"/>
    <dgm:cxn modelId="{E737FD84-3619-3A49-B7BA-EC15587C7EDC}" type="presOf" srcId="{858656B3-178B-084D-9995-6EE3C186E91C}" destId="{899AC3A8-3A89-C446-A4E0-600FC8C3DAAC}" srcOrd="0" destOrd="0" presId="urn:microsoft.com/office/officeart/2005/8/layout/hProcess9"/>
    <dgm:cxn modelId="{A8BE3F90-DC91-9041-8783-233C126F9571}" srcId="{680537B5-5879-E042-BC5F-BE13FEDD2CA9}" destId="{27411352-68A8-1D49-8BF9-B51934F42551}" srcOrd="5" destOrd="0" parTransId="{A483AFBC-F8D3-0241-AFBD-4524B2816CDA}" sibTransId="{04EEA70A-752D-004E-BE4F-56F94336E619}"/>
    <dgm:cxn modelId="{401339BE-8285-F149-AF8B-A746C18F606E}" type="presOf" srcId="{E3B51BF8-AE3B-BF4F-A53A-81B802FBE6A1}" destId="{B27ADB38-EDE4-4D4E-B82B-C4B8821EAD4F}" srcOrd="0" destOrd="0" presId="urn:microsoft.com/office/officeart/2005/8/layout/hProcess9"/>
    <dgm:cxn modelId="{A02648C6-8557-5F4B-85CE-8498F88A0496}" type="presOf" srcId="{27411352-68A8-1D49-8BF9-B51934F42551}" destId="{348C1958-4AD4-9B41-B889-746CFF684999}" srcOrd="0" destOrd="0" presId="urn:microsoft.com/office/officeart/2005/8/layout/hProcess9"/>
    <dgm:cxn modelId="{C145B2F6-F130-424F-A647-B43F526060B6}" type="presParOf" srcId="{1E0B7B5D-BA0B-944F-9FE5-E94346EEF9E9}" destId="{49A3C072-2509-0F4A-88C4-BBAE7B0B8C2A}" srcOrd="0" destOrd="0" presId="urn:microsoft.com/office/officeart/2005/8/layout/hProcess9"/>
    <dgm:cxn modelId="{B90DF988-77E4-764B-9FD9-900627D6669E}" type="presParOf" srcId="{1E0B7B5D-BA0B-944F-9FE5-E94346EEF9E9}" destId="{8F52CFE9-5DEA-064E-8489-5908B430B5CC}" srcOrd="1" destOrd="0" presId="urn:microsoft.com/office/officeart/2005/8/layout/hProcess9"/>
    <dgm:cxn modelId="{414CC741-10AF-BB4C-ABDB-92F3403D05E7}" type="presParOf" srcId="{8F52CFE9-5DEA-064E-8489-5908B430B5CC}" destId="{ACA75D31-6153-814C-89E8-00B4E6C9CEDE}" srcOrd="0" destOrd="0" presId="urn:microsoft.com/office/officeart/2005/8/layout/hProcess9"/>
    <dgm:cxn modelId="{1A3B662B-7462-AF41-82F2-76E401BD5543}" type="presParOf" srcId="{8F52CFE9-5DEA-064E-8489-5908B430B5CC}" destId="{646D666B-F51B-F24C-94F0-A8572AD52F92}" srcOrd="1" destOrd="0" presId="urn:microsoft.com/office/officeart/2005/8/layout/hProcess9"/>
    <dgm:cxn modelId="{AB160EE4-ED08-E348-AB48-DFF9D8474F1D}" type="presParOf" srcId="{8F52CFE9-5DEA-064E-8489-5908B430B5CC}" destId="{2F8B4393-C68A-EC46-B64F-7FC9DF53AA48}" srcOrd="2" destOrd="0" presId="urn:microsoft.com/office/officeart/2005/8/layout/hProcess9"/>
    <dgm:cxn modelId="{938231CA-7CF3-A542-89BB-6DCA0F1ADC3E}" type="presParOf" srcId="{8F52CFE9-5DEA-064E-8489-5908B430B5CC}" destId="{AD2F6B15-B862-B34A-80A7-DE19229FF97E}" srcOrd="3" destOrd="0" presId="urn:microsoft.com/office/officeart/2005/8/layout/hProcess9"/>
    <dgm:cxn modelId="{4453976C-64E3-1743-A3E7-D638D082F570}" type="presParOf" srcId="{8F52CFE9-5DEA-064E-8489-5908B430B5CC}" destId="{DA4AD496-759B-7F42-93E2-0C5A2F36A0A4}" srcOrd="4" destOrd="0" presId="urn:microsoft.com/office/officeart/2005/8/layout/hProcess9"/>
    <dgm:cxn modelId="{9E80649D-C8EB-CC4F-931B-E46447A5A1D9}" type="presParOf" srcId="{8F52CFE9-5DEA-064E-8489-5908B430B5CC}" destId="{00D6E209-7AB5-CD42-B060-629B52093106}" srcOrd="5" destOrd="0" presId="urn:microsoft.com/office/officeart/2005/8/layout/hProcess9"/>
    <dgm:cxn modelId="{C9E4B41B-B03F-C74C-900F-C9D7E85B65E7}" type="presParOf" srcId="{8F52CFE9-5DEA-064E-8489-5908B430B5CC}" destId="{B27ADB38-EDE4-4D4E-B82B-C4B8821EAD4F}" srcOrd="6" destOrd="0" presId="urn:microsoft.com/office/officeart/2005/8/layout/hProcess9"/>
    <dgm:cxn modelId="{6CE153DC-C391-8E45-9F2F-9E933553DDA5}" type="presParOf" srcId="{8F52CFE9-5DEA-064E-8489-5908B430B5CC}" destId="{820BF11A-1AA3-E041-92BD-8821E85DA787}" srcOrd="7" destOrd="0" presId="urn:microsoft.com/office/officeart/2005/8/layout/hProcess9"/>
    <dgm:cxn modelId="{136FDD2F-97CA-0F42-BED4-8B4F6B0EFAD1}" type="presParOf" srcId="{8F52CFE9-5DEA-064E-8489-5908B430B5CC}" destId="{899AC3A8-3A89-C446-A4E0-600FC8C3DAAC}" srcOrd="8" destOrd="0" presId="urn:microsoft.com/office/officeart/2005/8/layout/hProcess9"/>
    <dgm:cxn modelId="{7589DEFC-7B2D-B342-8529-46E4E6D49053}" type="presParOf" srcId="{8F52CFE9-5DEA-064E-8489-5908B430B5CC}" destId="{A2F04D4B-D2AC-754F-8401-E7EFB4189C79}" srcOrd="9" destOrd="0" presId="urn:microsoft.com/office/officeart/2005/8/layout/hProcess9"/>
    <dgm:cxn modelId="{FD5A3DE6-055D-494C-A016-8C9AE06DBC6C}" type="presParOf" srcId="{8F52CFE9-5DEA-064E-8489-5908B430B5CC}" destId="{348C1958-4AD4-9B41-B889-746CFF684999}"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54F765-E408-0849-AF02-A0136629B83E}"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GB"/>
        </a:p>
      </dgm:t>
    </dgm:pt>
    <dgm:pt modelId="{53822223-1894-434B-8249-08E033286CB9}">
      <dgm:prSet/>
      <dgm:spPr/>
      <dgm:t>
        <a:bodyPr/>
        <a:lstStyle/>
        <a:p>
          <a:pPr algn="ctr"/>
          <a:r>
            <a:rPr lang="en-US" dirty="0"/>
            <a:t>Overall, respondents had an above average score in support for PN but saw it as a problematic party.  </a:t>
          </a:r>
        </a:p>
        <a:p>
          <a:pPr algn="ctr"/>
          <a:r>
            <a:rPr lang="en-US" dirty="0"/>
            <a:t>Malays were more favorable of PN compared to Chinese, Indians and other minorities.</a:t>
          </a:r>
        </a:p>
        <a:p>
          <a:pPr algn="ctr"/>
          <a:r>
            <a:rPr lang="en-US" dirty="0"/>
            <a:t>Older Malaysians had a more favorable impression of PN</a:t>
          </a:r>
          <a:endParaRPr lang="en-MY" dirty="0"/>
        </a:p>
      </dgm:t>
    </dgm:pt>
    <dgm:pt modelId="{482DAC8A-4539-2044-B4DF-CF724412A5C2}" type="parTrans" cxnId="{331BC87F-23E4-D145-BD40-06D29A67DB27}">
      <dgm:prSet/>
      <dgm:spPr/>
      <dgm:t>
        <a:bodyPr/>
        <a:lstStyle/>
        <a:p>
          <a:endParaRPr lang="en-GB"/>
        </a:p>
      </dgm:t>
    </dgm:pt>
    <dgm:pt modelId="{1E7B6418-1651-AF44-A0E0-A749EF52FACE}" type="sibTrans" cxnId="{331BC87F-23E4-D145-BD40-06D29A67DB27}">
      <dgm:prSet/>
      <dgm:spPr/>
      <dgm:t>
        <a:bodyPr/>
        <a:lstStyle/>
        <a:p>
          <a:endParaRPr lang="en-GB"/>
        </a:p>
      </dgm:t>
    </dgm:pt>
    <dgm:pt modelId="{F6A6ED3E-BE1F-684C-8BA6-0EB561ABCC26}">
      <dgm:prSet/>
      <dgm:spPr/>
      <dgm:t>
        <a:bodyPr/>
        <a:lstStyle/>
        <a:p>
          <a:pPr algn="ctr"/>
          <a:r>
            <a:rPr lang="en-US" dirty="0"/>
            <a:t>For PH, respondents were favorable of PH across some items.</a:t>
          </a:r>
        </a:p>
        <a:p>
          <a:pPr algn="ctr"/>
          <a:r>
            <a:rPr lang="en-US" dirty="0"/>
            <a:t>PH is seen to have poor leadership, not handling issues on bribery, have internal conflicts, and need to champion the cause of the people.</a:t>
          </a:r>
        </a:p>
        <a:p>
          <a:pPr algn="ctr"/>
          <a:r>
            <a:rPr lang="en-US" dirty="0"/>
            <a:t>PH has more support from Chinese and Indians voters, and are perceived more favorably among younger Malaysians (i.e., 18 – 35 years old)</a:t>
          </a:r>
          <a:endParaRPr lang="en-MY" dirty="0"/>
        </a:p>
      </dgm:t>
    </dgm:pt>
    <dgm:pt modelId="{9531FE72-471B-3246-BAF9-6C0E10599048}" type="parTrans" cxnId="{96FA1993-F98D-E349-BE5B-4C0DCD02C2ED}">
      <dgm:prSet/>
      <dgm:spPr/>
      <dgm:t>
        <a:bodyPr/>
        <a:lstStyle/>
        <a:p>
          <a:endParaRPr lang="en-GB"/>
        </a:p>
      </dgm:t>
    </dgm:pt>
    <dgm:pt modelId="{E84F0513-543C-3148-8407-39F46DDFFD8F}" type="sibTrans" cxnId="{96FA1993-F98D-E349-BE5B-4C0DCD02C2ED}">
      <dgm:prSet/>
      <dgm:spPr/>
      <dgm:t>
        <a:bodyPr/>
        <a:lstStyle/>
        <a:p>
          <a:endParaRPr lang="en-GB"/>
        </a:p>
      </dgm:t>
    </dgm:pt>
    <dgm:pt modelId="{2EC60406-7A04-894F-8075-15C51FF7A766}" type="pres">
      <dgm:prSet presAssocID="{7354F765-E408-0849-AF02-A0136629B83E}" presName="Name0" presStyleCnt="0">
        <dgm:presLayoutVars>
          <dgm:dir/>
          <dgm:animLvl val="lvl"/>
          <dgm:resizeHandles val="exact"/>
        </dgm:presLayoutVars>
      </dgm:prSet>
      <dgm:spPr/>
    </dgm:pt>
    <dgm:pt modelId="{556172A1-78DC-A449-86D8-01EF87CA1A05}" type="pres">
      <dgm:prSet presAssocID="{F6A6ED3E-BE1F-684C-8BA6-0EB561ABCC26}" presName="boxAndChildren" presStyleCnt="0"/>
      <dgm:spPr/>
    </dgm:pt>
    <dgm:pt modelId="{CA1A3192-6755-AB41-84CE-6BE2F391E77E}" type="pres">
      <dgm:prSet presAssocID="{F6A6ED3E-BE1F-684C-8BA6-0EB561ABCC26}" presName="parentTextBox" presStyleLbl="node1" presStyleIdx="0" presStyleCnt="2"/>
      <dgm:spPr/>
    </dgm:pt>
    <dgm:pt modelId="{3D96A059-52B5-2D46-966E-A5F4F9A8059D}" type="pres">
      <dgm:prSet presAssocID="{1E7B6418-1651-AF44-A0E0-A749EF52FACE}" presName="sp" presStyleCnt="0"/>
      <dgm:spPr/>
    </dgm:pt>
    <dgm:pt modelId="{DAACFF0C-08D1-324D-AA0E-A77ABBC807B9}" type="pres">
      <dgm:prSet presAssocID="{53822223-1894-434B-8249-08E033286CB9}" presName="arrowAndChildren" presStyleCnt="0"/>
      <dgm:spPr/>
    </dgm:pt>
    <dgm:pt modelId="{59BCA11A-617B-7248-832A-745DBF350615}" type="pres">
      <dgm:prSet presAssocID="{53822223-1894-434B-8249-08E033286CB9}" presName="parentTextArrow" presStyleLbl="node1" presStyleIdx="1" presStyleCnt="2"/>
      <dgm:spPr/>
    </dgm:pt>
  </dgm:ptLst>
  <dgm:cxnLst>
    <dgm:cxn modelId="{8E7E7E1D-D2E8-0E41-AD35-68A02B6656F0}" type="presOf" srcId="{53822223-1894-434B-8249-08E033286CB9}" destId="{59BCA11A-617B-7248-832A-745DBF350615}" srcOrd="0" destOrd="0" presId="urn:microsoft.com/office/officeart/2005/8/layout/process4"/>
    <dgm:cxn modelId="{331BC87F-23E4-D145-BD40-06D29A67DB27}" srcId="{7354F765-E408-0849-AF02-A0136629B83E}" destId="{53822223-1894-434B-8249-08E033286CB9}" srcOrd="0" destOrd="0" parTransId="{482DAC8A-4539-2044-B4DF-CF724412A5C2}" sibTransId="{1E7B6418-1651-AF44-A0E0-A749EF52FACE}"/>
    <dgm:cxn modelId="{F045C692-0CD9-154D-9F09-89C4B253C05A}" type="presOf" srcId="{7354F765-E408-0849-AF02-A0136629B83E}" destId="{2EC60406-7A04-894F-8075-15C51FF7A766}" srcOrd="0" destOrd="0" presId="urn:microsoft.com/office/officeart/2005/8/layout/process4"/>
    <dgm:cxn modelId="{96FA1993-F98D-E349-BE5B-4C0DCD02C2ED}" srcId="{7354F765-E408-0849-AF02-A0136629B83E}" destId="{F6A6ED3E-BE1F-684C-8BA6-0EB561ABCC26}" srcOrd="1" destOrd="0" parTransId="{9531FE72-471B-3246-BAF9-6C0E10599048}" sibTransId="{E84F0513-543C-3148-8407-39F46DDFFD8F}"/>
    <dgm:cxn modelId="{1F15DFD6-BA97-2E4F-AD09-D0709075EF61}" type="presOf" srcId="{F6A6ED3E-BE1F-684C-8BA6-0EB561ABCC26}" destId="{CA1A3192-6755-AB41-84CE-6BE2F391E77E}" srcOrd="0" destOrd="0" presId="urn:microsoft.com/office/officeart/2005/8/layout/process4"/>
    <dgm:cxn modelId="{3842FF24-6E17-2442-B2B5-7F40A80CD4A1}" type="presParOf" srcId="{2EC60406-7A04-894F-8075-15C51FF7A766}" destId="{556172A1-78DC-A449-86D8-01EF87CA1A05}" srcOrd="0" destOrd="0" presId="urn:microsoft.com/office/officeart/2005/8/layout/process4"/>
    <dgm:cxn modelId="{2CFE90F7-1D9C-2B44-A906-FE7466B63DBA}" type="presParOf" srcId="{556172A1-78DC-A449-86D8-01EF87CA1A05}" destId="{CA1A3192-6755-AB41-84CE-6BE2F391E77E}" srcOrd="0" destOrd="0" presId="urn:microsoft.com/office/officeart/2005/8/layout/process4"/>
    <dgm:cxn modelId="{D4650386-CF48-7345-A15E-17D39F310DE5}" type="presParOf" srcId="{2EC60406-7A04-894F-8075-15C51FF7A766}" destId="{3D96A059-52B5-2D46-966E-A5F4F9A8059D}" srcOrd="1" destOrd="0" presId="urn:microsoft.com/office/officeart/2005/8/layout/process4"/>
    <dgm:cxn modelId="{AD9FD0BE-74FB-BD4A-A892-419A4462C873}" type="presParOf" srcId="{2EC60406-7A04-894F-8075-15C51FF7A766}" destId="{DAACFF0C-08D1-324D-AA0E-A77ABBC807B9}" srcOrd="2" destOrd="0" presId="urn:microsoft.com/office/officeart/2005/8/layout/process4"/>
    <dgm:cxn modelId="{344ECFD9-1AB3-C841-BF8E-861C0F8BAD50}" type="presParOf" srcId="{DAACFF0C-08D1-324D-AA0E-A77ABBC807B9}" destId="{59BCA11A-617B-7248-832A-745DBF35061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1CD484-E13D-ED47-9977-C815F38D3C7C}" type="doc">
      <dgm:prSet loTypeId="urn:microsoft.com/office/officeart/2005/8/layout/default" loCatId="process" qsTypeId="urn:microsoft.com/office/officeart/2005/8/quickstyle/simple1" qsCatId="simple" csTypeId="urn:microsoft.com/office/officeart/2005/8/colors/colorful1" csCatId="colorful" phldr="1"/>
      <dgm:spPr/>
      <dgm:t>
        <a:bodyPr/>
        <a:lstStyle/>
        <a:p>
          <a:endParaRPr lang="en-GB"/>
        </a:p>
      </dgm:t>
    </dgm:pt>
    <dgm:pt modelId="{79B1687E-76A8-A449-9D49-0E685893A73D}">
      <dgm:prSet/>
      <dgm:spPr/>
      <dgm:t>
        <a:bodyPr/>
        <a:lstStyle/>
        <a:p>
          <a:r>
            <a:rPr lang="en-US" dirty="0"/>
            <a:t>Newspaper use is negatively correlated with all party attributes: PN party characteristic (</a:t>
          </a:r>
          <a:r>
            <a:rPr lang="en-US" i="1" dirty="0"/>
            <a:t>r</a:t>
          </a:r>
          <a:r>
            <a:rPr lang="en-US" dirty="0"/>
            <a:t> = -.24, </a:t>
          </a:r>
          <a:r>
            <a:rPr lang="en-US" i="1" dirty="0"/>
            <a:t>p</a:t>
          </a:r>
          <a:r>
            <a:rPr lang="en-US" dirty="0"/>
            <a:t> &lt; .001), PN is my party (</a:t>
          </a:r>
          <a:r>
            <a:rPr lang="en-US" i="1" dirty="0"/>
            <a:t>r</a:t>
          </a:r>
          <a:r>
            <a:rPr lang="en-US" dirty="0"/>
            <a:t> = -.19, </a:t>
          </a:r>
          <a:r>
            <a:rPr lang="en-US" i="1" dirty="0"/>
            <a:t>p</a:t>
          </a:r>
          <a:r>
            <a:rPr lang="en-US" dirty="0"/>
            <a:t> &lt; .001), and PN is people party (</a:t>
          </a:r>
          <a:r>
            <a:rPr lang="en-US" i="1" dirty="0"/>
            <a:t>r</a:t>
          </a:r>
          <a:r>
            <a:rPr lang="en-US" dirty="0"/>
            <a:t> = -.21,</a:t>
          </a:r>
          <a:r>
            <a:rPr lang="en-US" i="1" dirty="0"/>
            <a:t> p </a:t>
          </a:r>
          <a:r>
            <a:rPr lang="en-US" dirty="0"/>
            <a:t>&lt; .001)</a:t>
          </a:r>
          <a:endParaRPr lang="en-MY" dirty="0"/>
        </a:p>
      </dgm:t>
    </dgm:pt>
    <dgm:pt modelId="{D4DC49C2-4368-3F4E-B7CE-AB26CDBA0C8D}" type="parTrans" cxnId="{B1233506-1214-AF4B-B2F0-52CB6FC42EA0}">
      <dgm:prSet/>
      <dgm:spPr/>
      <dgm:t>
        <a:bodyPr/>
        <a:lstStyle/>
        <a:p>
          <a:endParaRPr lang="en-GB"/>
        </a:p>
      </dgm:t>
    </dgm:pt>
    <dgm:pt modelId="{5424AFA0-7732-DF4E-A2CE-496A675A809C}" type="sibTrans" cxnId="{B1233506-1214-AF4B-B2F0-52CB6FC42EA0}">
      <dgm:prSet/>
      <dgm:spPr/>
      <dgm:t>
        <a:bodyPr/>
        <a:lstStyle/>
        <a:p>
          <a:endParaRPr lang="en-GB"/>
        </a:p>
      </dgm:t>
    </dgm:pt>
    <dgm:pt modelId="{F3E7AD01-D35B-834A-93D2-63E7BC9E1C73}">
      <dgm:prSet/>
      <dgm:spPr/>
      <dgm:t>
        <a:bodyPr/>
        <a:lstStyle/>
        <a:p>
          <a:r>
            <a:rPr lang="en-US"/>
            <a:t>TV use is positively correlated with PN party characteristic (</a:t>
          </a:r>
          <a:r>
            <a:rPr lang="en-US" i="1"/>
            <a:t>r </a:t>
          </a:r>
          <a:r>
            <a:rPr lang="en-US"/>
            <a:t>= .10, p &lt; .05) and PN is people party (</a:t>
          </a:r>
          <a:r>
            <a:rPr lang="en-US" i="1"/>
            <a:t>r</a:t>
          </a:r>
          <a:r>
            <a:rPr lang="en-US"/>
            <a:t> = .08, </a:t>
          </a:r>
          <a:r>
            <a:rPr lang="en-US" i="1"/>
            <a:t>p</a:t>
          </a:r>
          <a:r>
            <a:rPr lang="en-US"/>
            <a:t> &lt; .05) </a:t>
          </a:r>
          <a:endParaRPr lang="en-MY"/>
        </a:p>
      </dgm:t>
    </dgm:pt>
    <dgm:pt modelId="{71C277F9-57A3-2647-857F-7B21263B465C}" type="parTrans" cxnId="{E0723AC6-34F3-1348-9FF1-1B9C882D05AF}">
      <dgm:prSet/>
      <dgm:spPr/>
      <dgm:t>
        <a:bodyPr/>
        <a:lstStyle/>
        <a:p>
          <a:endParaRPr lang="en-GB"/>
        </a:p>
      </dgm:t>
    </dgm:pt>
    <dgm:pt modelId="{33A831F8-8F57-6349-BFEA-4B1CBD440423}" type="sibTrans" cxnId="{E0723AC6-34F3-1348-9FF1-1B9C882D05AF}">
      <dgm:prSet/>
      <dgm:spPr/>
      <dgm:t>
        <a:bodyPr/>
        <a:lstStyle/>
        <a:p>
          <a:endParaRPr lang="en-GB"/>
        </a:p>
      </dgm:t>
    </dgm:pt>
    <dgm:pt modelId="{AF321942-B5F3-2A47-B32F-64710EDD11FC}">
      <dgm:prSet/>
      <dgm:spPr/>
      <dgm:t>
        <a:bodyPr/>
        <a:lstStyle/>
        <a:p>
          <a:r>
            <a:rPr lang="en-US" dirty="0"/>
            <a:t>Twitter use is negatively correlated with all party attributes: PN party characteristic (</a:t>
          </a:r>
          <a:r>
            <a:rPr lang="en-US" i="1" dirty="0"/>
            <a:t>r</a:t>
          </a:r>
          <a:r>
            <a:rPr lang="en-US" dirty="0"/>
            <a:t> = -.21, </a:t>
          </a:r>
          <a:r>
            <a:rPr lang="en-US" i="1" dirty="0"/>
            <a:t>p</a:t>
          </a:r>
          <a:r>
            <a:rPr lang="en-US" dirty="0"/>
            <a:t> &lt; .001), PN is my party (</a:t>
          </a:r>
          <a:r>
            <a:rPr lang="en-US" i="1" dirty="0"/>
            <a:t>r</a:t>
          </a:r>
          <a:r>
            <a:rPr lang="en-US" dirty="0"/>
            <a:t> = -.15, </a:t>
          </a:r>
          <a:r>
            <a:rPr lang="en-US" i="1" dirty="0"/>
            <a:t>p</a:t>
          </a:r>
          <a:r>
            <a:rPr lang="en-US" dirty="0"/>
            <a:t> &lt; .001), and PN is people party (</a:t>
          </a:r>
          <a:r>
            <a:rPr lang="en-US" i="1" dirty="0"/>
            <a:t>r</a:t>
          </a:r>
          <a:r>
            <a:rPr lang="en-US" dirty="0"/>
            <a:t> = -.14,</a:t>
          </a:r>
          <a:r>
            <a:rPr lang="en-US" i="1" dirty="0"/>
            <a:t> p </a:t>
          </a:r>
          <a:r>
            <a:rPr lang="en-US" dirty="0"/>
            <a:t>&lt; .001)</a:t>
          </a:r>
          <a:endParaRPr lang="en-MY" dirty="0"/>
        </a:p>
      </dgm:t>
    </dgm:pt>
    <dgm:pt modelId="{0DED92C3-B350-7E44-A5A5-E32E20069D06}" type="parTrans" cxnId="{463F9D30-90D2-2C4F-A2D7-036BFFAFCB16}">
      <dgm:prSet/>
      <dgm:spPr/>
      <dgm:t>
        <a:bodyPr/>
        <a:lstStyle/>
        <a:p>
          <a:endParaRPr lang="en-GB"/>
        </a:p>
      </dgm:t>
    </dgm:pt>
    <dgm:pt modelId="{F3AE4FE3-5B83-9B46-856E-B9624EE65430}" type="sibTrans" cxnId="{463F9D30-90D2-2C4F-A2D7-036BFFAFCB16}">
      <dgm:prSet/>
      <dgm:spPr/>
      <dgm:t>
        <a:bodyPr/>
        <a:lstStyle/>
        <a:p>
          <a:endParaRPr lang="en-GB"/>
        </a:p>
      </dgm:t>
    </dgm:pt>
    <dgm:pt modelId="{AD230EA1-20C3-CA4A-8981-BC15ABD0768F}">
      <dgm:prSet/>
      <dgm:spPr/>
      <dgm:t>
        <a:bodyPr/>
        <a:lstStyle/>
        <a:p>
          <a:r>
            <a:rPr lang="en-US" dirty="0"/>
            <a:t>Optimism is positively correlated with all party attributes: party characteristic (</a:t>
          </a:r>
          <a:r>
            <a:rPr lang="en-US" i="1" dirty="0"/>
            <a:t>r</a:t>
          </a:r>
          <a:r>
            <a:rPr lang="en-US" dirty="0"/>
            <a:t> = .27, </a:t>
          </a:r>
          <a:r>
            <a:rPr lang="en-US" i="1" dirty="0"/>
            <a:t>p</a:t>
          </a:r>
          <a:r>
            <a:rPr lang="en-US" dirty="0"/>
            <a:t> &lt; .001), PN is my party (</a:t>
          </a:r>
          <a:r>
            <a:rPr lang="en-US" i="1" dirty="0"/>
            <a:t>r</a:t>
          </a:r>
          <a:r>
            <a:rPr lang="en-US" dirty="0"/>
            <a:t> = .52, </a:t>
          </a:r>
          <a:r>
            <a:rPr lang="en-US" i="1" dirty="0"/>
            <a:t>p</a:t>
          </a:r>
          <a:r>
            <a:rPr lang="en-US" dirty="0"/>
            <a:t> &lt; .001), and PN is people party (</a:t>
          </a:r>
          <a:r>
            <a:rPr lang="en-US" i="1" dirty="0"/>
            <a:t>r</a:t>
          </a:r>
          <a:r>
            <a:rPr lang="en-US" dirty="0"/>
            <a:t> = .57,</a:t>
          </a:r>
          <a:r>
            <a:rPr lang="en-US" i="1" dirty="0"/>
            <a:t> p </a:t>
          </a:r>
          <a:r>
            <a:rPr lang="en-US" dirty="0"/>
            <a:t>&lt; .001)</a:t>
          </a:r>
          <a:endParaRPr lang="en-MY" dirty="0"/>
        </a:p>
      </dgm:t>
    </dgm:pt>
    <dgm:pt modelId="{F716DC11-ED80-B14C-A9AC-C6BF5A76B693}" type="parTrans" cxnId="{916035F6-D7AF-4940-ADDB-664A83B66F54}">
      <dgm:prSet/>
      <dgm:spPr/>
      <dgm:t>
        <a:bodyPr/>
        <a:lstStyle/>
        <a:p>
          <a:endParaRPr lang="en-GB"/>
        </a:p>
      </dgm:t>
    </dgm:pt>
    <dgm:pt modelId="{2D823AA4-39F8-404D-A03E-C9450E2B4194}" type="sibTrans" cxnId="{916035F6-D7AF-4940-ADDB-664A83B66F54}">
      <dgm:prSet/>
      <dgm:spPr/>
      <dgm:t>
        <a:bodyPr/>
        <a:lstStyle/>
        <a:p>
          <a:endParaRPr lang="en-GB"/>
        </a:p>
      </dgm:t>
    </dgm:pt>
    <dgm:pt modelId="{3CC27FFB-8DBA-934C-8179-80866963D7FC}">
      <dgm:prSet/>
      <dgm:spPr/>
      <dgm:t>
        <a:bodyPr/>
        <a:lstStyle/>
        <a:p>
          <a:r>
            <a:rPr lang="en-US"/>
            <a:t>Support for the current government is positively correlated with all party attributes: party characteristic (</a:t>
          </a:r>
          <a:r>
            <a:rPr lang="en-US" i="1"/>
            <a:t>r</a:t>
          </a:r>
          <a:r>
            <a:rPr lang="en-US"/>
            <a:t> = .50, </a:t>
          </a:r>
          <a:r>
            <a:rPr lang="en-US" i="1"/>
            <a:t>p</a:t>
          </a:r>
          <a:r>
            <a:rPr lang="en-US"/>
            <a:t> &lt; .001), PN is my party (</a:t>
          </a:r>
          <a:r>
            <a:rPr lang="en-US" i="1"/>
            <a:t>r</a:t>
          </a:r>
          <a:r>
            <a:rPr lang="en-US"/>
            <a:t> = .67, </a:t>
          </a:r>
          <a:r>
            <a:rPr lang="en-US" i="1"/>
            <a:t>p</a:t>
          </a:r>
          <a:r>
            <a:rPr lang="en-US"/>
            <a:t> &lt; .001), and PN is people party (</a:t>
          </a:r>
          <a:r>
            <a:rPr lang="en-US" i="1"/>
            <a:t>r</a:t>
          </a:r>
          <a:r>
            <a:rPr lang="en-US"/>
            <a:t> = .74,</a:t>
          </a:r>
          <a:r>
            <a:rPr lang="en-US" i="1"/>
            <a:t> p </a:t>
          </a:r>
          <a:r>
            <a:rPr lang="en-US"/>
            <a:t>&lt; .001)</a:t>
          </a:r>
          <a:endParaRPr lang="en-MY" dirty="0"/>
        </a:p>
      </dgm:t>
    </dgm:pt>
    <dgm:pt modelId="{062B6B43-8D60-DC4B-A20E-BBC31B0A0EFD}" type="parTrans" cxnId="{80C630E5-3E9D-0F4E-B94D-B04EC7D739DE}">
      <dgm:prSet/>
      <dgm:spPr/>
      <dgm:t>
        <a:bodyPr/>
        <a:lstStyle/>
        <a:p>
          <a:endParaRPr lang="en-GB"/>
        </a:p>
      </dgm:t>
    </dgm:pt>
    <dgm:pt modelId="{EF203829-4065-1547-B43D-9E9E99A2D2AF}" type="sibTrans" cxnId="{80C630E5-3E9D-0F4E-B94D-B04EC7D739DE}">
      <dgm:prSet/>
      <dgm:spPr/>
      <dgm:t>
        <a:bodyPr/>
        <a:lstStyle/>
        <a:p>
          <a:endParaRPr lang="en-GB"/>
        </a:p>
      </dgm:t>
    </dgm:pt>
    <dgm:pt modelId="{38C7660B-739F-2842-BE14-476A30401505}" type="pres">
      <dgm:prSet presAssocID="{571CD484-E13D-ED47-9977-C815F38D3C7C}" presName="diagram" presStyleCnt="0">
        <dgm:presLayoutVars>
          <dgm:dir/>
          <dgm:resizeHandles val="exact"/>
        </dgm:presLayoutVars>
      </dgm:prSet>
      <dgm:spPr/>
    </dgm:pt>
    <dgm:pt modelId="{9222198E-68D4-3F46-8A24-7E0036B43807}" type="pres">
      <dgm:prSet presAssocID="{79B1687E-76A8-A449-9D49-0E685893A73D}" presName="node" presStyleLbl="node1" presStyleIdx="0" presStyleCnt="5">
        <dgm:presLayoutVars>
          <dgm:bulletEnabled val="1"/>
        </dgm:presLayoutVars>
      </dgm:prSet>
      <dgm:spPr/>
    </dgm:pt>
    <dgm:pt modelId="{E630CDB4-83C4-054C-8FC2-981959EA30CE}" type="pres">
      <dgm:prSet presAssocID="{5424AFA0-7732-DF4E-A2CE-496A675A809C}" presName="sibTrans" presStyleCnt="0"/>
      <dgm:spPr/>
    </dgm:pt>
    <dgm:pt modelId="{75B68EDD-AE41-5A4B-81CE-FCB2D5A5F88D}" type="pres">
      <dgm:prSet presAssocID="{F3E7AD01-D35B-834A-93D2-63E7BC9E1C73}" presName="node" presStyleLbl="node1" presStyleIdx="1" presStyleCnt="5">
        <dgm:presLayoutVars>
          <dgm:bulletEnabled val="1"/>
        </dgm:presLayoutVars>
      </dgm:prSet>
      <dgm:spPr/>
    </dgm:pt>
    <dgm:pt modelId="{8CF24E04-A4C4-1D4D-8462-A4701F623115}" type="pres">
      <dgm:prSet presAssocID="{33A831F8-8F57-6349-BFEA-4B1CBD440423}" presName="sibTrans" presStyleCnt="0"/>
      <dgm:spPr/>
    </dgm:pt>
    <dgm:pt modelId="{C96785A5-AFC6-F84F-AF9E-97466FFE340D}" type="pres">
      <dgm:prSet presAssocID="{AF321942-B5F3-2A47-B32F-64710EDD11FC}" presName="node" presStyleLbl="node1" presStyleIdx="2" presStyleCnt="5">
        <dgm:presLayoutVars>
          <dgm:bulletEnabled val="1"/>
        </dgm:presLayoutVars>
      </dgm:prSet>
      <dgm:spPr/>
    </dgm:pt>
    <dgm:pt modelId="{CA304D29-E54C-CF4A-9F52-CFEF06A97834}" type="pres">
      <dgm:prSet presAssocID="{F3AE4FE3-5B83-9B46-856E-B9624EE65430}" presName="sibTrans" presStyleCnt="0"/>
      <dgm:spPr/>
    </dgm:pt>
    <dgm:pt modelId="{2BA18A89-252B-7144-A044-CA22151CD264}" type="pres">
      <dgm:prSet presAssocID="{AD230EA1-20C3-CA4A-8981-BC15ABD0768F}" presName="node" presStyleLbl="node1" presStyleIdx="3" presStyleCnt="5">
        <dgm:presLayoutVars>
          <dgm:bulletEnabled val="1"/>
        </dgm:presLayoutVars>
      </dgm:prSet>
      <dgm:spPr/>
    </dgm:pt>
    <dgm:pt modelId="{0821AC37-399E-8E4D-952F-D8FEC2D32FEC}" type="pres">
      <dgm:prSet presAssocID="{2D823AA4-39F8-404D-A03E-C9450E2B4194}" presName="sibTrans" presStyleCnt="0"/>
      <dgm:spPr/>
    </dgm:pt>
    <dgm:pt modelId="{031DB48F-878A-284F-B047-DFF5866B983B}" type="pres">
      <dgm:prSet presAssocID="{3CC27FFB-8DBA-934C-8179-80866963D7FC}" presName="node" presStyleLbl="node1" presStyleIdx="4" presStyleCnt="5">
        <dgm:presLayoutVars>
          <dgm:bulletEnabled val="1"/>
        </dgm:presLayoutVars>
      </dgm:prSet>
      <dgm:spPr/>
    </dgm:pt>
  </dgm:ptLst>
  <dgm:cxnLst>
    <dgm:cxn modelId="{B1233506-1214-AF4B-B2F0-52CB6FC42EA0}" srcId="{571CD484-E13D-ED47-9977-C815F38D3C7C}" destId="{79B1687E-76A8-A449-9D49-0E685893A73D}" srcOrd="0" destOrd="0" parTransId="{D4DC49C2-4368-3F4E-B7CE-AB26CDBA0C8D}" sibTransId="{5424AFA0-7732-DF4E-A2CE-496A675A809C}"/>
    <dgm:cxn modelId="{2C87F81E-1F91-EA40-93E3-8FBBF17CD406}" type="presOf" srcId="{AF321942-B5F3-2A47-B32F-64710EDD11FC}" destId="{C96785A5-AFC6-F84F-AF9E-97466FFE340D}" srcOrd="0" destOrd="0" presId="urn:microsoft.com/office/officeart/2005/8/layout/default"/>
    <dgm:cxn modelId="{463F9D30-90D2-2C4F-A2D7-036BFFAFCB16}" srcId="{571CD484-E13D-ED47-9977-C815F38D3C7C}" destId="{AF321942-B5F3-2A47-B32F-64710EDD11FC}" srcOrd="2" destOrd="0" parTransId="{0DED92C3-B350-7E44-A5A5-E32E20069D06}" sibTransId="{F3AE4FE3-5B83-9B46-856E-B9624EE65430}"/>
    <dgm:cxn modelId="{7F069735-A19B-F949-BAA7-C6004CFAA765}" type="presOf" srcId="{F3E7AD01-D35B-834A-93D2-63E7BC9E1C73}" destId="{75B68EDD-AE41-5A4B-81CE-FCB2D5A5F88D}" srcOrd="0" destOrd="0" presId="urn:microsoft.com/office/officeart/2005/8/layout/default"/>
    <dgm:cxn modelId="{57EC586F-6BB0-634D-AA75-94F793DE7011}" type="presOf" srcId="{AD230EA1-20C3-CA4A-8981-BC15ABD0768F}" destId="{2BA18A89-252B-7144-A044-CA22151CD264}" srcOrd="0" destOrd="0" presId="urn:microsoft.com/office/officeart/2005/8/layout/default"/>
    <dgm:cxn modelId="{EF4A6495-9B5B-8B43-99AC-FAC7475A6293}" type="presOf" srcId="{571CD484-E13D-ED47-9977-C815F38D3C7C}" destId="{38C7660B-739F-2842-BE14-476A30401505}" srcOrd="0" destOrd="0" presId="urn:microsoft.com/office/officeart/2005/8/layout/default"/>
    <dgm:cxn modelId="{6F02EEAC-F4D2-7A4A-B890-3C0FFE4C7BF0}" type="presOf" srcId="{3CC27FFB-8DBA-934C-8179-80866963D7FC}" destId="{031DB48F-878A-284F-B047-DFF5866B983B}" srcOrd="0" destOrd="0" presId="urn:microsoft.com/office/officeart/2005/8/layout/default"/>
    <dgm:cxn modelId="{E0723AC6-34F3-1348-9FF1-1B9C882D05AF}" srcId="{571CD484-E13D-ED47-9977-C815F38D3C7C}" destId="{F3E7AD01-D35B-834A-93D2-63E7BC9E1C73}" srcOrd="1" destOrd="0" parTransId="{71C277F9-57A3-2647-857F-7B21263B465C}" sibTransId="{33A831F8-8F57-6349-BFEA-4B1CBD440423}"/>
    <dgm:cxn modelId="{80C630E5-3E9D-0F4E-B94D-B04EC7D739DE}" srcId="{571CD484-E13D-ED47-9977-C815F38D3C7C}" destId="{3CC27FFB-8DBA-934C-8179-80866963D7FC}" srcOrd="4" destOrd="0" parTransId="{062B6B43-8D60-DC4B-A20E-BBC31B0A0EFD}" sibTransId="{EF203829-4065-1547-B43D-9E9E99A2D2AF}"/>
    <dgm:cxn modelId="{916035F6-D7AF-4940-ADDB-664A83B66F54}" srcId="{571CD484-E13D-ED47-9977-C815F38D3C7C}" destId="{AD230EA1-20C3-CA4A-8981-BC15ABD0768F}" srcOrd="3" destOrd="0" parTransId="{F716DC11-ED80-B14C-A9AC-C6BF5A76B693}" sibTransId="{2D823AA4-39F8-404D-A03E-C9450E2B4194}"/>
    <dgm:cxn modelId="{381917FE-05C2-7040-997D-71CD18C69014}" type="presOf" srcId="{79B1687E-76A8-A449-9D49-0E685893A73D}" destId="{9222198E-68D4-3F46-8A24-7E0036B43807}" srcOrd="0" destOrd="0" presId="urn:microsoft.com/office/officeart/2005/8/layout/default"/>
    <dgm:cxn modelId="{00E42FCB-A357-FC47-B00A-414D979B165E}" type="presParOf" srcId="{38C7660B-739F-2842-BE14-476A30401505}" destId="{9222198E-68D4-3F46-8A24-7E0036B43807}" srcOrd="0" destOrd="0" presId="urn:microsoft.com/office/officeart/2005/8/layout/default"/>
    <dgm:cxn modelId="{BD862314-67F3-0D4F-850C-588EF901FFB8}" type="presParOf" srcId="{38C7660B-739F-2842-BE14-476A30401505}" destId="{E630CDB4-83C4-054C-8FC2-981959EA30CE}" srcOrd="1" destOrd="0" presId="urn:microsoft.com/office/officeart/2005/8/layout/default"/>
    <dgm:cxn modelId="{AAA6C606-E79A-3A4A-9B88-19BD46317011}" type="presParOf" srcId="{38C7660B-739F-2842-BE14-476A30401505}" destId="{75B68EDD-AE41-5A4B-81CE-FCB2D5A5F88D}" srcOrd="2" destOrd="0" presId="urn:microsoft.com/office/officeart/2005/8/layout/default"/>
    <dgm:cxn modelId="{CD3965E1-5372-B24F-A6C8-9EE283938154}" type="presParOf" srcId="{38C7660B-739F-2842-BE14-476A30401505}" destId="{8CF24E04-A4C4-1D4D-8462-A4701F623115}" srcOrd="3" destOrd="0" presId="urn:microsoft.com/office/officeart/2005/8/layout/default"/>
    <dgm:cxn modelId="{3B84A703-BC6F-CA48-884D-91896EB37C38}" type="presParOf" srcId="{38C7660B-739F-2842-BE14-476A30401505}" destId="{C96785A5-AFC6-F84F-AF9E-97466FFE340D}" srcOrd="4" destOrd="0" presId="urn:microsoft.com/office/officeart/2005/8/layout/default"/>
    <dgm:cxn modelId="{F161E7F0-9F50-1541-B764-CFF80E2BC56F}" type="presParOf" srcId="{38C7660B-739F-2842-BE14-476A30401505}" destId="{CA304D29-E54C-CF4A-9F52-CFEF06A97834}" srcOrd="5" destOrd="0" presId="urn:microsoft.com/office/officeart/2005/8/layout/default"/>
    <dgm:cxn modelId="{F22F0D9F-31F2-484D-8997-72D91F217A22}" type="presParOf" srcId="{38C7660B-739F-2842-BE14-476A30401505}" destId="{2BA18A89-252B-7144-A044-CA22151CD264}" srcOrd="6" destOrd="0" presId="urn:microsoft.com/office/officeart/2005/8/layout/default"/>
    <dgm:cxn modelId="{207EF7EC-09A8-6345-9619-A07201902554}" type="presParOf" srcId="{38C7660B-739F-2842-BE14-476A30401505}" destId="{0821AC37-399E-8E4D-952F-D8FEC2D32FEC}" srcOrd="7" destOrd="0" presId="urn:microsoft.com/office/officeart/2005/8/layout/default"/>
    <dgm:cxn modelId="{1E1DA18E-11FE-EB48-829D-ABEAECA81009}" type="presParOf" srcId="{38C7660B-739F-2842-BE14-476A30401505}" destId="{031DB48F-878A-284F-B047-DFF5866B983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5DE350-8272-4F45-8747-D365A8539D78}" type="doc">
      <dgm:prSet loTypeId="urn:microsoft.com/office/officeart/2005/8/layout/default" loCatId="process" qsTypeId="urn:microsoft.com/office/officeart/2005/8/quickstyle/simple1" qsCatId="simple" csTypeId="urn:microsoft.com/office/officeart/2005/8/colors/colorful1" csCatId="colorful" phldr="1"/>
      <dgm:spPr/>
      <dgm:t>
        <a:bodyPr/>
        <a:lstStyle/>
        <a:p>
          <a:endParaRPr lang="en-GB"/>
        </a:p>
      </dgm:t>
    </dgm:pt>
    <dgm:pt modelId="{C2C3F95E-F325-F541-9360-D3A20AD0C993}">
      <dgm:prSet/>
      <dgm:spPr/>
      <dgm:t>
        <a:bodyPr/>
        <a:lstStyle/>
        <a:p>
          <a:r>
            <a:rPr lang="en-US" dirty="0"/>
            <a:t>Newspaper use is positively correlated with: PH party characteristic (</a:t>
          </a:r>
          <a:r>
            <a:rPr lang="en-US" i="1" dirty="0"/>
            <a:t>r</a:t>
          </a:r>
          <a:r>
            <a:rPr lang="en-US" dirty="0"/>
            <a:t> = .20, </a:t>
          </a:r>
          <a:r>
            <a:rPr lang="en-US" i="1" dirty="0"/>
            <a:t>p</a:t>
          </a:r>
          <a:r>
            <a:rPr lang="en-US" dirty="0"/>
            <a:t> &lt; .001), PH is my party (</a:t>
          </a:r>
          <a:r>
            <a:rPr lang="en-US" i="1" dirty="0"/>
            <a:t>r</a:t>
          </a:r>
          <a:r>
            <a:rPr lang="en-US" dirty="0"/>
            <a:t> = .14, </a:t>
          </a:r>
          <a:r>
            <a:rPr lang="en-US" i="1" dirty="0"/>
            <a:t>p</a:t>
          </a:r>
          <a:r>
            <a:rPr lang="en-US" dirty="0"/>
            <a:t> &lt; .001), and PH is people party (</a:t>
          </a:r>
          <a:r>
            <a:rPr lang="en-US" i="1" dirty="0"/>
            <a:t>r</a:t>
          </a:r>
          <a:r>
            <a:rPr lang="en-US" dirty="0"/>
            <a:t> = .15,</a:t>
          </a:r>
          <a:r>
            <a:rPr lang="en-US" i="1" dirty="0"/>
            <a:t> p </a:t>
          </a:r>
          <a:r>
            <a:rPr lang="en-US" dirty="0"/>
            <a:t>&lt; .001)</a:t>
          </a:r>
          <a:endParaRPr lang="en-MY" dirty="0"/>
        </a:p>
      </dgm:t>
    </dgm:pt>
    <dgm:pt modelId="{DBF95B4F-39E0-E34E-9072-93A4E21CF792}" type="parTrans" cxnId="{9FD2630E-7FC7-1C42-B186-D6AA1C0C92F5}">
      <dgm:prSet/>
      <dgm:spPr/>
      <dgm:t>
        <a:bodyPr/>
        <a:lstStyle/>
        <a:p>
          <a:endParaRPr lang="en-GB"/>
        </a:p>
      </dgm:t>
    </dgm:pt>
    <dgm:pt modelId="{B338FD7D-7BFC-B041-98CE-C1408DD0673C}" type="sibTrans" cxnId="{9FD2630E-7FC7-1C42-B186-D6AA1C0C92F5}">
      <dgm:prSet/>
      <dgm:spPr/>
      <dgm:t>
        <a:bodyPr/>
        <a:lstStyle/>
        <a:p>
          <a:endParaRPr lang="en-GB"/>
        </a:p>
      </dgm:t>
    </dgm:pt>
    <dgm:pt modelId="{40054B13-BF02-B34C-94AB-38473B7642F1}">
      <dgm:prSet/>
      <dgm:spPr/>
      <dgm:t>
        <a:bodyPr/>
        <a:lstStyle/>
        <a:p>
          <a:r>
            <a:rPr lang="en-US" dirty="0"/>
            <a:t>Radio use is positively correlated with: PH party characteristic (</a:t>
          </a:r>
          <a:r>
            <a:rPr lang="en-US" i="1" dirty="0"/>
            <a:t>r</a:t>
          </a:r>
          <a:r>
            <a:rPr lang="en-US" dirty="0"/>
            <a:t> = .08, </a:t>
          </a:r>
          <a:r>
            <a:rPr lang="en-US" i="1" dirty="0"/>
            <a:t>p</a:t>
          </a:r>
          <a:r>
            <a:rPr lang="en-US" dirty="0"/>
            <a:t> &lt; .001), PH is my party (</a:t>
          </a:r>
          <a:r>
            <a:rPr lang="en-US" i="1" dirty="0"/>
            <a:t>r</a:t>
          </a:r>
          <a:r>
            <a:rPr lang="en-US" dirty="0"/>
            <a:t> = .12,</a:t>
          </a:r>
          <a:r>
            <a:rPr lang="en-US" i="1" dirty="0"/>
            <a:t> p </a:t>
          </a:r>
          <a:r>
            <a:rPr lang="en-US" dirty="0"/>
            <a:t>&lt; .001), and PH is people party (</a:t>
          </a:r>
          <a:r>
            <a:rPr lang="en-US" i="1" dirty="0"/>
            <a:t>r</a:t>
          </a:r>
          <a:r>
            <a:rPr lang="en-US" dirty="0"/>
            <a:t> = .13, </a:t>
          </a:r>
          <a:r>
            <a:rPr lang="en-US" i="1" dirty="0"/>
            <a:t>p</a:t>
          </a:r>
          <a:r>
            <a:rPr lang="en-US" dirty="0"/>
            <a:t> &lt; .001)</a:t>
          </a:r>
          <a:endParaRPr lang="en-MY" dirty="0"/>
        </a:p>
      </dgm:t>
    </dgm:pt>
    <dgm:pt modelId="{0742F786-16F3-514B-8243-4A6E9006A40D}" type="parTrans" cxnId="{55180CBF-EBCB-4E4D-8C65-85C9B33E1810}">
      <dgm:prSet/>
      <dgm:spPr/>
      <dgm:t>
        <a:bodyPr/>
        <a:lstStyle/>
        <a:p>
          <a:endParaRPr lang="en-GB"/>
        </a:p>
      </dgm:t>
    </dgm:pt>
    <dgm:pt modelId="{E98E783F-7F7F-794F-B3C1-9A2BD469B805}" type="sibTrans" cxnId="{55180CBF-EBCB-4E4D-8C65-85C9B33E1810}">
      <dgm:prSet/>
      <dgm:spPr/>
      <dgm:t>
        <a:bodyPr/>
        <a:lstStyle/>
        <a:p>
          <a:endParaRPr lang="en-GB"/>
        </a:p>
      </dgm:t>
    </dgm:pt>
    <dgm:pt modelId="{4E7867B4-8646-6C45-AA58-6874C2CCE2A1}">
      <dgm:prSet/>
      <dgm:spPr/>
      <dgm:t>
        <a:bodyPr/>
        <a:lstStyle/>
        <a:p>
          <a:r>
            <a:rPr lang="en-US" dirty="0"/>
            <a:t>Twitter use is positively correlated with: PH party characteristic (</a:t>
          </a:r>
          <a:r>
            <a:rPr lang="en-US" i="1" dirty="0"/>
            <a:t>r</a:t>
          </a:r>
          <a:r>
            <a:rPr lang="en-US" dirty="0"/>
            <a:t> = .17, </a:t>
          </a:r>
          <a:r>
            <a:rPr lang="en-US" i="1" dirty="0"/>
            <a:t>p</a:t>
          </a:r>
          <a:r>
            <a:rPr lang="en-US" dirty="0"/>
            <a:t> &lt; .001), PH is my party (</a:t>
          </a:r>
          <a:r>
            <a:rPr lang="en-US" i="1" dirty="0"/>
            <a:t>r</a:t>
          </a:r>
          <a:r>
            <a:rPr lang="en-US" dirty="0"/>
            <a:t> = .12, </a:t>
          </a:r>
          <a:r>
            <a:rPr lang="en-US" i="1" dirty="0"/>
            <a:t>p</a:t>
          </a:r>
          <a:r>
            <a:rPr lang="en-US" dirty="0"/>
            <a:t> &lt; .001), and PH is people party (</a:t>
          </a:r>
          <a:r>
            <a:rPr lang="en-US" i="1" dirty="0"/>
            <a:t>r</a:t>
          </a:r>
          <a:r>
            <a:rPr lang="en-US" dirty="0"/>
            <a:t> = .13,</a:t>
          </a:r>
          <a:r>
            <a:rPr lang="en-US" i="1" dirty="0"/>
            <a:t> p </a:t>
          </a:r>
          <a:r>
            <a:rPr lang="en-US" dirty="0"/>
            <a:t>&lt; .001)</a:t>
          </a:r>
          <a:endParaRPr lang="en-MY" dirty="0"/>
        </a:p>
      </dgm:t>
    </dgm:pt>
    <dgm:pt modelId="{198E9D83-5C97-0A4A-86B2-BDA5AD7B0F55}" type="parTrans" cxnId="{2CA1AA7B-9AEB-B444-A5E6-85866641BFF5}">
      <dgm:prSet/>
      <dgm:spPr/>
      <dgm:t>
        <a:bodyPr/>
        <a:lstStyle/>
        <a:p>
          <a:endParaRPr lang="en-GB"/>
        </a:p>
      </dgm:t>
    </dgm:pt>
    <dgm:pt modelId="{3A73749E-FEA0-D94B-9277-C81FAE127964}" type="sibTrans" cxnId="{2CA1AA7B-9AEB-B444-A5E6-85866641BFF5}">
      <dgm:prSet/>
      <dgm:spPr/>
      <dgm:t>
        <a:bodyPr/>
        <a:lstStyle/>
        <a:p>
          <a:endParaRPr lang="en-GB"/>
        </a:p>
      </dgm:t>
    </dgm:pt>
    <dgm:pt modelId="{0AC1C0C8-4D3F-0D42-A6C9-1B7A2ADA8322}">
      <dgm:prSet/>
      <dgm:spPr/>
      <dgm:t>
        <a:bodyPr/>
        <a:lstStyle/>
        <a:p>
          <a:r>
            <a:rPr lang="en-US" dirty="0"/>
            <a:t>WhatsApp use is negatively correlated with: PH is people party (</a:t>
          </a:r>
          <a:r>
            <a:rPr lang="en-US" i="1" dirty="0"/>
            <a:t>r</a:t>
          </a:r>
          <a:r>
            <a:rPr lang="en-US" dirty="0"/>
            <a:t> = -.07,</a:t>
          </a:r>
          <a:r>
            <a:rPr lang="en-US" i="1" dirty="0"/>
            <a:t> p </a:t>
          </a:r>
          <a:r>
            <a:rPr lang="en-US" dirty="0"/>
            <a:t>&lt; .05)</a:t>
          </a:r>
          <a:endParaRPr lang="en-MY" dirty="0"/>
        </a:p>
      </dgm:t>
    </dgm:pt>
    <dgm:pt modelId="{DB66A9EA-0E1C-4749-9AEE-C62BFF80A039}" type="parTrans" cxnId="{13D7511D-7067-FC49-B12D-39596748EC15}">
      <dgm:prSet/>
      <dgm:spPr/>
      <dgm:t>
        <a:bodyPr/>
        <a:lstStyle/>
        <a:p>
          <a:endParaRPr lang="en-GB"/>
        </a:p>
      </dgm:t>
    </dgm:pt>
    <dgm:pt modelId="{8D638EA7-E1A4-BD40-B89F-3CCF0B29DBD7}" type="sibTrans" cxnId="{13D7511D-7067-FC49-B12D-39596748EC15}">
      <dgm:prSet/>
      <dgm:spPr/>
      <dgm:t>
        <a:bodyPr/>
        <a:lstStyle/>
        <a:p>
          <a:endParaRPr lang="en-GB"/>
        </a:p>
      </dgm:t>
    </dgm:pt>
    <dgm:pt modelId="{71E444C3-624C-0A48-A2EC-15CF352E8508}">
      <dgm:prSet/>
      <dgm:spPr/>
      <dgm:t>
        <a:bodyPr/>
        <a:lstStyle/>
        <a:p>
          <a:r>
            <a:rPr lang="en-US" dirty="0"/>
            <a:t>Optimism is negatively correlated with: PH party characteristic (</a:t>
          </a:r>
          <a:r>
            <a:rPr lang="en-US" i="1" dirty="0"/>
            <a:t>r</a:t>
          </a:r>
          <a:r>
            <a:rPr lang="en-US" dirty="0"/>
            <a:t> = -.33, </a:t>
          </a:r>
          <a:r>
            <a:rPr lang="en-US" i="1" dirty="0"/>
            <a:t>p</a:t>
          </a:r>
          <a:r>
            <a:rPr lang="en-US" dirty="0"/>
            <a:t> &lt; .001), PH is my party (</a:t>
          </a:r>
          <a:r>
            <a:rPr lang="en-US" i="1" dirty="0"/>
            <a:t>r</a:t>
          </a:r>
          <a:r>
            <a:rPr lang="en-US" dirty="0"/>
            <a:t> = -.23, </a:t>
          </a:r>
          <a:r>
            <a:rPr lang="en-US" i="1" dirty="0"/>
            <a:t>p</a:t>
          </a:r>
          <a:r>
            <a:rPr lang="en-US" dirty="0"/>
            <a:t> &lt; .001), and PH is people party (</a:t>
          </a:r>
          <a:r>
            <a:rPr lang="en-US" i="1" dirty="0"/>
            <a:t>r</a:t>
          </a:r>
          <a:r>
            <a:rPr lang="en-US" dirty="0"/>
            <a:t> = -.22,</a:t>
          </a:r>
          <a:r>
            <a:rPr lang="en-US" i="1" dirty="0"/>
            <a:t> p </a:t>
          </a:r>
          <a:r>
            <a:rPr lang="en-US" dirty="0"/>
            <a:t>&lt; .001)</a:t>
          </a:r>
          <a:endParaRPr lang="en-MY" dirty="0"/>
        </a:p>
      </dgm:t>
    </dgm:pt>
    <dgm:pt modelId="{73BB1BAC-B271-004D-85C5-74803332B316}" type="parTrans" cxnId="{0C125E7E-39E9-C94A-9787-1A7E5395E7A8}">
      <dgm:prSet/>
      <dgm:spPr/>
      <dgm:t>
        <a:bodyPr/>
        <a:lstStyle/>
        <a:p>
          <a:endParaRPr lang="en-GB"/>
        </a:p>
      </dgm:t>
    </dgm:pt>
    <dgm:pt modelId="{F45EA4EB-C46F-2645-8875-57525A210783}" type="sibTrans" cxnId="{0C125E7E-39E9-C94A-9787-1A7E5395E7A8}">
      <dgm:prSet/>
      <dgm:spPr/>
      <dgm:t>
        <a:bodyPr/>
        <a:lstStyle/>
        <a:p>
          <a:endParaRPr lang="en-GB"/>
        </a:p>
      </dgm:t>
    </dgm:pt>
    <dgm:pt modelId="{BCB4279C-E08C-454D-9C8D-07FBB50A1694}">
      <dgm:prSet/>
      <dgm:spPr/>
      <dgm:t>
        <a:bodyPr/>
        <a:lstStyle/>
        <a:p>
          <a:r>
            <a:rPr lang="en-US" dirty="0"/>
            <a:t>Support for the current government is negatively correlated with: PH party characteristic (</a:t>
          </a:r>
          <a:r>
            <a:rPr lang="en-US" i="1" dirty="0"/>
            <a:t>r</a:t>
          </a:r>
          <a:r>
            <a:rPr lang="en-US" dirty="0"/>
            <a:t> = -.45 </a:t>
          </a:r>
          <a:r>
            <a:rPr lang="en-US" i="1" dirty="0"/>
            <a:t>p</a:t>
          </a:r>
          <a:r>
            <a:rPr lang="en-US" dirty="0"/>
            <a:t> &lt; .001), PH is my party (</a:t>
          </a:r>
          <a:r>
            <a:rPr lang="en-US" i="1" dirty="0"/>
            <a:t>r</a:t>
          </a:r>
          <a:r>
            <a:rPr lang="en-US" dirty="0"/>
            <a:t> = -.42, </a:t>
          </a:r>
          <a:r>
            <a:rPr lang="en-US" i="1" dirty="0"/>
            <a:t>p</a:t>
          </a:r>
          <a:r>
            <a:rPr lang="en-US" dirty="0"/>
            <a:t> &lt; .001), and PH is people party (</a:t>
          </a:r>
          <a:r>
            <a:rPr lang="en-US" i="1" dirty="0"/>
            <a:t>r</a:t>
          </a:r>
          <a:r>
            <a:rPr lang="en-US" dirty="0"/>
            <a:t> = -.40,</a:t>
          </a:r>
          <a:r>
            <a:rPr lang="en-US" i="1" dirty="0"/>
            <a:t> p </a:t>
          </a:r>
          <a:r>
            <a:rPr lang="en-US" dirty="0"/>
            <a:t>&lt; .001)</a:t>
          </a:r>
          <a:endParaRPr lang="en-MY" dirty="0"/>
        </a:p>
      </dgm:t>
    </dgm:pt>
    <dgm:pt modelId="{B5721482-B684-8E49-8CC8-3266B2E793A8}" type="parTrans" cxnId="{AF8AD162-3901-F946-891F-56CB4EBDF458}">
      <dgm:prSet/>
      <dgm:spPr/>
      <dgm:t>
        <a:bodyPr/>
        <a:lstStyle/>
        <a:p>
          <a:endParaRPr lang="en-GB"/>
        </a:p>
      </dgm:t>
    </dgm:pt>
    <dgm:pt modelId="{29F33B8C-6C24-D347-BBEF-52625518783B}" type="sibTrans" cxnId="{AF8AD162-3901-F946-891F-56CB4EBDF458}">
      <dgm:prSet/>
      <dgm:spPr/>
      <dgm:t>
        <a:bodyPr/>
        <a:lstStyle/>
        <a:p>
          <a:endParaRPr lang="en-GB"/>
        </a:p>
      </dgm:t>
    </dgm:pt>
    <dgm:pt modelId="{8DC4CFFC-05BD-AC46-BAF4-0A025338445D}" type="pres">
      <dgm:prSet presAssocID="{BA5DE350-8272-4F45-8747-D365A8539D78}" presName="diagram" presStyleCnt="0">
        <dgm:presLayoutVars>
          <dgm:dir/>
          <dgm:resizeHandles val="exact"/>
        </dgm:presLayoutVars>
      </dgm:prSet>
      <dgm:spPr/>
    </dgm:pt>
    <dgm:pt modelId="{84324299-29D2-094A-96B6-0A61D3A51679}" type="pres">
      <dgm:prSet presAssocID="{C2C3F95E-F325-F541-9360-D3A20AD0C993}" presName="node" presStyleLbl="node1" presStyleIdx="0" presStyleCnt="6">
        <dgm:presLayoutVars>
          <dgm:bulletEnabled val="1"/>
        </dgm:presLayoutVars>
      </dgm:prSet>
      <dgm:spPr/>
    </dgm:pt>
    <dgm:pt modelId="{19DB3863-511A-5B43-8450-AB59CBB1EB32}" type="pres">
      <dgm:prSet presAssocID="{B338FD7D-7BFC-B041-98CE-C1408DD0673C}" presName="sibTrans" presStyleCnt="0"/>
      <dgm:spPr/>
    </dgm:pt>
    <dgm:pt modelId="{8E87E05F-8BA3-4A4E-AA82-B6B9EABD5F0D}" type="pres">
      <dgm:prSet presAssocID="{40054B13-BF02-B34C-94AB-38473B7642F1}" presName="node" presStyleLbl="node1" presStyleIdx="1" presStyleCnt="6">
        <dgm:presLayoutVars>
          <dgm:bulletEnabled val="1"/>
        </dgm:presLayoutVars>
      </dgm:prSet>
      <dgm:spPr/>
    </dgm:pt>
    <dgm:pt modelId="{E6E5BEED-81B5-8C4B-931E-F8DC2DA8E27B}" type="pres">
      <dgm:prSet presAssocID="{E98E783F-7F7F-794F-B3C1-9A2BD469B805}" presName="sibTrans" presStyleCnt="0"/>
      <dgm:spPr/>
    </dgm:pt>
    <dgm:pt modelId="{3E41B27B-3608-4849-8A48-D55F4E7AFC91}" type="pres">
      <dgm:prSet presAssocID="{4E7867B4-8646-6C45-AA58-6874C2CCE2A1}" presName="node" presStyleLbl="node1" presStyleIdx="2" presStyleCnt="6">
        <dgm:presLayoutVars>
          <dgm:bulletEnabled val="1"/>
        </dgm:presLayoutVars>
      </dgm:prSet>
      <dgm:spPr/>
    </dgm:pt>
    <dgm:pt modelId="{500FE4AA-C710-DA4C-9C62-301E58361C72}" type="pres">
      <dgm:prSet presAssocID="{3A73749E-FEA0-D94B-9277-C81FAE127964}" presName="sibTrans" presStyleCnt="0"/>
      <dgm:spPr/>
    </dgm:pt>
    <dgm:pt modelId="{B3F3CDDD-30F5-634D-94EB-E5567FD90B56}" type="pres">
      <dgm:prSet presAssocID="{0AC1C0C8-4D3F-0D42-A6C9-1B7A2ADA8322}" presName="node" presStyleLbl="node1" presStyleIdx="3" presStyleCnt="6">
        <dgm:presLayoutVars>
          <dgm:bulletEnabled val="1"/>
        </dgm:presLayoutVars>
      </dgm:prSet>
      <dgm:spPr/>
    </dgm:pt>
    <dgm:pt modelId="{DBF09694-DE7D-B34B-A297-6F0A953ECEC5}" type="pres">
      <dgm:prSet presAssocID="{8D638EA7-E1A4-BD40-B89F-3CCF0B29DBD7}" presName="sibTrans" presStyleCnt="0"/>
      <dgm:spPr/>
    </dgm:pt>
    <dgm:pt modelId="{4908189F-E8F1-6542-B430-C9CA1FC60584}" type="pres">
      <dgm:prSet presAssocID="{71E444C3-624C-0A48-A2EC-15CF352E8508}" presName="node" presStyleLbl="node1" presStyleIdx="4" presStyleCnt="6">
        <dgm:presLayoutVars>
          <dgm:bulletEnabled val="1"/>
        </dgm:presLayoutVars>
      </dgm:prSet>
      <dgm:spPr/>
    </dgm:pt>
    <dgm:pt modelId="{FB9F2154-F777-764C-BEDD-5DF6F0F04090}" type="pres">
      <dgm:prSet presAssocID="{F45EA4EB-C46F-2645-8875-57525A210783}" presName="sibTrans" presStyleCnt="0"/>
      <dgm:spPr/>
    </dgm:pt>
    <dgm:pt modelId="{F8105ECB-8CCC-8643-8969-B45179A3884D}" type="pres">
      <dgm:prSet presAssocID="{BCB4279C-E08C-454D-9C8D-07FBB50A1694}" presName="node" presStyleLbl="node1" presStyleIdx="5" presStyleCnt="6">
        <dgm:presLayoutVars>
          <dgm:bulletEnabled val="1"/>
        </dgm:presLayoutVars>
      </dgm:prSet>
      <dgm:spPr/>
    </dgm:pt>
  </dgm:ptLst>
  <dgm:cxnLst>
    <dgm:cxn modelId="{9FD2630E-7FC7-1C42-B186-D6AA1C0C92F5}" srcId="{BA5DE350-8272-4F45-8747-D365A8539D78}" destId="{C2C3F95E-F325-F541-9360-D3A20AD0C993}" srcOrd="0" destOrd="0" parTransId="{DBF95B4F-39E0-E34E-9072-93A4E21CF792}" sibTransId="{B338FD7D-7BFC-B041-98CE-C1408DD0673C}"/>
    <dgm:cxn modelId="{13D7511D-7067-FC49-B12D-39596748EC15}" srcId="{BA5DE350-8272-4F45-8747-D365A8539D78}" destId="{0AC1C0C8-4D3F-0D42-A6C9-1B7A2ADA8322}" srcOrd="3" destOrd="0" parTransId="{DB66A9EA-0E1C-4749-9AEE-C62BFF80A039}" sibTransId="{8D638EA7-E1A4-BD40-B89F-3CCF0B29DBD7}"/>
    <dgm:cxn modelId="{DFB44059-7284-5E49-814C-CD0B3DAA5F14}" type="presOf" srcId="{BA5DE350-8272-4F45-8747-D365A8539D78}" destId="{8DC4CFFC-05BD-AC46-BAF4-0A025338445D}" srcOrd="0" destOrd="0" presId="urn:microsoft.com/office/officeart/2005/8/layout/default"/>
    <dgm:cxn modelId="{AF8AD162-3901-F946-891F-56CB4EBDF458}" srcId="{BA5DE350-8272-4F45-8747-D365A8539D78}" destId="{BCB4279C-E08C-454D-9C8D-07FBB50A1694}" srcOrd="5" destOrd="0" parTransId="{B5721482-B684-8E49-8CC8-3266B2E793A8}" sibTransId="{29F33B8C-6C24-D347-BBEF-52625518783B}"/>
    <dgm:cxn modelId="{151C996D-8542-A041-ABAE-72F76F2D7CF1}" type="presOf" srcId="{BCB4279C-E08C-454D-9C8D-07FBB50A1694}" destId="{F8105ECB-8CCC-8643-8969-B45179A3884D}" srcOrd="0" destOrd="0" presId="urn:microsoft.com/office/officeart/2005/8/layout/default"/>
    <dgm:cxn modelId="{7D479473-D44F-9344-A96C-B7063CA513F2}" type="presOf" srcId="{0AC1C0C8-4D3F-0D42-A6C9-1B7A2ADA8322}" destId="{B3F3CDDD-30F5-634D-94EB-E5567FD90B56}" srcOrd="0" destOrd="0" presId="urn:microsoft.com/office/officeart/2005/8/layout/default"/>
    <dgm:cxn modelId="{2CA1AA7B-9AEB-B444-A5E6-85866641BFF5}" srcId="{BA5DE350-8272-4F45-8747-D365A8539D78}" destId="{4E7867B4-8646-6C45-AA58-6874C2CCE2A1}" srcOrd="2" destOrd="0" parTransId="{198E9D83-5C97-0A4A-86B2-BDA5AD7B0F55}" sibTransId="{3A73749E-FEA0-D94B-9277-C81FAE127964}"/>
    <dgm:cxn modelId="{0C125E7E-39E9-C94A-9787-1A7E5395E7A8}" srcId="{BA5DE350-8272-4F45-8747-D365A8539D78}" destId="{71E444C3-624C-0A48-A2EC-15CF352E8508}" srcOrd="4" destOrd="0" parTransId="{73BB1BAC-B271-004D-85C5-74803332B316}" sibTransId="{F45EA4EB-C46F-2645-8875-57525A210783}"/>
    <dgm:cxn modelId="{F5CC1D98-4B87-0A46-82CE-DF23E4121110}" type="presOf" srcId="{C2C3F95E-F325-F541-9360-D3A20AD0C993}" destId="{84324299-29D2-094A-96B6-0A61D3A51679}" srcOrd="0" destOrd="0" presId="urn:microsoft.com/office/officeart/2005/8/layout/default"/>
    <dgm:cxn modelId="{C1702299-6017-FC47-81C9-2C30BE7A14DF}" type="presOf" srcId="{71E444C3-624C-0A48-A2EC-15CF352E8508}" destId="{4908189F-E8F1-6542-B430-C9CA1FC60584}" srcOrd="0" destOrd="0" presId="urn:microsoft.com/office/officeart/2005/8/layout/default"/>
    <dgm:cxn modelId="{ACA90DAD-A882-E94B-989D-58C19E00B65B}" type="presOf" srcId="{4E7867B4-8646-6C45-AA58-6874C2CCE2A1}" destId="{3E41B27B-3608-4849-8A48-D55F4E7AFC91}" srcOrd="0" destOrd="0" presId="urn:microsoft.com/office/officeart/2005/8/layout/default"/>
    <dgm:cxn modelId="{55180CBF-EBCB-4E4D-8C65-85C9B33E1810}" srcId="{BA5DE350-8272-4F45-8747-D365A8539D78}" destId="{40054B13-BF02-B34C-94AB-38473B7642F1}" srcOrd="1" destOrd="0" parTransId="{0742F786-16F3-514B-8243-4A6E9006A40D}" sibTransId="{E98E783F-7F7F-794F-B3C1-9A2BD469B805}"/>
    <dgm:cxn modelId="{694888E1-5A3E-7647-A9D2-C8D693EAF554}" type="presOf" srcId="{40054B13-BF02-B34C-94AB-38473B7642F1}" destId="{8E87E05F-8BA3-4A4E-AA82-B6B9EABD5F0D}" srcOrd="0" destOrd="0" presId="urn:microsoft.com/office/officeart/2005/8/layout/default"/>
    <dgm:cxn modelId="{710FA32D-C76F-ED45-A918-BAA854918317}" type="presParOf" srcId="{8DC4CFFC-05BD-AC46-BAF4-0A025338445D}" destId="{84324299-29D2-094A-96B6-0A61D3A51679}" srcOrd="0" destOrd="0" presId="urn:microsoft.com/office/officeart/2005/8/layout/default"/>
    <dgm:cxn modelId="{0F98C011-4546-A44F-8052-10D9EFF52B48}" type="presParOf" srcId="{8DC4CFFC-05BD-AC46-BAF4-0A025338445D}" destId="{19DB3863-511A-5B43-8450-AB59CBB1EB32}" srcOrd="1" destOrd="0" presId="urn:microsoft.com/office/officeart/2005/8/layout/default"/>
    <dgm:cxn modelId="{AE693C45-8A40-BD45-A7EB-17AF3B56475F}" type="presParOf" srcId="{8DC4CFFC-05BD-AC46-BAF4-0A025338445D}" destId="{8E87E05F-8BA3-4A4E-AA82-B6B9EABD5F0D}" srcOrd="2" destOrd="0" presId="urn:microsoft.com/office/officeart/2005/8/layout/default"/>
    <dgm:cxn modelId="{DAE9FBC6-BE10-B14A-8F8D-506D085065B2}" type="presParOf" srcId="{8DC4CFFC-05BD-AC46-BAF4-0A025338445D}" destId="{E6E5BEED-81B5-8C4B-931E-F8DC2DA8E27B}" srcOrd="3" destOrd="0" presId="urn:microsoft.com/office/officeart/2005/8/layout/default"/>
    <dgm:cxn modelId="{327BF523-E44D-EC46-9D59-C96172F98F40}" type="presParOf" srcId="{8DC4CFFC-05BD-AC46-BAF4-0A025338445D}" destId="{3E41B27B-3608-4849-8A48-D55F4E7AFC91}" srcOrd="4" destOrd="0" presId="urn:microsoft.com/office/officeart/2005/8/layout/default"/>
    <dgm:cxn modelId="{1A342ABB-6936-9B42-982F-C05F31EDC934}" type="presParOf" srcId="{8DC4CFFC-05BD-AC46-BAF4-0A025338445D}" destId="{500FE4AA-C710-DA4C-9C62-301E58361C72}" srcOrd="5" destOrd="0" presId="urn:microsoft.com/office/officeart/2005/8/layout/default"/>
    <dgm:cxn modelId="{3E6F291E-6827-7144-871C-24A0FE5AB96E}" type="presParOf" srcId="{8DC4CFFC-05BD-AC46-BAF4-0A025338445D}" destId="{B3F3CDDD-30F5-634D-94EB-E5567FD90B56}" srcOrd="6" destOrd="0" presId="urn:microsoft.com/office/officeart/2005/8/layout/default"/>
    <dgm:cxn modelId="{56B8A395-6C0B-BC4A-92CF-299426F30C87}" type="presParOf" srcId="{8DC4CFFC-05BD-AC46-BAF4-0A025338445D}" destId="{DBF09694-DE7D-B34B-A297-6F0A953ECEC5}" srcOrd="7" destOrd="0" presId="urn:microsoft.com/office/officeart/2005/8/layout/default"/>
    <dgm:cxn modelId="{6C960F2E-896B-404F-87D4-578F30A7CC5D}" type="presParOf" srcId="{8DC4CFFC-05BD-AC46-BAF4-0A025338445D}" destId="{4908189F-E8F1-6542-B430-C9CA1FC60584}" srcOrd="8" destOrd="0" presId="urn:microsoft.com/office/officeart/2005/8/layout/default"/>
    <dgm:cxn modelId="{89ECA922-008B-5746-9F28-BB005BFF59B1}" type="presParOf" srcId="{8DC4CFFC-05BD-AC46-BAF4-0A025338445D}" destId="{FB9F2154-F777-764C-BEDD-5DF6F0F04090}" srcOrd="9" destOrd="0" presId="urn:microsoft.com/office/officeart/2005/8/layout/default"/>
    <dgm:cxn modelId="{AD2EBF7E-B1D6-D64A-BC7F-BF6210600C75}" type="presParOf" srcId="{8DC4CFFC-05BD-AC46-BAF4-0A025338445D}" destId="{F8105ECB-8CCC-8643-8969-B45179A3884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89DAD6-4721-BE4A-BB7C-6E9698F8988C}"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GB"/>
        </a:p>
      </dgm:t>
    </dgm:pt>
    <dgm:pt modelId="{BDCFE6F8-77DF-2A40-A3CD-EF31B5C14307}">
      <dgm:prSet/>
      <dgm:spPr/>
      <dgm:t>
        <a:bodyPr/>
        <a:lstStyle/>
        <a:p>
          <a:r>
            <a:rPr lang="en-US" dirty="0"/>
            <a:t>Media use is mainly a positive influence on support for PH except for the use of WhatsApp, while TV use is a positive influence on support for PN</a:t>
          </a:r>
          <a:endParaRPr lang="en-MY" dirty="0"/>
        </a:p>
      </dgm:t>
    </dgm:pt>
    <dgm:pt modelId="{17633C13-7628-1244-BC16-D53FC2B683F6}" type="parTrans" cxnId="{4B303D74-0BD5-B840-A460-9824F643EC47}">
      <dgm:prSet/>
      <dgm:spPr/>
      <dgm:t>
        <a:bodyPr/>
        <a:lstStyle/>
        <a:p>
          <a:endParaRPr lang="en-GB"/>
        </a:p>
      </dgm:t>
    </dgm:pt>
    <dgm:pt modelId="{74C41B6C-DB70-BC43-AE09-EA344F2AFDCD}" type="sibTrans" cxnId="{4B303D74-0BD5-B840-A460-9824F643EC47}">
      <dgm:prSet/>
      <dgm:spPr/>
      <dgm:t>
        <a:bodyPr/>
        <a:lstStyle/>
        <a:p>
          <a:endParaRPr lang="en-GB"/>
        </a:p>
      </dgm:t>
    </dgm:pt>
    <dgm:pt modelId="{1AA4096D-2372-E941-8D27-BEF86CA3FA72}">
      <dgm:prSet/>
      <dgm:spPr/>
      <dgm:t>
        <a:bodyPr/>
        <a:lstStyle/>
        <a:p>
          <a:r>
            <a:rPr lang="en-US" dirty="0"/>
            <a:t>Optimism is a positive influence for PN in terms of support for PN, while optimism is a negative influence for PH, where those who are less optimistic about the condition of their own condition, their family and their country, are more likely to have increased support for PH </a:t>
          </a:r>
          <a:endParaRPr lang="en-MY" dirty="0"/>
        </a:p>
      </dgm:t>
    </dgm:pt>
    <dgm:pt modelId="{486E39D5-D96E-8040-AEEB-AADBB2DC73A7}" type="parTrans" cxnId="{A71395BE-9528-A345-8E01-E9FE5DAD0839}">
      <dgm:prSet/>
      <dgm:spPr/>
      <dgm:t>
        <a:bodyPr/>
        <a:lstStyle/>
        <a:p>
          <a:endParaRPr lang="en-GB"/>
        </a:p>
      </dgm:t>
    </dgm:pt>
    <dgm:pt modelId="{9FEB4869-223F-F243-B262-49849BAC8362}" type="sibTrans" cxnId="{A71395BE-9528-A345-8E01-E9FE5DAD0839}">
      <dgm:prSet/>
      <dgm:spPr/>
      <dgm:t>
        <a:bodyPr/>
        <a:lstStyle/>
        <a:p>
          <a:endParaRPr lang="en-GB"/>
        </a:p>
      </dgm:t>
    </dgm:pt>
    <dgm:pt modelId="{DFA1AD0D-58CF-F340-A5FC-6207AFCEDBB4}">
      <dgm:prSet/>
      <dgm:spPr/>
      <dgm:t>
        <a:bodyPr/>
        <a:lstStyle/>
        <a:p>
          <a:r>
            <a:rPr lang="en-US" dirty="0"/>
            <a:t>Same pattern with support for current government; it has a negative influence for PH supporters. When there is decreased confidence and support for the current government, they are more likely to increase support for PH. Thus, support for PH could be expressed with greater mistrust with current government</a:t>
          </a:r>
          <a:endParaRPr lang="en-MY" dirty="0"/>
        </a:p>
      </dgm:t>
    </dgm:pt>
    <dgm:pt modelId="{4389A508-E812-BE47-A43D-6109E0DE3DF5}" type="parTrans" cxnId="{36A2A2C8-E339-EB49-8235-81A593C90D30}">
      <dgm:prSet/>
      <dgm:spPr/>
      <dgm:t>
        <a:bodyPr/>
        <a:lstStyle/>
        <a:p>
          <a:endParaRPr lang="en-GB"/>
        </a:p>
      </dgm:t>
    </dgm:pt>
    <dgm:pt modelId="{7E762BAE-531A-334B-9CD5-B6D947F395A1}" type="sibTrans" cxnId="{36A2A2C8-E339-EB49-8235-81A593C90D30}">
      <dgm:prSet/>
      <dgm:spPr/>
      <dgm:t>
        <a:bodyPr/>
        <a:lstStyle/>
        <a:p>
          <a:endParaRPr lang="en-GB"/>
        </a:p>
      </dgm:t>
    </dgm:pt>
    <dgm:pt modelId="{6D2A350A-D06E-8648-B1FC-336FF0991D07}" type="pres">
      <dgm:prSet presAssocID="{A489DAD6-4721-BE4A-BB7C-6E9698F8988C}" presName="Name0" presStyleCnt="0">
        <dgm:presLayoutVars>
          <dgm:dir/>
          <dgm:animLvl val="lvl"/>
          <dgm:resizeHandles val="exact"/>
        </dgm:presLayoutVars>
      </dgm:prSet>
      <dgm:spPr/>
    </dgm:pt>
    <dgm:pt modelId="{2CEA55FF-DF96-F644-ACD1-7656B13AF335}" type="pres">
      <dgm:prSet presAssocID="{DFA1AD0D-58CF-F340-A5FC-6207AFCEDBB4}" presName="boxAndChildren" presStyleCnt="0"/>
      <dgm:spPr/>
    </dgm:pt>
    <dgm:pt modelId="{8D4C0700-E4F7-6E45-9509-9A6BD1AE8FA9}" type="pres">
      <dgm:prSet presAssocID="{DFA1AD0D-58CF-F340-A5FC-6207AFCEDBB4}" presName="parentTextBox" presStyleLbl="node1" presStyleIdx="0" presStyleCnt="3"/>
      <dgm:spPr/>
    </dgm:pt>
    <dgm:pt modelId="{3BEC65D0-0D31-3446-9659-D77E3E7D1B43}" type="pres">
      <dgm:prSet presAssocID="{9FEB4869-223F-F243-B262-49849BAC8362}" presName="sp" presStyleCnt="0"/>
      <dgm:spPr/>
    </dgm:pt>
    <dgm:pt modelId="{B1F9130C-6668-B64F-9910-F8C054362E11}" type="pres">
      <dgm:prSet presAssocID="{1AA4096D-2372-E941-8D27-BEF86CA3FA72}" presName="arrowAndChildren" presStyleCnt="0"/>
      <dgm:spPr/>
    </dgm:pt>
    <dgm:pt modelId="{B6A5AD29-F3E0-0242-B067-15AD0CC9AAA8}" type="pres">
      <dgm:prSet presAssocID="{1AA4096D-2372-E941-8D27-BEF86CA3FA72}" presName="parentTextArrow" presStyleLbl="node1" presStyleIdx="1" presStyleCnt="3"/>
      <dgm:spPr/>
    </dgm:pt>
    <dgm:pt modelId="{C511C137-4A04-BA43-996A-4EA9CB742388}" type="pres">
      <dgm:prSet presAssocID="{74C41B6C-DB70-BC43-AE09-EA344F2AFDCD}" presName="sp" presStyleCnt="0"/>
      <dgm:spPr/>
    </dgm:pt>
    <dgm:pt modelId="{1ECE52C4-281D-D84D-B622-FFACF7359D54}" type="pres">
      <dgm:prSet presAssocID="{BDCFE6F8-77DF-2A40-A3CD-EF31B5C14307}" presName="arrowAndChildren" presStyleCnt="0"/>
      <dgm:spPr/>
    </dgm:pt>
    <dgm:pt modelId="{2DF3AB3E-7D75-CD43-A6C4-F8B41E540D11}" type="pres">
      <dgm:prSet presAssocID="{BDCFE6F8-77DF-2A40-A3CD-EF31B5C14307}" presName="parentTextArrow" presStyleLbl="node1" presStyleIdx="2" presStyleCnt="3"/>
      <dgm:spPr/>
    </dgm:pt>
  </dgm:ptLst>
  <dgm:cxnLst>
    <dgm:cxn modelId="{6975D00B-73AC-4C40-8C7C-DA8E7BD7C362}" type="presOf" srcId="{1AA4096D-2372-E941-8D27-BEF86CA3FA72}" destId="{B6A5AD29-F3E0-0242-B067-15AD0CC9AAA8}" srcOrd="0" destOrd="0" presId="urn:microsoft.com/office/officeart/2005/8/layout/process4"/>
    <dgm:cxn modelId="{75655173-D4EC-B04C-ABED-42F12A7D7CCC}" type="presOf" srcId="{A489DAD6-4721-BE4A-BB7C-6E9698F8988C}" destId="{6D2A350A-D06E-8648-B1FC-336FF0991D07}" srcOrd="0" destOrd="0" presId="urn:microsoft.com/office/officeart/2005/8/layout/process4"/>
    <dgm:cxn modelId="{4B303D74-0BD5-B840-A460-9824F643EC47}" srcId="{A489DAD6-4721-BE4A-BB7C-6E9698F8988C}" destId="{BDCFE6F8-77DF-2A40-A3CD-EF31B5C14307}" srcOrd="0" destOrd="0" parTransId="{17633C13-7628-1244-BC16-D53FC2B683F6}" sibTransId="{74C41B6C-DB70-BC43-AE09-EA344F2AFDCD}"/>
    <dgm:cxn modelId="{EB700392-9ACE-204D-A296-26011F0931B4}" type="presOf" srcId="{BDCFE6F8-77DF-2A40-A3CD-EF31B5C14307}" destId="{2DF3AB3E-7D75-CD43-A6C4-F8B41E540D11}" srcOrd="0" destOrd="0" presId="urn:microsoft.com/office/officeart/2005/8/layout/process4"/>
    <dgm:cxn modelId="{087E5EB0-E50B-7E40-AACE-C22728D91D50}" type="presOf" srcId="{DFA1AD0D-58CF-F340-A5FC-6207AFCEDBB4}" destId="{8D4C0700-E4F7-6E45-9509-9A6BD1AE8FA9}" srcOrd="0" destOrd="0" presId="urn:microsoft.com/office/officeart/2005/8/layout/process4"/>
    <dgm:cxn modelId="{A71395BE-9528-A345-8E01-E9FE5DAD0839}" srcId="{A489DAD6-4721-BE4A-BB7C-6E9698F8988C}" destId="{1AA4096D-2372-E941-8D27-BEF86CA3FA72}" srcOrd="1" destOrd="0" parTransId="{486E39D5-D96E-8040-AEEB-AADBB2DC73A7}" sibTransId="{9FEB4869-223F-F243-B262-49849BAC8362}"/>
    <dgm:cxn modelId="{36A2A2C8-E339-EB49-8235-81A593C90D30}" srcId="{A489DAD6-4721-BE4A-BB7C-6E9698F8988C}" destId="{DFA1AD0D-58CF-F340-A5FC-6207AFCEDBB4}" srcOrd="2" destOrd="0" parTransId="{4389A508-E812-BE47-A43D-6109E0DE3DF5}" sibTransId="{7E762BAE-531A-334B-9CD5-B6D947F395A1}"/>
    <dgm:cxn modelId="{AA2C5621-3C7C-F14D-88C5-479BB531083F}" type="presParOf" srcId="{6D2A350A-D06E-8648-B1FC-336FF0991D07}" destId="{2CEA55FF-DF96-F644-ACD1-7656B13AF335}" srcOrd="0" destOrd="0" presId="urn:microsoft.com/office/officeart/2005/8/layout/process4"/>
    <dgm:cxn modelId="{1EE783C8-BA17-EE4B-92D4-5118550F8390}" type="presParOf" srcId="{2CEA55FF-DF96-F644-ACD1-7656B13AF335}" destId="{8D4C0700-E4F7-6E45-9509-9A6BD1AE8FA9}" srcOrd="0" destOrd="0" presId="urn:microsoft.com/office/officeart/2005/8/layout/process4"/>
    <dgm:cxn modelId="{56763D3D-2668-C149-B88E-CF0BFD78A841}" type="presParOf" srcId="{6D2A350A-D06E-8648-B1FC-336FF0991D07}" destId="{3BEC65D0-0D31-3446-9659-D77E3E7D1B43}" srcOrd="1" destOrd="0" presId="urn:microsoft.com/office/officeart/2005/8/layout/process4"/>
    <dgm:cxn modelId="{C9E04AFF-3525-4D41-B716-9CC4F654970D}" type="presParOf" srcId="{6D2A350A-D06E-8648-B1FC-336FF0991D07}" destId="{B1F9130C-6668-B64F-9910-F8C054362E11}" srcOrd="2" destOrd="0" presId="urn:microsoft.com/office/officeart/2005/8/layout/process4"/>
    <dgm:cxn modelId="{322A45A5-B287-FF4F-81E9-51159CB76A77}" type="presParOf" srcId="{B1F9130C-6668-B64F-9910-F8C054362E11}" destId="{B6A5AD29-F3E0-0242-B067-15AD0CC9AAA8}" srcOrd="0" destOrd="0" presId="urn:microsoft.com/office/officeart/2005/8/layout/process4"/>
    <dgm:cxn modelId="{EBBF91F7-5E5B-CD47-A64F-0468CDF356AB}" type="presParOf" srcId="{6D2A350A-D06E-8648-B1FC-336FF0991D07}" destId="{C511C137-4A04-BA43-996A-4EA9CB742388}" srcOrd="3" destOrd="0" presId="urn:microsoft.com/office/officeart/2005/8/layout/process4"/>
    <dgm:cxn modelId="{DDE190DA-49F1-A841-B5D6-F5F66B13429E}" type="presParOf" srcId="{6D2A350A-D06E-8648-B1FC-336FF0991D07}" destId="{1ECE52C4-281D-D84D-B622-FFACF7359D54}" srcOrd="4" destOrd="0" presId="urn:microsoft.com/office/officeart/2005/8/layout/process4"/>
    <dgm:cxn modelId="{F103C998-4B4F-724B-9A91-B516CA9CFEDA}" type="presParOf" srcId="{1ECE52C4-281D-D84D-B622-FFACF7359D54}" destId="{2DF3AB3E-7D75-CD43-A6C4-F8B41E540D1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9D060-38F5-9448-852C-08F9F73378F9}">
      <dsp:nvSpPr>
        <dsp:cNvPr id="0" name=""/>
        <dsp:cNvSpPr/>
      </dsp:nvSpPr>
      <dsp:spPr>
        <a:xfrm>
          <a:off x="0" y="3275482"/>
          <a:ext cx="10515600" cy="10750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Specifically, this study will focus on perception on party attributes (PH versus PN) across age and race, and factors that influence support for PH and PN</a:t>
          </a:r>
          <a:endParaRPr lang="en-GB" sz="1800" kern="1200" dirty="0"/>
        </a:p>
      </dsp:txBody>
      <dsp:txXfrm>
        <a:off x="0" y="3275482"/>
        <a:ext cx="10515600" cy="1075086"/>
      </dsp:txXfrm>
    </dsp:sp>
    <dsp:sp modelId="{4107E414-506D-0C4B-A900-906099D6FB8C}">
      <dsp:nvSpPr>
        <dsp:cNvPr id="0" name=""/>
        <dsp:cNvSpPr/>
      </dsp:nvSpPr>
      <dsp:spPr>
        <a:xfrm rot="10800000">
          <a:off x="0" y="1638125"/>
          <a:ext cx="10515600" cy="165348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The Pakatan Harapan government in 2018 lost its majority in February 2020 with the withdrawal of BERSATU, which then began the government with support from PAS, GPS, STAR and UMNO. </a:t>
          </a:r>
        </a:p>
      </dsp:txBody>
      <dsp:txXfrm rot="10800000">
        <a:off x="0" y="1638125"/>
        <a:ext cx="10515600" cy="1074383"/>
      </dsp:txXfrm>
    </dsp:sp>
    <dsp:sp modelId="{60A5494A-8ED3-194C-963D-01CB4824F540}">
      <dsp:nvSpPr>
        <dsp:cNvPr id="0" name=""/>
        <dsp:cNvSpPr/>
      </dsp:nvSpPr>
      <dsp:spPr>
        <a:xfrm rot="10800000">
          <a:off x="0" y="769"/>
          <a:ext cx="10515600" cy="165348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 PH is a component party of DAP, PKR and Amanah while Perikatan Nasional (PN) houses BERSATU, PAS and STAR. </a:t>
          </a:r>
        </a:p>
      </dsp:txBody>
      <dsp:txXfrm rot="10800000">
        <a:off x="0" y="769"/>
        <a:ext cx="10515600" cy="10743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76928-CAE7-234B-A9D9-2774F1E9F566}">
      <dsp:nvSpPr>
        <dsp:cNvPr id="0" name=""/>
        <dsp:cNvSpPr/>
      </dsp:nvSpPr>
      <dsp:spPr>
        <a:xfrm>
          <a:off x="0" y="3275482"/>
          <a:ext cx="10515600" cy="10750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More important is tackling current issues like high cost of living, increased price of consumer products, and rising crime; this may increase optimism among the people and encourage them to support parties currently ruling the government. When this is achieved, support for parties will follow suit</a:t>
          </a:r>
          <a:endParaRPr lang="en-MY" sz="1600" kern="1200" dirty="0"/>
        </a:p>
      </dsp:txBody>
      <dsp:txXfrm>
        <a:off x="0" y="3275482"/>
        <a:ext cx="10515600" cy="1075086"/>
      </dsp:txXfrm>
    </dsp:sp>
    <dsp:sp modelId="{61F5A301-F445-0049-B10B-5A4C86341076}">
      <dsp:nvSpPr>
        <dsp:cNvPr id="0" name=""/>
        <dsp:cNvSpPr/>
      </dsp:nvSpPr>
      <dsp:spPr>
        <a:xfrm rot="10800000">
          <a:off x="0" y="1638125"/>
          <a:ext cx="10515600" cy="1653482"/>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n-US" sz="1600" kern="1200" dirty="0"/>
            <a:t>Overall, media use is not strongly correlated with support for both parties and correlations appears to vary across media type. To garner continued support, strategies should be tailored based on the platform, and to target specific demographics, e.g., PH might use Twitter to target young non-Malays, while TV may work for older Malays who support PN</a:t>
          </a:r>
          <a:endParaRPr lang="en-MY" sz="1600" kern="1200" dirty="0"/>
        </a:p>
      </dsp:txBody>
      <dsp:txXfrm rot="10800000">
        <a:off x="0" y="1638125"/>
        <a:ext cx="10515600" cy="1074383"/>
      </dsp:txXfrm>
    </dsp:sp>
    <dsp:sp modelId="{4EFA564C-BFD5-4B41-97E9-E1524E5F17BA}">
      <dsp:nvSpPr>
        <dsp:cNvPr id="0" name=""/>
        <dsp:cNvSpPr/>
      </dsp:nvSpPr>
      <dsp:spPr>
        <a:xfrm rot="10800000">
          <a:off x="0" y="769"/>
          <a:ext cx="10515600" cy="165348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n-US" sz="1600" kern="1200" dirty="0"/>
            <a:t>Factors that influence support for PN and PH varied across parties, and overall pattern tends to indicate opposing trends</a:t>
          </a:r>
          <a:endParaRPr lang="en-MY" sz="1600" kern="1200" dirty="0"/>
        </a:p>
      </dsp:txBody>
      <dsp:txXfrm rot="10800000">
        <a:off x="0" y="769"/>
        <a:ext cx="10515600" cy="1074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19508-DB23-4841-BFB9-3B6134DC375C}">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Political parties are important in the electoral system.</a:t>
          </a:r>
        </a:p>
      </dsp:txBody>
      <dsp:txXfrm>
        <a:off x="1748064" y="2975"/>
        <a:ext cx="3342605" cy="2005563"/>
      </dsp:txXfrm>
    </dsp:sp>
    <dsp:sp modelId="{C8087E31-8E77-3C4C-B160-0983F068CDA8}">
      <dsp:nvSpPr>
        <dsp:cNvPr id="0" name=""/>
        <dsp:cNvSpPr/>
      </dsp:nvSpPr>
      <dsp:spPr>
        <a:xfrm>
          <a:off x="5424930" y="2975"/>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 democracies, political parties campaigned to form government.</a:t>
          </a:r>
        </a:p>
      </dsp:txBody>
      <dsp:txXfrm>
        <a:off x="5424930" y="2975"/>
        <a:ext cx="3342605" cy="2005563"/>
      </dsp:txXfrm>
    </dsp:sp>
    <dsp:sp modelId="{EB441118-A0BB-D748-993D-CFCDEF02689C}">
      <dsp:nvSpPr>
        <dsp:cNvPr id="0" name=""/>
        <dsp:cNvSpPr/>
      </dsp:nvSpPr>
      <dsp:spPr>
        <a:xfrm>
          <a:off x="1748064" y="2342799"/>
          <a:ext cx="3342605" cy="2005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Many studies are done on viability of parties and partisanship.</a:t>
          </a:r>
        </a:p>
      </dsp:txBody>
      <dsp:txXfrm>
        <a:off x="1748064" y="2342799"/>
        <a:ext cx="3342605" cy="2005563"/>
      </dsp:txXfrm>
    </dsp:sp>
    <dsp:sp modelId="{9AEC1EC2-DD37-6946-8360-5326BDA9422E}">
      <dsp:nvSpPr>
        <dsp:cNvPr id="0" name=""/>
        <dsp:cNvSpPr/>
      </dsp:nvSpPr>
      <dsp:spPr>
        <a:xfrm>
          <a:off x="5424930" y="2342799"/>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Studies on political parties have not touched on their attributes but instead have focused on their role in the electoral system.</a:t>
          </a:r>
        </a:p>
      </dsp:txBody>
      <dsp:txXfrm>
        <a:off x="5424930" y="2342799"/>
        <a:ext cx="3342605" cy="2005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18557-2412-9A4F-AC7C-9B2455AAC0F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5EA1A-5B85-6842-B182-D64246F98C46}">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just" defTabSz="1911350">
            <a:lnSpc>
              <a:spcPct val="90000"/>
            </a:lnSpc>
            <a:spcBef>
              <a:spcPct val="0"/>
            </a:spcBef>
            <a:spcAft>
              <a:spcPct val="35000"/>
            </a:spcAft>
            <a:buNone/>
          </a:pPr>
          <a:r>
            <a:rPr lang="en-US" sz="4300" kern="1200" dirty="0"/>
            <a:t>Malaysia has been under Perikatan / Barisan Nasional  from independence until they were outvoted in 2018.</a:t>
          </a:r>
        </a:p>
      </dsp:txBody>
      <dsp:txXfrm>
        <a:off x="0" y="0"/>
        <a:ext cx="10515600" cy="2175669"/>
      </dsp:txXfrm>
    </dsp:sp>
    <dsp:sp modelId="{055F9ADF-AEF7-564C-BD98-A6351C7BF55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C3129-DA11-EA49-A87B-1167A86E7F80}">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just" defTabSz="1911350">
            <a:lnSpc>
              <a:spcPct val="90000"/>
            </a:lnSpc>
            <a:spcBef>
              <a:spcPct val="0"/>
            </a:spcBef>
            <a:spcAft>
              <a:spcPct val="35000"/>
            </a:spcAft>
            <a:buNone/>
          </a:pPr>
          <a:r>
            <a:rPr lang="en-US" sz="4300" kern="1200" dirty="0"/>
            <a:t>Many parties have been contesting the elections  , but the dominant national parties appear to be BN, PAS, DAP, PKR.</a:t>
          </a:r>
        </a:p>
      </dsp:txBody>
      <dsp:txXfrm>
        <a:off x="0" y="2175669"/>
        <a:ext cx="10515600" cy="2175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B30B2-CC6F-6E4B-8043-DE2E3F4A5CBE}">
      <dsp:nvSpPr>
        <dsp:cNvPr id="0" name=""/>
        <dsp:cNvSpPr/>
      </dsp:nvSpPr>
      <dsp:spPr>
        <a:xfrm>
          <a:off x="93549" y="2512"/>
          <a:ext cx="3343317" cy="20059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Study conducted in July 2020, included 820 respondents face- to-face nationwide to understand voter perception of the two parties (PN versus PH). </a:t>
          </a:r>
        </a:p>
      </dsp:txBody>
      <dsp:txXfrm>
        <a:off x="93549" y="2512"/>
        <a:ext cx="3343317" cy="2005990"/>
      </dsp:txXfrm>
    </dsp:sp>
    <dsp:sp modelId="{20F72FC5-A613-3C47-9DE8-B1CB29595499}">
      <dsp:nvSpPr>
        <dsp:cNvPr id="0" name=""/>
        <dsp:cNvSpPr/>
      </dsp:nvSpPr>
      <dsp:spPr>
        <a:xfrm>
          <a:off x="3771198" y="2512"/>
          <a:ext cx="3343317" cy="20059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Respondents were questioned on political beliefs, media use, optimism, support for government, party attributes and voting behavior.</a:t>
          </a:r>
        </a:p>
      </dsp:txBody>
      <dsp:txXfrm>
        <a:off x="3771198" y="2512"/>
        <a:ext cx="3343317" cy="2005990"/>
      </dsp:txXfrm>
    </dsp:sp>
    <dsp:sp modelId="{6D7FB47A-7917-0F4A-8FD0-662FA993EB03}">
      <dsp:nvSpPr>
        <dsp:cNvPr id="0" name=""/>
        <dsp:cNvSpPr/>
      </dsp:nvSpPr>
      <dsp:spPr>
        <a:xfrm>
          <a:off x="7448847" y="2512"/>
          <a:ext cx="3343317" cy="20059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Party attributes are based on 3 sub-items = party characteristic, perceiving the party as ‘my party’, and the party as ‘people party’</a:t>
          </a:r>
        </a:p>
      </dsp:txBody>
      <dsp:txXfrm>
        <a:off x="7448847" y="2512"/>
        <a:ext cx="3343317" cy="2005990"/>
      </dsp:txXfrm>
    </dsp:sp>
    <dsp:sp modelId="{C0EF6031-C2E1-844D-84C5-FCE4D6C5FA6A}">
      <dsp:nvSpPr>
        <dsp:cNvPr id="0" name=""/>
        <dsp:cNvSpPr/>
      </dsp:nvSpPr>
      <dsp:spPr>
        <a:xfrm>
          <a:off x="93549" y="2342834"/>
          <a:ext cx="3343317" cy="20059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Respondents rated all 13 items related to party attributes based on Likert-scale scoring</a:t>
          </a:r>
        </a:p>
      </dsp:txBody>
      <dsp:txXfrm>
        <a:off x="93549" y="2342834"/>
        <a:ext cx="3343317" cy="2005990"/>
      </dsp:txXfrm>
    </dsp:sp>
    <dsp:sp modelId="{6190E9B8-3510-1543-8CD3-62DF5814DD3E}">
      <dsp:nvSpPr>
        <dsp:cNvPr id="0" name=""/>
        <dsp:cNvSpPr/>
      </dsp:nvSpPr>
      <dsp:spPr>
        <a:xfrm>
          <a:off x="3771198" y="2342834"/>
          <a:ext cx="3343317" cy="20059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IVs = media use, support for current government, optimism, DVs = party attributes that indicates support for political parties (PH versus PN), </a:t>
          </a:r>
        </a:p>
      </dsp:txBody>
      <dsp:txXfrm>
        <a:off x="3771198" y="2342834"/>
        <a:ext cx="3343317" cy="2005990"/>
      </dsp:txXfrm>
    </dsp:sp>
    <dsp:sp modelId="{058A98D0-D23F-7446-A2E7-B6C92BC40ECC}">
      <dsp:nvSpPr>
        <dsp:cNvPr id="0" name=""/>
        <dsp:cNvSpPr/>
      </dsp:nvSpPr>
      <dsp:spPr>
        <a:xfrm>
          <a:off x="7448847" y="2342834"/>
          <a:ext cx="3343317" cy="20059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All measures achieved good reliability; CA ranged from 0.77 to 0.96</a:t>
          </a:r>
        </a:p>
      </dsp:txBody>
      <dsp:txXfrm>
        <a:off x="7448847" y="2342834"/>
        <a:ext cx="3343317" cy="2005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3C072-2509-0F4A-88C4-BBAE7B0B8C2A}">
      <dsp:nvSpPr>
        <dsp:cNvPr id="0" name=""/>
        <dsp:cNvSpPr/>
      </dsp:nvSpPr>
      <dsp:spPr>
        <a:xfrm>
          <a:off x="846531" y="0"/>
          <a:ext cx="9594018"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75D31-6153-814C-89E8-00B4E6C9CEDE}">
      <dsp:nvSpPr>
        <dsp:cNvPr id="0" name=""/>
        <dsp:cNvSpPr/>
      </dsp:nvSpPr>
      <dsp:spPr>
        <a:xfrm>
          <a:off x="137" y="1305401"/>
          <a:ext cx="1651727"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60 voters selected from each of the 14 states in Malaysia</a:t>
          </a:r>
          <a:endParaRPr lang="en-MY" sz="1400" kern="1200" dirty="0"/>
        </a:p>
      </dsp:txBody>
      <dsp:txXfrm>
        <a:off x="80768" y="1386032"/>
        <a:ext cx="1490465" cy="1579273"/>
      </dsp:txXfrm>
    </dsp:sp>
    <dsp:sp modelId="{2F8B4393-C68A-EC46-B64F-7FC9DF53AA48}">
      <dsp:nvSpPr>
        <dsp:cNvPr id="0" name=""/>
        <dsp:cNvSpPr/>
      </dsp:nvSpPr>
      <dsp:spPr>
        <a:xfrm>
          <a:off x="1927153" y="1305401"/>
          <a:ext cx="1651727" cy="1740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Slightly more male respondents (51%), compared to females</a:t>
          </a:r>
          <a:endParaRPr lang="en-MY" sz="1600" kern="1200" dirty="0"/>
        </a:p>
      </dsp:txBody>
      <dsp:txXfrm>
        <a:off x="2007784" y="1386032"/>
        <a:ext cx="1490465" cy="1579273"/>
      </dsp:txXfrm>
    </dsp:sp>
    <dsp:sp modelId="{DA4AD496-759B-7F42-93E2-0C5A2F36A0A4}">
      <dsp:nvSpPr>
        <dsp:cNvPr id="0" name=""/>
        <dsp:cNvSpPr/>
      </dsp:nvSpPr>
      <dsp:spPr>
        <a:xfrm>
          <a:off x="3854168" y="1305401"/>
          <a:ext cx="1651727"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More than half Malays (52%), one third Chinese (32%), remaining Indians and other minorities (16%)</a:t>
          </a:r>
          <a:endParaRPr lang="en-MY" sz="1400" kern="1200" dirty="0"/>
        </a:p>
      </dsp:txBody>
      <dsp:txXfrm>
        <a:off x="3934799" y="1386032"/>
        <a:ext cx="1490465" cy="1579273"/>
      </dsp:txXfrm>
    </dsp:sp>
    <dsp:sp modelId="{B27ADB38-EDE4-4D4E-B82B-C4B8821EAD4F}">
      <dsp:nvSpPr>
        <dsp:cNvPr id="0" name=""/>
        <dsp:cNvSpPr/>
      </dsp:nvSpPr>
      <dsp:spPr>
        <a:xfrm>
          <a:off x="5781184" y="1305401"/>
          <a:ext cx="1651727"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Consist of young adults 18-35 years old (40%), middle aged adults (36 – 50 years old), and older adults, 51 and above (17%)</a:t>
          </a:r>
          <a:endParaRPr lang="en-MY" sz="1400" kern="1200" dirty="0"/>
        </a:p>
      </dsp:txBody>
      <dsp:txXfrm>
        <a:off x="5861815" y="1386032"/>
        <a:ext cx="1490465" cy="1579273"/>
      </dsp:txXfrm>
    </dsp:sp>
    <dsp:sp modelId="{899AC3A8-3A89-C446-A4E0-600FC8C3DAAC}">
      <dsp:nvSpPr>
        <dsp:cNvPr id="0" name=""/>
        <dsp:cNvSpPr/>
      </dsp:nvSpPr>
      <dsp:spPr>
        <a:xfrm>
          <a:off x="7708200" y="1305401"/>
          <a:ext cx="1651727" cy="17405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Majority were married (75%), and half were Muslims (56%)</a:t>
          </a:r>
          <a:endParaRPr lang="en-MY" sz="1600" kern="1200" dirty="0"/>
        </a:p>
      </dsp:txBody>
      <dsp:txXfrm>
        <a:off x="7788831" y="1386032"/>
        <a:ext cx="1490465" cy="1579273"/>
      </dsp:txXfrm>
    </dsp:sp>
    <dsp:sp modelId="{348C1958-4AD4-9B41-B889-746CFF684999}">
      <dsp:nvSpPr>
        <dsp:cNvPr id="0" name=""/>
        <dsp:cNvSpPr/>
      </dsp:nvSpPr>
      <dsp:spPr>
        <a:xfrm>
          <a:off x="9635215" y="1305401"/>
          <a:ext cx="1651727" cy="1740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Close to three quarters were from low-income households, with RM4000 or less (68%); only 7% earned RM8000 or more</a:t>
          </a:r>
          <a:endParaRPr lang="en-MY" sz="1400" kern="1200" dirty="0"/>
        </a:p>
      </dsp:txBody>
      <dsp:txXfrm>
        <a:off x="9715846" y="1386032"/>
        <a:ext cx="1490465" cy="1579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A3192-6755-AB41-84CE-6BE2F391E77E}">
      <dsp:nvSpPr>
        <dsp:cNvPr id="0" name=""/>
        <dsp:cNvSpPr/>
      </dsp:nvSpPr>
      <dsp:spPr>
        <a:xfrm>
          <a:off x="0" y="2626263"/>
          <a:ext cx="105156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For PH, respondents were favorable of PH across some items.</a:t>
          </a:r>
        </a:p>
        <a:p>
          <a:pPr marL="0" lvl="0" indent="0" algn="ctr" defTabSz="800100">
            <a:lnSpc>
              <a:spcPct val="90000"/>
            </a:lnSpc>
            <a:spcBef>
              <a:spcPct val="0"/>
            </a:spcBef>
            <a:spcAft>
              <a:spcPct val="35000"/>
            </a:spcAft>
            <a:buNone/>
          </a:pPr>
          <a:r>
            <a:rPr lang="en-US" sz="1800" kern="1200" dirty="0"/>
            <a:t>PH is seen to have poor leadership, not handling issues on bribery, have internal conflicts, and need to champion the cause of the people.</a:t>
          </a:r>
        </a:p>
        <a:p>
          <a:pPr marL="0" lvl="0" indent="0" algn="ctr" defTabSz="800100">
            <a:lnSpc>
              <a:spcPct val="90000"/>
            </a:lnSpc>
            <a:spcBef>
              <a:spcPct val="0"/>
            </a:spcBef>
            <a:spcAft>
              <a:spcPct val="35000"/>
            </a:spcAft>
            <a:buNone/>
          </a:pPr>
          <a:r>
            <a:rPr lang="en-US" sz="1800" kern="1200" dirty="0"/>
            <a:t>PH has more support from Chinese and Indians voters, and are perceived more favorably among younger Malaysians (i.e., 18 – 35 years old)</a:t>
          </a:r>
          <a:endParaRPr lang="en-MY" sz="1800" kern="1200" dirty="0"/>
        </a:p>
      </dsp:txBody>
      <dsp:txXfrm>
        <a:off x="0" y="2626263"/>
        <a:ext cx="10515600" cy="1723112"/>
      </dsp:txXfrm>
    </dsp:sp>
    <dsp:sp modelId="{59BCA11A-617B-7248-832A-745DBF350615}">
      <dsp:nvSpPr>
        <dsp:cNvPr id="0" name=""/>
        <dsp:cNvSpPr/>
      </dsp:nvSpPr>
      <dsp:spPr>
        <a:xfrm rot="10800000">
          <a:off x="0" y="1962"/>
          <a:ext cx="105156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Overall, respondents had an above average score in support for PN but saw it as a problematic party.  </a:t>
          </a:r>
        </a:p>
        <a:p>
          <a:pPr marL="0" lvl="0" indent="0" algn="ctr" defTabSz="800100">
            <a:lnSpc>
              <a:spcPct val="90000"/>
            </a:lnSpc>
            <a:spcBef>
              <a:spcPct val="0"/>
            </a:spcBef>
            <a:spcAft>
              <a:spcPct val="35000"/>
            </a:spcAft>
            <a:buNone/>
          </a:pPr>
          <a:r>
            <a:rPr lang="en-US" sz="1800" kern="1200" dirty="0"/>
            <a:t>Malays were more favorable of PN compared to Chinese, Indians and other minorities.</a:t>
          </a:r>
        </a:p>
        <a:p>
          <a:pPr marL="0" lvl="0" indent="0" algn="ctr" defTabSz="800100">
            <a:lnSpc>
              <a:spcPct val="90000"/>
            </a:lnSpc>
            <a:spcBef>
              <a:spcPct val="0"/>
            </a:spcBef>
            <a:spcAft>
              <a:spcPct val="35000"/>
            </a:spcAft>
            <a:buNone/>
          </a:pPr>
          <a:r>
            <a:rPr lang="en-US" sz="1800" kern="1200" dirty="0"/>
            <a:t>Older Malaysians had a more favorable impression of PN</a:t>
          </a:r>
          <a:endParaRPr lang="en-MY" sz="1800" kern="1200" dirty="0"/>
        </a:p>
      </dsp:txBody>
      <dsp:txXfrm rot="10800000">
        <a:off x="0" y="1962"/>
        <a:ext cx="10515600" cy="17219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2198E-68D4-3F46-8A24-7E0036B43807}">
      <dsp:nvSpPr>
        <dsp:cNvPr id="0" name=""/>
        <dsp:cNvSpPr/>
      </dsp:nvSpPr>
      <dsp:spPr>
        <a:xfrm>
          <a:off x="764083" y="219"/>
          <a:ext cx="3118135" cy="18708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Newspaper use is negatively correlated with all party attributes: PN party characteristic (</a:t>
          </a:r>
          <a:r>
            <a:rPr lang="en-US" sz="1700" i="1" kern="1200" dirty="0"/>
            <a:t>r</a:t>
          </a:r>
          <a:r>
            <a:rPr lang="en-US" sz="1700" kern="1200" dirty="0"/>
            <a:t> = -.24, </a:t>
          </a:r>
          <a:r>
            <a:rPr lang="en-US" sz="1700" i="1" kern="1200" dirty="0"/>
            <a:t>p</a:t>
          </a:r>
          <a:r>
            <a:rPr lang="en-US" sz="1700" kern="1200" dirty="0"/>
            <a:t> &lt; .001), PN is my party (</a:t>
          </a:r>
          <a:r>
            <a:rPr lang="en-US" sz="1700" i="1" kern="1200" dirty="0"/>
            <a:t>r</a:t>
          </a:r>
          <a:r>
            <a:rPr lang="en-US" sz="1700" kern="1200" dirty="0"/>
            <a:t> = -.19, </a:t>
          </a:r>
          <a:r>
            <a:rPr lang="en-US" sz="1700" i="1" kern="1200" dirty="0"/>
            <a:t>p</a:t>
          </a:r>
          <a:r>
            <a:rPr lang="en-US" sz="1700" kern="1200" dirty="0"/>
            <a:t> &lt; .001), and PN is people party (</a:t>
          </a:r>
          <a:r>
            <a:rPr lang="en-US" sz="1700" i="1" kern="1200" dirty="0"/>
            <a:t>r</a:t>
          </a:r>
          <a:r>
            <a:rPr lang="en-US" sz="1700" kern="1200" dirty="0"/>
            <a:t> = -.21,</a:t>
          </a:r>
          <a:r>
            <a:rPr lang="en-US" sz="1700" i="1" kern="1200" dirty="0"/>
            <a:t> p </a:t>
          </a:r>
          <a:r>
            <a:rPr lang="en-US" sz="1700" kern="1200" dirty="0"/>
            <a:t>&lt; .001)</a:t>
          </a:r>
          <a:endParaRPr lang="en-MY" sz="1700" kern="1200" dirty="0"/>
        </a:p>
      </dsp:txBody>
      <dsp:txXfrm>
        <a:off x="764083" y="219"/>
        <a:ext cx="3118135" cy="1870881"/>
      </dsp:txXfrm>
    </dsp:sp>
    <dsp:sp modelId="{75B68EDD-AE41-5A4B-81CE-FCB2D5A5F88D}">
      <dsp:nvSpPr>
        <dsp:cNvPr id="0" name=""/>
        <dsp:cNvSpPr/>
      </dsp:nvSpPr>
      <dsp:spPr>
        <a:xfrm>
          <a:off x="4194032" y="219"/>
          <a:ext cx="3118135" cy="18708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TV use is positively correlated with PN party characteristic (</a:t>
          </a:r>
          <a:r>
            <a:rPr lang="en-US" sz="1700" i="1" kern="1200"/>
            <a:t>r </a:t>
          </a:r>
          <a:r>
            <a:rPr lang="en-US" sz="1700" kern="1200"/>
            <a:t>= .10, p &lt; .05) and PN is people party (</a:t>
          </a:r>
          <a:r>
            <a:rPr lang="en-US" sz="1700" i="1" kern="1200"/>
            <a:t>r</a:t>
          </a:r>
          <a:r>
            <a:rPr lang="en-US" sz="1700" kern="1200"/>
            <a:t> = .08, </a:t>
          </a:r>
          <a:r>
            <a:rPr lang="en-US" sz="1700" i="1" kern="1200"/>
            <a:t>p</a:t>
          </a:r>
          <a:r>
            <a:rPr lang="en-US" sz="1700" kern="1200"/>
            <a:t> &lt; .05) </a:t>
          </a:r>
          <a:endParaRPr lang="en-MY" sz="1700" kern="1200"/>
        </a:p>
      </dsp:txBody>
      <dsp:txXfrm>
        <a:off x="4194032" y="219"/>
        <a:ext cx="3118135" cy="1870881"/>
      </dsp:txXfrm>
    </dsp:sp>
    <dsp:sp modelId="{C96785A5-AFC6-F84F-AF9E-97466FFE340D}">
      <dsp:nvSpPr>
        <dsp:cNvPr id="0" name=""/>
        <dsp:cNvSpPr/>
      </dsp:nvSpPr>
      <dsp:spPr>
        <a:xfrm>
          <a:off x="7623981" y="219"/>
          <a:ext cx="3118135" cy="18708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Twitter use is negatively correlated with all party attributes: PN party characteristic (</a:t>
          </a:r>
          <a:r>
            <a:rPr lang="en-US" sz="1700" i="1" kern="1200" dirty="0"/>
            <a:t>r</a:t>
          </a:r>
          <a:r>
            <a:rPr lang="en-US" sz="1700" kern="1200" dirty="0"/>
            <a:t> = -.21, </a:t>
          </a:r>
          <a:r>
            <a:rPr lang="en-US" sz="1700" i="1" kern="1200" dirty="0"/>
            <a:t>p</a:t>
          </a:r>
          <a:r>
            <a:rPr lang="en-US" sz="1700" kern="1200" dirty="0"/>
            <a:t> &lt; .001), PN is my party (</a:t>
          </a:r>
          <a:r>
            <a:rPr lang="en-US" sz="1700" i="1" kern="1200" dirty="0"/>
            <a:t>r</a:t>
          </a:r>
          <a:r>
            <a:rPr lang="en-US" sz="1700" kern="1200" dirty="0"/>
            <a:t> = -.15, </a:t>
          </a:r>
          <a:r>
            <a:rPr lang="en-US" sz="1700" i="1" kern="1200" dirty="0"/>
            <a:t>p</a:t>
          </a:r>
          <a:r>
            <a:rPr lang="en-US" sz="1700" kern="1200" dirty="0"/>
            <a:t> &lt; .001), and PN is people party (</a:t>
          </a:r>
          <a:r>
            <a:rPr lang="en-US" sz="1700" i="1" kern="1200" dirty="0"/>
            <a:t>r</a:t>
          </a:r>
          <a:r>
            <a:rPr lang="en-US" sz="1700" kern="1200" dirty="0"/>
            <a:t> = -.14,</a:t>
          </a:r>
          <a:r>
            <a:rPr lang="en-US" sz="1700" i="1" kern="1200" dirty="0"/>
            <a:t> p </a:t>
          </a:r>
          <a:r>
            <a:rPr lang="en-US" sz="1700" kern="1200" dirty="0"/>
            <a:t>&lt; .001)</a:t>
          </a:r>
          <a:endParaRPr lang="en-MY" sz="1700" kern="1200" dirty="0"/>
        </a:p>
      </dsp:txBody>
      <dsp:txXfrm>
        <a:off x="7623981" y="219"/>
        <a:ext cx="3118135" cy="1870881"/>
      </dsp:txXfrm>
    </dsp:sp>
    <dsp:sp modelId="{2BA18A89-252B-7144-A044-CA22151CD264}">
      <dsp:nvSpPr>
        <dsp:cNvPr id="0" name=""/>
        <dsp:cNvSpPr/>
      </dsp:nvSpPr>
      <dsp:spPr>
        <a:xfrm>
          <a:off x="2479057" y="2182913"/>
          <a:ext cx="3118135" cy="18708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Optimism is positively correlated with all party attributes: party characteristic (</a:t>
          </a:r>
          <a:r>
            <a:rPr lang="en-US" sz="1700" i="1" kern="1200" dirty="0"/>
            <a:t>r</a:t>
          </a:r>
          <a:r>
            <a:rPr lang="en-US" sz="1700" kern="1200" dirty="0"/>
            <a:t> = .27, </a:t>
          </a:r>
          <a:r>
            <a:rPr lang="en-US" sz="1700" i="1" kern="1200" dirty="0"/>
            <a:t>p</a:t>
          </a:r>
          <a:r>
            <a:rPr lang="en-US" sz="1700" kern="1200" dirty="0"/>
            <a:t> &lt; .001), PN is my party (</a:t>
          </a:r>
          <a:r>
            <a:rPr lang="en-US" sz="1700" i="1" kern="1200" dirty="0"/>
            <a:t>r</a:t>
          </a:r>
          <a:r>
            <a:rPr lang="en-US" sz="1700" kern="1200" dirty="0"/>
            <a:t> = .52, </a:t>
          </a:r>
          <a:r>
            <a:rPr lang="en-US" sz="1700" i="1" kern="1200" dirty="0"/>
            <a:t>p</a:t>
          </a:r>
          <a:r>
            <a:rPr lang="en-US" sz="1700" kern="1200" dirty="0"/>
            <a:t> &lt; .001), and PN is people party (</a:t>
          </a:r>
          <a:r>
            <a:rPr lang="en-US" sz="1700" i="1" kern="1200" dirty="0"/>
            <a:t>r</a:t>
          </a:r>
          <a:r>
            <a:rPr lang="en-US" sz="1700" kern="1200" dirty="0"/>
            <a:t> = .57,</a:t>
          </a:r>
          <a:r>
            <a:rPr lang="en-US" sz="1700" i="1" kern="1200" dirty="0"/>
            <a:t> p </a:t>
          </a:r>
          <a:r>
            <a:rPr lang="en-US" sz="1700" kern="1200" dirty="0"/>
            <a:t>&lt; .001)</a:t>
          </a:r>
          <a:endParaRPr lang="en-MY" sz="1700" kern="1200" dirty="0"/>
        </a:p>
      </dsp:txBody>
      <dsp:txXfrm>
        <a:off x="2479057" y="2182913"/>
        <a:ext cx="3118135" cy="1870881"/>
      </dsp:txXfrm>
    </dsp:sp>
    <dsp:sp modelId="{031DB48F-878A-284F-B047-DFF5866B983B}">
      <dsp:nvSpPr>
        <dsp:cNvPr id="0" name=""/>
        <dsp:cNvSpPr/>
      </dsp:nvSpPr>
      <dsp:spPr>
        <a:xfrm>
          <a:off x="5909006" y="2182913"/>
          <a:ext cx="3118135" cy="18708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Support for the current government is positively correlated with all party attributes: party characteristic (</a:t>
          </a:r>
          <a:r>
            <a:rPr lang="en-US" sz="1700" i="1" kern="1200"/>
            <a:t>r</a:t>
          </a:r>
          <a:r>
            <a:rPr lang="en-US" sz="1700" kern="1200"/>
            <a:t> = .50, </a:t>
          </a:r>
          <a:r>
            <a:rPr lang="en-US" sz="1700" i="1" kern="1200"/>
            <a:t>p</a:t>
          </a:r>
          <a:r>
            <a:rPr lang="en-US" sz="1700" kern="1200"/>
            <a:t> &lt; .001), PN is my party (</a:t>
          </a:r>
          <a:r>
            <a:rPr lang="en-US" sz="1700" i="1" kern="1200"/>
            <a:t>r</a:t>
          </a:r>
          <a:r>
            <a:rPr lang="en-US" sz="1700" kern="1200"/>
            <a:t> = .67, </a:t>
          </a:r>
          <a:r>
            <a:rPr lang="en-US" sz="1700" i="1" kern="1200"/>
            <a:t>p</a:t>
          </a:r>
          <a:r>
            <a:rPr lang="en-US" sz="1700" kern="1200"/>
            <a:t> &lt; .001), and PN is people party (</a:t>
          </a:r>
          <a:r>
            <a:rPr lang="en-US" sz="1700" i="1" kern="1200"/>
            <a:t>r</a:t>
          </a:r>
          <a:r>
            <a:rPr lang="en-US" sz="1700" kern="1200"/>
            <a:t> = .74,</a:t>
          </a:r>
          <a:r>
            <a:rPr lang="en-US" sz="1700" i="1" kern="1200"/>
            <a:t> p </a:t>
          </a:r>
          <a:r>
            <a:rPr lang="en-US" sz="1700" kern="1200"/>
            <a:t>&lt; .001)</a:t>
          </a:r>
          <a:endParaRPr lang="en-MY" sz="1700" kern="1200" dirty="0"/>
        </a:p>
      </dsp:txBody>
      <dsp:txXfrm>
        <a:off x="5909006" y="2182913"/>
        <a:ext cx="3118135" cy="1870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24299-29D2-094A-96B6-0A61D3A51679}">
      <dsp:nvSpPr>
        <dsp:cNvPr id="0" name=""/>
        <dsp:cNvSpPr/>
      </dsp:nvSpPr>
      <dsp:spPr>
        <a:xfrm>
          <a:off x="404514" y="2806"/>
          <a:ext cx="3342865" cy="20057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Newspaper use is positively correlated with: PH party characteristic (</a:t>
          </a:r>
          <a:r>
            <a:rPr lang="en-US" sz="1900" i="1" kern="1200" dirty="0"/>
            <a:t>r</a:t>
          </a:r>
          <a:r>
            <a:rPr lang="en-US" sz="1900" kern="1200" dirty="0"/>
            <a:t> = .20, </a:t>
          </a:r>
          <a:r>
            <a:rPr lang="en-US" sz="1900" i="1" kern="1200" dirty="0"/>
            <a:t>p</a:t>
          </a:r>
          <a:r>
            <a:rPr lang="en-US" sz="1900" kern="1200" dirty="0"/>
            <a:t> &lt; .001), PH is my party (</a:t>
          </a:r>
          <a:r>
            <a:rPr lang="en-US" sz="1900" i="1" kern="1200" dirty="0"/>
            <a:t>r</a:t>
          </a:r>
          <a:r>
            <a:rPr lang="en-US" sz="1900" kern="1200" dirty="0"/>
            <a:t> = .14, </a:t>
          </a:r>
          <a:r>
            <a:rPr lang="en-US" sz="1900" i="1" kern="1200" dirty="0"/>
            <a:t>p</a:t>
          </a:r>
          <a:r>
            <a:rPr lang="en-US" sz="1900" kern="1200" dirty="0"/>
            <a:t> &lt; .001), and PH is people party (</a:t>
          </a:r>
          <a:r>
            <a:rPr lang="en-US" sz="1900" i="1" kern="1200" dirty="0"/>
            <a:t>r</a:t>
          </a:r>
          <a:r>
            <a:rPr lang="en-US" sz="1900" kern="1200" dirty="0"/>
            <a:t> = .15,</a:t>
          </a:r>
          <a:r>
            <a:rPr lang="en-US" sz="1900" i="1" kern="1200" dirty="0"/>
            <a:t> p </a:t>
          </a:r>
          <a:r>
            <a:rPr lang="en-US" sz="1900" kern="1200" dirty="0"/>
            <a:t>&lt; .001)</a:t>
          </a:r>
          <a:endParaRPr lang="en-MY" sz="1900" kern="1200" dirty="0"/>
        </a:p>
      </dsp:txBody>
      <dsp:txXfrm>
        <a:off x="404514" y="2806"/>
        <a:ext cx="3342865" cy="2005719"/>
      </dsp:txXfrm>
    </dsp:sp>
    <dsp:sp modelId="{8E87E05F-8BA3-4A4E-AA82-B6B9EABD5F0D}">
      <dsp:nvSpPr>
        <dsp:cNvPr id="0" name=""/>
        <dsp:cNvSpPr/>
      </dsp:nvSpPr>
      <dsp:spPr>
        <a:xfrm>
          <a:off x="4081667" y="2806"/>
          <a:ext cx="3342865" cy="2005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Radio use is positively correlated with: PH party characteristic (</a:t>
          </a:r>
          <a:r>
            <a:rPr lang="en-US" sz="1900" i="1" kern="1200" dirty="0"/>
            <a:t>r</a:t>
          </a:r>
          <a:r>
            <a:rPr lang="en-US" sz="1900" kern="1200" dirty="0"/>
            <a:t> = .08, </a:t>
          </a:r>
          <a:r>
            <a:rPr lang="en-US" sz="1900" i="1" kern="1200" dirty="0"/>
            <a:t>p</a:t>
          </a:r>
          <a:r>
            <a:rPr lang="en-US" sz="1900" kern="1200" dirty="0"/>
            <a:t> &lt; .001), PH is my party (</a:t>
          </a:r>
          <a:r>
            <a:rPr lang="en-US" sz="1900" i="1" kern="1200" dirty="0"/>
            <a:t>r</a:t>
          </a:r>
          <a:r>
            <a:rPr lang="en-US" sz="1900" kern="1200" dirty="0"/>
            <a:t> = .12,</a:t>
          </a:r>
          <a:r>
            <a:rPr lang="en-US" sz="1900" i="1" kern="1200" dirty="0"/>
            <a:t> p </a:t>
          </a:r>
          <a:r>
            <a:rPr lang="en-US" sz="1900" kern="1200" dirty="0"/>
            <a:t>&lt; .001), and PH is people party (</a:t>
          </a:r>
          <a:r>
            <a:rPr lang="en-US" sz="1900" i="1" kern="1200" dirty="0"/>
            <a:t>r</a:t>
          </a:r>
          <a:r>
            <a:rPr lang="en-US" sz="1900" kern="1200" dirty="0"/>
            <a:t> = .13, </a:t>
          </a:r>
          <a:r>
            <a:rPr lang="en-US" sz="1900" i="1" kern="1200" dirty="0"/>
            <a:t>p</a:t>
          </a:r>
          <a:r>
            <a:rPr lang="en-US" sz="1900" kern="1200" dirty="0"/>
            <a:t> &lt; .001)</a:t>
          </a:r>
          <a:endParaRPr lang="en-MY" sz="1900" kern="1200" dirty="0"/>
        </a:p>
      </dsp:txBody>
      <dsp:txXfrm>
        <a:off x="4081667" y="2806"/>
        <a:ext cx="3342865" cy="2005719"/>
      </dsp:txXfrm>
    </dsp:sp>
    <dsp:sp modelId="{3E41B27B-3608-4849-8A48-D55F4E7AFC91}">
      <dsp:nvSpPr>
        <dsp:cNvPr id="0" name=""/>
        <dsp:cNvSpPr/>
      </dsp:nvSpPr>
      <dsp:spPr>
        <a:xfrm>
          <a:off x="7758819" y="2806"/>
          <a:ext cx="3342865" cy="20057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Twitter use is positively correlated with: PH party characteristic (</a:t>
          </a:r>
          <a:r>
            <a:rPr lang="en-US" sz="1900" i="1" kern="1200" dirty="0"/>
            <a:t>r</a:t>
          </a:r>
          <a:r>
            <a:rPr lang="en-US" sz="1900" kern="1200" dirty="0"/>
            <a:t> = .17, </a:t>
          </a:r>
          <a:r>
            <a:rPr lang="en-US" sz="1900" i="1" kern="1200" dirty="0"/>
            <a:t>p</a:t>
          </a:r>
          <a:r>
            <a:rPr lang="en-US" sz="1900" kern="1200" dirty="0"/>
            <a:t> &lt; .001), PH is my party (</a:t>
          </a:r>
          <a:r>
            <a:rPr lang="en-US" sz="1900" i="1" kern="1200" dirty="0"/>
            <a:t>r</a:t>
          </a:r>
          <a:r>
            <a:rPr lang="en-US" sz="1900" kern="1200" dirty="0"/>
            <a:t> = .12, </a:t>
          </a:r>
          <a:r>
            <a:rPr lang="en-US" sz="1900" i="1" kern="1200" dirty="0"/>
            <a:t>p</a:t>
          </a:r>
          <a:r>
            <a:rPr lang="en-US" sz="1900" kern="1200" dirty="0"/>
            <a:t> &lt; .001), and PH is people party (</a:t>
          </a:r>
          <a:r>
            <a:rPr lang="en-US" sz="1900" i="1" kern="1200" dirty="0"/>
            <a:t>r</a:t>
          </a:r>
          <a:r>
            <a:rPr lang="en-US" sz="1900" kern="1200" dirty="0"/>
            <a:t> = .13,</a:t>
          </a:r>
          <a:r>
            <a:rPr lang="en-US" sz="1900" i="1" kern="1200" dirty="0"/>
            <a:t> p </a:t>
          </a:r>
          <a:r>
            <a:rPr lang="en-US" sz="1900" kern="1200" dirty="0"/>
            <a:t>&lt; .001)</a:t>
          </a:r>
          <a:endParaRPr lang="en-MY" sz="1900" kern="1200" dirty="0"/>
        </a:p>
      </dsp:txBody>
      <dsp:txXfrm>
        <a:off x="7758819" y="2806"/>
        <a:ext cx="3342865" cy="2005719"/>
      </dsp:txXfrm>
    </dsp:sp>
    <dsp:sp modelId="{B3F3CDDD-30F5-634D-94EB-E5567FD90B56}">
      <dsp:nvSpPr>
        <dsp:cNvPr id="0" name=""/>
        <dsp:cNvSpPr/>
      </dsp:nvSpPr>
      <dsp:spPr>
        <a:xfrm>
          <a:off x="404514" y="2342812"/>
          <a:ext cx="3342865" cy="20057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WhatsApp use is negatively correlated with: PH is people party (</a:t>
          </a:r>
          <a:r>
            <a:rPr lang="en-US" sz="1900" i="1" kern="1200" dirty="0"/>
            <a:t>r</a:t>
          </a:r>
          <a:r>
            <a:rPr lang="en-US" sz="1900" kern="1200" dirty="0"/>
            <a:t> = -.07,</a:t>
          </a:r>
          <a:r>
            <a:rPr lang="en-US" sz="1900" i="1" kern="1200" dirty="0"/>
            <a:t> p </a:t>
          </a:r>
          <a:r>
            <a:rPr lang="en-US" sz="1900" kern="1200" dirty="0"/>
            <a:t>&lt; .05)</a:t>
          </a:r>
          <a:endParaRPr lang="en-MY" sz="1900" kern="1200" dirty="0"/>
        </a:p>
      </dsp:txBody>
      <dsp:txXfrm>
        <a:off x="404514" y="2342812"/>
        <a:ext cx="3342865" cy="2005719"/>
      </dsp:txXfrm>
    </dsp:sp>
    <dsp:sp modelId="{4908189F-E8F1-6542-B430-C9CA1FC60584}">
      <dsp:nvSpPr>
        <dsp:cNvPr id="0" name=""/>
        <dsp:cNvSpPr/>
      </dsp:nvSpPr>
      <dsp:spPr>
        <a:xfrm>
          <a:off x="4081667" y="2342812"/>
          <a:ext cx="3342865" cy="20057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Optimism is negatively correlated with: PH party characteristic (</a:t>
          </a:r>
          <a:r>
            <a:rPr lang="en-US" sz="1900" i="1" kern="1200" dirty="0"/>
            <a:t>r</a:t>
          </a:r>
          <a:r>
            <a:rPr lang="en-US" sz="1900" kern="1200" dirty="0"/>
            <a:t> = -.33, </a:t>
          </a:r>
          <a:r>
            <a:rPr lang="en-US" sz="1900" i="1" kern="1200" dirty="0"/>
            <a:t>p</a:t>
          </a:r>
          <a:r>
            <a:rPr lang="en-US" sz="1900" kern="1200" dirty="0"/>
            <a:t> &lt; .001), PH is my party (</a:t>
          </a:r>
          <a:r>
            <a:rPr lang="en-US" sz="1900" i="1" kern="1200" dirty="0"/>
            <a:t>r</a:t>
          </a:r>
          <a:r>
            <a:rPr lang="en-US" sz="1900" kern="1200" dirty="0"/>
            <a:t> = -.23, </a:t>
          </a:r>
          <a:r>
            <a:rPr lang="en-US" sz="1900" i="1" kern="1200" dirty="0"/>
            <a:t>p</a:t>
          </a:r>
          <a:r>
            <a:rPr lang="en-US" sz="1900" kern="1200" dirty="0"/>
            <a:t> &lt; .001), and PH is people party (</a:t>
          </a:r>
          <a:r>
            <a:rPr lang="en-US" sz="1900" i="1" kern="1200" dirty="0"/>
            <a:t>r</a:t>
          </a:r>
          <a:r>
            <a:rPr lang="en-US" sz="1900" kern="1200" dirty="0"/>
            <a:t> = -.22,</a:t>
          </a:r>
          <a:r>
            <a:rPr lang="en-US" sz="1900" i="1" kern="1200" dirty="0"/>
            <a:t> p </a:t>
          </a:r>
          <a:r>
            <a:rPr lang="en-US" sz="1900" kern="1200" dirty="0"/>
            <a:t>&lt; .001)</a:t>
          </a:r>
          <a:endParaRPr lang="en-MY" sz="1900" kern="1200" dirty="0"/>
        </a:p>
      </dsp:txBody>
      <dsp:txXfrm>
        <a:off x="4081667" y="2342812"/>
        <a:ext cx="3342865" cy="2005719"/>
      </dsp:txXfrm>
    </dsp:sp>
    <dsp:sp modelId="{F8105ECB-8CCC-8643-8969-B45179A3884D}">
      <dsp:nvSpPr>
        <dsp:cNvPr id="0" name=""/>
        <dsp:cNvSpPr/>
      </dsp:nvSpPr>
      <dsp:spPr>
        <a:xfrm>
          <a:off x="7758819" y="2342812"/>
          <a:ext cx="3342865" cy="20057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Support for the current government is negatively correlated with: PH party characteristic (</a:t>
          </a:r>
          <a:r>
            <a:rPr lang="en-US" sz="1900" i="1" kern="1200" dirty="0"/>
            <a:t>r</a:t>
          </a:r>
          <a:r>
            <a:rPr lang="en-US" sz="1900" kern="1200" dirty="0"/>
            <a:t> = -.45 </a:t>
          </a:r>
          <a:r>
            <a:rPr lang="en-US" sz="1900" i="1" kern="1200" dirty="0"/>
            <a:t>p</a:t>
          </a:r>
          <a:r>
            <a:rPr lang="en-US" sz="1900" kern="1200" dirty="0"/>
            <a:t> &lt; .001), PH is my party (</a:t>
          </a:r>
          <a:r>
            <a:rPr lang="en-US" sz="1900" i="1" kern="1200" dirty="0"/>
            <a:t>r</a:t>
          </a:r>
          <a:r>
            <a:rPr lang="en-US" sz="1900" kern="1200" dirty="0"/>
            <a:t> = -.42, </a:t>
          </a:r>
          <a:r>
            <a:rPr lang="en-US" sz="1900" i="1" kern="1200" dirty="0"/>
            <a:t>p</a:t>
          </a:r>
          <a:r>
            <a:rPr lang="en-US" sz="1900" kern="1200" dirty="0"/>
            <a:t> &lt; .001), and PH is people party (</a:t>
          </a:r>
          <a:r>
            <a:rPr lang="en-US" sz="1900" i="1" kern="1200" dirty="0"/>
            <a:t>r</a:t>
          </a:r>
          <a:r>
            <a:rPr lang="en-US" sz="1900" kern="1200" dirty="0"/>
            <a:t> = -.40,</a:t>
          </a:r>
          <a:r>
            <a:rPr lang="en-US" sz="1900" i="1" kern="1200" dirty="0"/>
            <a:t> p </a:t>
          </a:r>
          <a:r>
            <a:rPr lang="en-US" sz="1900" kern="1200" dirty="0"/>
            <a:t>&lt; .001)</a:t>
          </a:r>
          <a:endParaRPr lang="en-MY" sz="1900" kern="1200" dirty="0"/>
        </a:p>
      </dsp:txBody>
      <dsp:txXfrm>
        <a:off x="7758819" y="2342812"/>
        <a:ext cx="3342865" cy="20057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C0700-E4F7-6E45-9509-9A6BD1AE8FA9}">
      <dsp:nvSpPr>
        <dsp:cNvPr id="0" name=""/>
        <dsp:cNvSpPr/>
      </dsp:nvSpPr>
      <dsp:spPr>
        <a:xfrm>
          <a:off x="0" y="3275482"/>
          <a:ext cx="10515600" cy="10750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Same pattern with support for current government; it has a negative influence for PH supporters. When there is decreased confidence and support for the current government, they are more likely to increase support for PH. Thus, support for PH could be expressed with greater mistrust with current government</a:t>
          </a:r>
          <a:endParaRPr lang="en-MY" sz="1900" kern="1200" dirty="0"/>
        </a:p>
      </dsp:txBody>
      <dsp:txXfrm>
        <a:off x="0" y="3275482"/>
        <a:ext cx="10515600" cy="1075086"/>
      </dsp:txXfrm>
    </dsp:sp>
    <dsp:sp modelId="{B6A5AD29-F3E0-0242-B067-15AD0CC9AAA8}">
      <dsp:nvSpPr>
        <dsp:cNvPr id="0" name=""/>
        <dsp:cNvSpPr/>
      </dsp:nvSpPr>
      <dsp:spPr>
        <a:xfrm rot="10800000">
          <a:off x="0" y="1638125"/>
          <a:ext cx="10515600" cy="1653482"/>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Optimism is a positive influence for PN in terms of support for PN, while optimism is a negative influence for PH, where those who are less optimistic about the condition of their own condition, their family and their country, are more likely to have increased support for PH </a:t>
          </a:r>
          <a:endParaRPr lang="en-MY" sz="1900" kern="1200" dirty="0"/>
        </a:p>
      </dsp:txBody>
      <dsp:txXfrm rot="10800000">
        <a:off x="0" y="1638125"/>
        <a:ext cx="10515600" cy="1074383"/>
      </dsp:txXfrm>
    </dsp:sp>
    <dsp:sp modelId="{2DF3AB3E-7D75-CD43-A6C4-F8B41E540D11}">
      <dsp:nvSpPr>
        <dsp:cNvPr id="0" name=""/>
        <dsp:cNvSpPr/>
      </dsp:nvSpPr>
      <dsp:spPr>
        <a:xfrm rot="10800000">
          <a:off x="0" y="769"/>
          <a:ext cx="10515600" cy="1653482"/>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Media use is mainly a positive influence on support for PH except for the use of WhatsApp, while TV use is a positive influence on support for PN</a:t>
          </a:r>
          <a:endParaRPr lang="en-MY" sz="1900" kern="1200" dirty="0"/>
        </a:p>
      </dsp:txBody>
      <dsp:txXfrm rot="10800000">
        <a:off x="0" y="769"/>
        <a:ext cx="10515600" cy="10743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4872-D7BF-424C-BFFE-54C8B22067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endParaRPr lang="en-MY" dirty="0"/>
          </a:p>
        </p:txBody>
      </p:sp>
      <p:sp>
        <p:nvSpPr>
          <p:cNvPr id="3" name="Subtitle 2">
            <a:extLst>
              <a:ext uri="{FF2B5EF4-FFF2-40B4-BE49-F238E27FC236}">
                <a16:creationId xmlns:a16="http://schemas.microsoft.com/office/drawing/2014/main" id="{E6F3CEE6-38CB-4C0E-B196-A19B1D4F5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MY" dirty="0"/>
          </a:p>
        </p:txBody>
      </p:sp>
    </p:spTree>
    <p:extLst>
      <p:ext uri="{BB962C8B-B14F-4D97-AF65-F5344CB8AC3E}">
        <p14:creationId xmlns:p14="http://schemas.microsoft.com/office/powerpoint/2010/main" val="320725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CB08-0DFA-451B-B2D7-5CFBD902D1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7BDC62F8-CEBE-4108-B7F5-254F5699FB24}"/>
              </a:ext>
            </a:extLst>
          </p:cNvPr>
          <p:cNvSpPr>
            <a:spLocks noGrp="1"/>
          </p:cNvSpPr>
          <p:nvPr>
            <p:ph type="body" orient="vert" idx="1"/>
          </p:nvPr>
        </p:nvSpPr>
        <p:spPr>
          <a:xfrm>
            <a:off x="838200" y="1850563"/>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340EC41-9C18-4592-97CA-1DCEA699E419}"/>
              </a:ext>
            </a:extLst>
          </p:cNvPr>
          <p:cNvSpPr>
            <a:spLocks noGrp="1"/>
          </p:cNvSpPr>
          <p:nvPr>
            <p:ph type="dt" sz="half" idx="10"/>
          </p:nvPr>
        </p:nvSpPr>
        <p:spPr>
          <a:xfrm>
            <a:off x="838200" y="6356350"/>
            <a:ext cx="2743200" cy="365125"/>
          </a:xfrm>
          <a:prstGeom prst="rect">
            <a:avLst/>
          </a:prstGeom>
        </p:spPr>
        <p:txBody>
          <a:bodyPr/>
          <a:lstStyle/>
          <a:p>
            <a:fld id="{28B4FFF5-B963-4ED9-B973-99FFD664E93F}" type="datetimeFigureOut">
              <a:rPr lang="en-MY" smtClean="0"/>
              <a:t>26/08/2021</a:t>
            </a:fld>
            <a:endParaRPr lang="en-MY"/>
          </a:p>
        </p:txBody>
      </p:sp>
      <p:sp>
        <p:nvSpPr>
          <p:cNvPr id="5" name="Footer Placeholder 4">
            <a:extLst>
              <a:ext uri="{FF2B5EF4-FFF2-40B4-BE49-F238E27FC236}">
                <a16:creationId xmlns:a16="http://schemas.microsoft.com/office/drawing/2014/main" id="{3AFE8C22-4567-4005-A77C-7E6965D1B0B1}"/>
              </a:ext>
            </a:extLst>
          </p:cNvPr>
          <p:cNvSpPr>
            <a:spLocks noGrp="1"/>
          </p:cNvSpPr>
          <p:nvPr>
            <p:ph type="ftr" sz="quarter" idx="11"/>
          </p:nvPr>
        </p:nvSpPr>
        <p:spPr>
          <a:xfrm>
            <a:off x="4038600" y="6356350"/>
            <a:ext cx="4114800" cy="365125"/>
          </a:xfrm>
          <a:prstGeom prst="rect">
            <a:avLst/>
          </a:prstGeom>
        </p:spPr>
        <p:txBody>
          <a:bodyPr/>
          <a:lstStyle/>
          <a:p>
            <a:endParaRPr lang="en-MY"/>
          </a:p>
        </p:txBody>
      </p:sp>
      <p:sp>
        <p:nvSpPr>
          <p:cNvPr id="6" name="Slide Number Placeholder 5">
            <a:extLst>
              <a:ext uri="{FF2B5EF4-FFF2-40B4-BE49-F238E27FC236}">
                <a16:creationId xmlns:a16="http://schemas.microsoft.com/office/drawing/2014/main" id="{7C64486A-565E-4325-84E4-C929A98AA000}"/>
              </a:ext>
            </a:extLst>
          </p:cNvPr>
          <p:cNvSpPr>
            <a:spLocks noGrp="1"/>
          </p:cNvSpPr>
          <p:nvPr>
            <p:ph type="sldNum" sz="quarter" idx="12"/>
          </p:nvPr>
        </p:nvSpPr>
        <p:spPr>
          <a:xfrm>
            <a:off x="8610600" y="6356350"/>
            <a:ext cx="2743200" cy="365125"/>
          </a:xfrm>
          <a:prstGeom prst="rect">
            <a:avLst/>
          </a:prstGeom>
        </p:spPr>
        <p:txBody>
          <a:bodyPr/>
          <a:lstStyle/>
          <a:p>
            <a:fld id="{8FC2ABB4-5332-4E6F-8EA9-96D14B0DF55E}" type="slidenum">
              <a:rPr lang="en-MY" smtClean="0"/>
              <a:t>‹#›</a:t>
            </a:fld>
            <a:endParaRPr lang="en-MY"/>
          </a:p>
        </p:txBody>
      </p:sp>
    </p:spTree>
    <p:extLst>
      <p:ext uri="{BB962C8B-B14F-4D97-AF65-F5344CB8AC3E}">
        <p14:creationId xmlns:p14="http://schemas.microsoft.com/office/powerpoint/2010/main" val="349689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C9CEF-2852-4226-93D3-106B11BB2F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DFEA193C-45CB-49B8-8D89-8B74C758E2E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A7B1066-7683-4D50-8237-022FB4B86B55}"/>
              </a:ext>
            </a:extLst>
          </p:cNvPr>
          <p:cNvSpPr>
            <a:spLocks noGrp="1"/>
          </p:cNvSpPr>
          <p:nvPr>
            <p:ph type="dt" sz="half" idx="10"/>
          </p:nvPr>
        </p:nvSpPr>
        <p:spPr>
          <a:xfrm>
            <a:off x="838200" y="6356350"/>
            <a:ext cx="2743200" cy="365125"/>
          </a:xfrm>
          <a:prstGeom prst="rect">
            <a:avLst/>
          </a:prstGeom>
        </p:spPr>
        <p:txBody>
          <a:bodyPr/>
          <a:lstStyle/>
          <a:p>
            <a:fld id="{28B4FFF5-B963-4ED9-B973-99FFD664E93F}" type="datetimeFigureOut">
              <a:rPr lang="en-MY" smtClean="0"/>
              <a:t>26/08/2021</a:t>
            </a:fld>
            <a:endParaRPr lang="en-MY"/>
          </a:p>
        </p:txBody>
      </p:sp>
      <p:sp>
        <p:nvSpPr>
          <p:cNvPr id="5" name="Footer Placeholder 4">
            <a:extLst>
              <a:ext uri="{FF2B5EF4-FFF2-40B4-BE49-F238E27FC236}">
                <a16:creationId xmlns:a16="http://schemas.microsoft.com/office/drawing/2014/main" id="{CFCFB603-7118-4265-B263-5D7FF9397ED7}"/>
              </a:ext>
            </a:extLst>
          </p:cNvPr>
          <p:cNvSpPr>
            <a:spLocks noGrp="1"/>
          </p:cNvSpPr>
          <p:nvPr>
            <p:ph type="ftr" sz="quarter" idx="11"/>
          </p:nvPr>
        </p:nvSpPr>
        <p:spPr>
          <a:xfrm>
            <a:off x="4038600" y="6356350"/>
            <a:ext cx="4114800" cy="365125"/>
          </a:xfrm>
          <a:prstGeom prst="rect">
            <a:avLst/>
          </a:prstGeom>
        </p:spPr>
        <p:txBody>
          <a:bodyPr/>
          <a:lstStyle/>
          <a:p>
            <a:endParaRPr lang="en-MY"/>
          </a:p>
        </p:txBody>
      </p:sp>
      <p:sp>
        <p:nvSpPr>
          <p:cNvPr id="6" name="Slide Number Placeholder 5">
            <a:extLst>
              <a:ext uri="{FF2B5EF4-FFF2-40B4-BE49-F238E27FC236}">
                <a16:creationId xmlns:a16="http://schemas.microsoft.com/office/drawing/2014/main" id="{76B1C7EA-F511-4260-BCF0-04E334805D82}"/>
              </a:ext>
            </a:extLst>
          </p:cNvPr>
          <p:cNvSpPr>
            <a:spLocks noGrp="1"/>
          </p:cNvSpPr>
          <p:nvPr>
            <p:ph type="sldNum" sz="quarter" idx="12"/>
          </p:nvPr>
        </p:nvSpPr>
        <p:spPr>
          <a:xfrm>
            <a:off x="8610600" y="6356350"/>
            <a:ext cx="2743200" cy="365125"/>
          </a:xfrm>
          <a:prstGeom prst="rect">
            <a:avLst/>
          </a:prstGeom>
        </p:spPr>
        <p:txBody>
          <a:bodyPr/>
          <a:lstStyle/>
          <a:p>
            <a:fld id="{8FC2ABB4-5332-4E6F-8EA9-96D14B0DF55E}" type="slidenum">
              <a:rPr lang="en-MY" smtClean="0"/>
              <a:t>‹#›</a:t>
            </a:fld>
            <a:endParaRPr lang="en-MY"/>
          </a:p>
        </p:txBody>
      </p:sp>
    </p:spTree>
    <p:extLst>
      <p:ext uri="{BB962C8B-B14F-4D97-AF65-F5344CB8AC3E}">
        <p14:creationId xmlns:p14="http://schemas.microsoft.com/office/powerpoint/2010/main" val="91679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1350-9512-4E9D-BE4B-20138E4FDDE7}"/>
              </a:ext>
            </a:extLst>
          </p:cNvPr>
          <p:cNvSpPr>
            <a:spLocks noGrp="1"/>
          </p:cNvSpPr>
          <p:nvPr>
            <p:ph type="title"/>
          </p:nvPr>
        </p:nvSpPr>
        <p:spPr>
          <a:xfrm>
            <a:off x="838200" y="365125"/>
            <a:ext cx="10515600" cy="1325563"/>
          </a:xfrm>
          <a:prstGeom prst="rect">
            <a:avLst/>
          </a:prstGeom>
        </p:spPr>
        <p:txBody>
          <a:bodyPr/>
          <a:lstStyle>
            <a:lvl1pPr>
              <a:defRPr/>
            </a:lvl1pPr>
          </a:lstStyle>
          <a:p>
            <a:endParaRPr lang="en-MY" dirty="0"/>
          </a:p>
        </p:txBody>
      </p:sp>
      <p:sp>
        <p:nvSpPr>
          <p:cNvPr id="3" name="Content Placeholder 2">
            <a:extLst>
              <a:ext uri="{FF2B5EF4-FFF2-40B4-BE49-F238E27FC236}">
                <a16:creationId xmlns:a16="http://schemas.microsoft.com/office/drawing/2014/main" id="{28B7FC18-2B1C-4A7C-BAB5-6490BAD77D7E}"/>
              </a:ext>
            </a:extLst>
          </p:cNvPr>
          <p:cNvSpPr>
            <a:spLocks noGrp="1"/>
          </p:cNvSpPr>
          <p:nvPr>
            <p:ph idx="1"/>
          </p:nvPr>
        </p:nvSpPr>
        <p:spPr>
          <a:xfrm>
            <a:off x="838200" y="1850563"/>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Tree>
    <p:extLst>
      <p:ext uri="{BB962C8B-B14F-4D97-AF65-F5344CB8AC3E}">
        <p14:creationId xmlns:p14="http://schemas.microsoft.com/office/powerpoint/2010/main" val="202450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AD41-28E0-4614-AA1C-4B8EBD9B72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08964FCA-D627-4FA4-A66E-D52162FCD20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78394C-1184-4093-B79E-43893029C129}"/>
              </a:ext>
            </a:extLst>
          </p:cNvPr>
          <p:cNvSpPr>
            <a:spLocks noGrp="1"/>
          </p:cNvSpPr>
          <p:nvPr>
            <p:ph type="dt" sz="half" idx="10"/>
          </p:nvPr>
        </p:nvSpPr>
        <p:spPr>
          <a:xfrm>
            <a:off x="838200" y="6356350"/>
            <a:ext cx="2743200" cy="365125"/>
          </a:xfrm>
          <a:prstGeom prst="rect">
            <a:avLst/>
          </a:prstGeom>
        </p:spPr>
        <p:txBody>
          <a:bodyPr/>
          <a:lstStyle/>
          <a:p>
            <a:fld id="{28B4FFF5-B963-4ED9-B973-99FFD664E93F}" type="datetimeFigureOut">
              <a:rPr lang="en-MY" smtClean="0"/>
              <a:t>26/08/2021</a:t>
            </a:fld>
            <a:endParaRPr lang="en-MY"/>
          </a:p>
        </p:txBody>
      </p:sp>
      <p:sp>
        <p:nvSpPr>
          <p:cNvPr id="5" name="Footer Placeholder 4">
            <a:extLst>
              <a:ext uri="{FF2B5EF4-FFF2-40B4-BE49-F238E27FC236}">
                <a16:creationId xmlns:a16="http://schemas.microsoft.com/office/drawing/2014/main" id="{E4922E12-F681-4A31-A8AF-0AF357893B72}"/>
              </a:ext>
            </a:extLst>
          </p:cNvPr>
          <p:cNvSpPr>
            <a:spLocks noGrp="1"/>
          </p:cNvSpPr>
          <p:nvPr>
            <p:ph type="ftr" sz="quarter" idx="11"/>
          </p:nvPr>
        </p:nvSpPr>
        <p:spPr>
          <a:xfrm>
            <a:off x="4038600" y="6356350"/>
            <a:ext cx="4114800" cy="365125"/>
          </a:xfrm>
          <a:prstGeom prst="rect">
            <a:avLst/>
          </a:prstGeom>
        </p:spPr>
        <p:txBody>
          <a:bodyPr/>
          <a:lstStyle/>
          <a:p>
            <a:endParaRPr lang="en-MY"/>
          </a:p>
        </p:txBody>
      </p:sp>
      <p:sp>
        <p:nvSpPr>
          <p:cNvPr id="6" name="Slide Number Placeholder 5">
            <a:extLst>
              <a:ext uri="{FF2B5EF4-FFF2-40B4-BE49-F238E27FC236}">
                <a16:creationId xmlns:a16="http://schemas.microsoft.com/office/drawing/2014/main" id="{F300D51F-2F66-498D-8BE3-479954DC136C}"/>
              </a:ext>
            </a:extLst>
          </p:cNvPr>
          <p:cNvSpPr>
            <a:spLocks noGrp="1"/>
          </p:cNvSpPr>
          <p:nvPr>
            <p:ph type="sldNum" sz="quarter" idx="12"/>
          </p:nvPr>
        </p:nvSpPr>
        <p:spPr>
          <a:xfrm>
            <a:off x="8610600" y="6356350"/>
            <a:ext cx="2743200" cy="365125"/>
          </a:xfrm>
          <a:prstGeom prst="rect">
            <a:avLst/>
          </a:prstGeom>
        </p:spPr>
        <p:txBody>
          <a:bodyPr/>
          <a:lstStyle/>
          <a:p>
            <a:fld id="{8FC2ABB4-5332-4E6F-8EA9-96D14B0DF55E}" type="slidenum">
              <a:rPr lang="en-MY" smtClean="0"/>
              <a:t>‹#›</a:t>
            </a:fld>
            <a:endParaRPr lang="en-MY"/>
          </a:p>
        </p:txBody>
      </p:sp>
    </p:spTree>
    <p:extLst>
      <p:ext uri="{BB962C8B-B14F-4D97-AF65-F5344CB8AC3E}">
        <p14:creationId xmlns:p14="http://schemas.microsoft.com/office/powerpoint/2010/main" val="210161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1217-2134-4D98-893D-FEC305ACCB6D}"/>
              </a:ext>
            </a:extLst>
          </p:cNvPr>
          <p:cNvSpPr>
            <a:spLocks noGrp="1"/>
          </p:cNvSpPr>
          <p:nvPr>
            <p:ph type="title"/>
          </p:nvPr>
        </p:nvSpPr>
        <p:spPr>
          <a:xfrm>
            <a:off x="762000" y="500062"/>
            <a:ext cx="10515600" cy="1325563"/>
          </a:xfrm>
          <a:prstGeom prst="rect">
            <a:avLst/>
          </a:prstGeom>
        </p:spPr>
        <p:txBody>
          <a:bodyPr/>
          <a:lstStyle>
            <a:lvl1pPr>
              <a:defRPr/>
            </a:lvl1pPr>
          </a:lstStyle>
          <a:p>
            <a:endParaRPr lang="en-MY" dirty="0"/>
          </a:p>
        </p:txBody>
      </p:sp>
      <p:sp>
        <p:nvSpPr>
          <p:cNvPr id="3" name="Content Placeholder 2">
            <a:extLst>
              <a:ext uri="{FF2B5EF4-FFF2-40B4-BE49-F238E27FC236}">
                <a16:creationId xmlns:a16="http://schemas.microsoft.com/office/drawing/2014/main" id="{626BD755-FA73-4510-8C34-BD134848E332}"/>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4" name="Content Placeholder 3">
            <a:extLst>
              <a:ext uri="{FF2B5EF4-FFF2-40B4-BE49-F238E27FC236}">
                <a16:creationId xmlns:a16="http://schemas.microsoft.com/office/drawing/2014/main" id="{BF122619-2E5C-4E21-A33D-4C57879ACB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6F51588C-D3B1-4FDF-A40D-DDABA8171EE5}"/>
              </a:ext>
            </a:extLst>
          </p:cNvPr>
          <p:cNvSpPr>
            <a:spLocks noGrp="1"/>
          </p:cNvSpPr>
          <p:nvPr>
            <p:ph type="dt" sz="half" idx="10"/>
          </p:nvPr>
        </p:nvSpPr>
        <p:spPr>
          <a:xfrm>
            <a:off x="838200" y="6356350"/>
            <a:ext cx="2743200" cy="365125"/>
          </a:xfrm>
          <a:prstGeom prst="rect">
            <a:avLst/>
          </a:prstGeom>
        </p:spPr>
        <p:txBody>
          <a:bodyPr/>
          <a:lstStyle/>
          <a:p>
            <a:fld id="{28B4FFF5-B963-4ED9-B973-99FFD664E93F}" type="datetimeFigureOut">
              <a:rPr lang="en-MY" smtClean="0"/>
              <a:t>26/08/2021</a:t>
            </a:fld>
            <a:endParaRPr lang="en-MY"/>
          </a:p>
        </p:txBody>
      </p:sp>
      <p:sp>
        <p:nvSpPr>
          <p:cNvPr id="6" name="Footer Placeholder 5">
            <a:extLst>
              <a:ext uri="{FF2B5EF4-FFF2-40B4-BE49-F238E27FC236}">
                <a16:creationId xmlns:a16="http://schemas.microsoft.com/office/drawing/2014/main" id="{DF81A3A6-AF51-4FEC-ABCC-D2AD23D25BB6}"/>
              </a:ext>
            </a:extLst>
          </p:cNvPr>
          <p:cNvSpPr>
            <a:spLocks noGrp="1"/>
          </p:cNvSpPr>
          <p:nvPr>
            <p:ph type="ftr" sz="quarter" idx="11"/>
          </p:nvPr>
        </p:nvSpPr>
        <p:spPr>
          <a:xfrm>
            <a:off x="4038600" y="6356350"/>
            <a:ext cx="4114800" cy="365125"/>
          </a:xfrm>
          <a:prstGeom prst="rect">
            <a:avLst/>
          </a:prstGeom>
        </p:spPr>
        <p:txBody>
          <a:bodyPr/>
          <a:lstStyle/>
          <a:p>
            <a:endParaRPr lang="en-MY"/>
          </a:p>
        </p:txBody>
      </p:sp>
      <p:sp>
        <p:nvSpPr>
          <p:cNvPr id="7" name="Slide Number Placeholder 6">
            <a:extLst>
              <a:ext uri="{FF2B5EF4-FFF2-40B4-BE49-F238E27FC236}">
                <a16:creationId xmlns:a16="http://schemas.microsoft.com/office/drawing/2014/main" id="{F012AC02-6F9B-4CE3-A1CE-87933F63E846}"/>
              </a:ext>
            </a:extLst>
          </p:cNvPr>
          <p:cNvSpPr>
            <a:spLocks noGrp="1"/>
          </p:cNvSpPr>
          <p:nvPr>
            <p:ph type="sldNum" sz="quarter" idx="12"/>
          </p:nvPr>
        </p:nvSpPr>
        <p:spPr>
          <a:xfrm>
            <a:off x="8610600" y="6356350"/>
            <a:ext cx="2743200" cy="365125"/>
          </a:xfrm>
          <a:prstGeom prst="rect">
            <a:avLst/>
          </a:prstGeom>
        </p:spPr>
        <p:txBody>
          <a:bodyPr/>
          <a:lstStyle/>
          <a:p>
            <a:fld id="{8FC2ABB4-5332-4E6F-8EA9-96D14B0DF55E}" type="slidenum">
              <a:rPr lang="en-MY" smtClean="0"/>
              <a:t>‹#›</a:t>
            </a:fld>
            <a:endParaRPr lang="en-MY"/>
          </a:p>
        </p:txBody>
      </p:sp>
    </p:spTree>
    <p:extLst>
      <p:ext uri="{BB962C8B-B14F-4D97-AF65-F5344CB8AC3E}">
        <p14:creationId xmlns:p14="http://schemas.microsoft.com/office/powerpoint/2010/main" val="352164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35DCAF-3880-4878-92B5-013457837ED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92428D-F216-4F3C-B990-D15FB5A1699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F7CCD80-0E52-48DC-B059-0DB5B89642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8C0452-E0B7-404D-B070-DB2E5BB4B2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42457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61ED-424A-4436-BE4B-D2FD84E2ED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98AF124-336A-4A1B-A47A-2232BB045CA0}"/>
              </a:ext>
            </a:extLst>
          </p:cNvPr>
          <p:cNvSpPr>
            <a:spLocks noGrp="1"/>
          </p:cNvSpPr>
          <p:nvPr>
            <p:ph type="dt" sz="half" idx="10"/>
          </p:nvPr>
        </p:nvSpPr>
        <p:spPr>
          <a:xfrm>
            <a:off x="838200" y="6356350"/>
            <a:ext cx="2743200" cy="365125"/>
          </a:xfrm>
          <a:prstGeom prst="rect">
            <a:avLst/>
          </a:prstGeom>
        </p:spPr>
        <p:txBody>
          <a:bodyPr/>
          <a:lstStyle/>
          <a:p>
            <a:fld id="{28B4FFF5-B963-4ED9-B973-99FFD664E93F}" type="datetimeFigureOut">
              <a:rPr lang="en-MY" smtClean="0"/>
              <a:t>26/08/2021</a:t>
            </a:fld>
            <a:endParaRPr lang="en-MY"/>
          </a:p>
        </p:txBody>
      </p:sp>
      <p:sp>
        <p:nvSpPr>
          <p:cNvPr id="4" name="Footer Placeholder 3">
            <a:extLst>
              <a:ext uri="{FF2B5EF4-FFF2-40B4-BE49-F238E27FC236}">
                <a16:creationId xmlns:a16="http://schemas.microsoft.com/office/drawing/2014/main" id="{81E3414B-FA2D-44EF-A65E-A41B4499587A}"/>
              </a:ext>
            </a:extLst>
          </p:cNvPr>
          <p:cNvSpPr>
            <a:spLocks noGrp="1"/>
          </p:cNvSpPr>
          <p:nvPr>
            <p:ph type="ftr" sz="quarter" idx="11"/>
          </p:nvPr>
        </p:nvSpPr>
        <p:spPr>
          <a:xfrm>
            <a:off x="4038600" y="6356350"/>
            <a:ext cx="4114800" cy="365125"/>
          </a:xfrm>
          <a:prstGeom prst="rect">
            <a:avLst/>
          </a:prstGeom>
        </p:spPr>
        <p:txBody>
          <a:bodyPr/>
          <a:lstStyle/>
          <a:p>
            <a:endParaRPr lang="en-MY"/>
          </a:p>
        </p:txBody>
      </p:sp>
      <p:sp>
        <p:nvSpPr>
          <p:cNvPr id="5" name="Slide Number Placeholder 4">
            <a:extLst>
              <a:ext uri="{FF2B5EF4-FFF2-40B4-BE49-F238E27FC236}">
                <a16:creationId xmlns:a16="http://schemas.microsoft.com/office/drawing/2014/main" id="{9D6E45BB-DC4F-4673-868E-6F12A241267A}"/>
              </a:ext>
            </a:extLst>
          </p:cNvPr>
          <p:cNvSpPr>
            <a:spLocks noGrp="1"/>
          </p:cNvSpPr>
          <p:nvPr>
            <p:ph type="sldNum" sz="quarter" idx="12"/>
          </p:nvPr>
        </p:nvSpPr>
        <p:spPr>
          <a:xfrm>
            <a:off x="8610600" y="6356350"/>
            <a:ext cx="2743200" cy="365125"/>
          </a:xfrm>
          <a:prstGeom prst="rect">
            <a:avLst/>
          </a:prstGeom>
        </p:spPr>
        <p:txBody>
          <a:bodyPr/>
          <a:lstStyle/>
          <a:p>
            <a:fld id="{8FC2ABB4-5332-4E6F-8EA9-96D14B0DF55E}" type="slidenum">
              <a:rPr lang="en-MY" smtClean="0"/>
              <a:t>‹#›</a:t>
            </a:fld>
            <a:endParaRPr lang="en-MY"/>
          </a:p>
        </p:txBody>
      </p:sp>
    </p:spTree>
    <p:extLst>
      <p:ext uri="{BB962C8B-B14F-4D97-AF65-F5344CB8AC3E}">
        <p14:creationId xmlns:p14="http://schemas.microsoft.com/office/powerpoint/2010/main" val="211045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69EC82-83EA-4F04-B41F-4F648864BBAB}"/>
              </a:ext>
            </a:extLst>
          </p:cNvPr>
          <p:cNvSpPr>
            <a:spLocks noGrp="1"/>
          </p:cNvSpPr>
          <p:nvPr>
            <p:ph type="dt" sz="half" idx="10"/>
          </p:nvPr>
        </p:nvSpPr>
        <p:spPr>
          <a:xfrm>
            <a:off x="838200" y="6356350"/>
            <a:ext cx="2743200" cy="365125"/>
          </a:xfrm>
          <a:prstGeom prst="rect">
            <a:avLst/>
          </a:prstGeom>
        </p:spPr>
        <p:txBody>
          <a:bodyPr/>
          <a:lstStyle/>
          <a:p>
            <a:fld id="{28B4FFF5-B963-4ED9-B973-99FFD664E93F}" type="datetimeFigureOut">
              <a:rPr lang="en-MY" smtClean="0"/>
              <a:t>26/08/2021</a:t>
            </a:fld>
            <a:endParaRPr lang="en-MY"/>
          </a:p>
        </p:txBody>
      </p:sp>
      <p:sp>
        <p:nvSpPr>
          <p:cNvPr id="3" name="Footer Placeholder 2">
            <a:extLst>
              <a:ext uri="{FF2B5EF4-FFF2-40B4-BE49-F238E27FC236}">
                <a16:creationId xmlns:a16="http://schemas.microsoft.com/office/drawing/2014/main" id="{5C43ABB8-A5CF-4F17-AD60-6257C651CD57}"/>
              </a:ext>
            </a:extLst>
          </p:cNvPr>
          <p:cNvSpPr>
            <a:spLocks noGrp="1"/>
          </p:cNvSpPr>
          <p:nvPr>
            <p:ph type="ftr" sz="quarter" idx="11"/>
          </p:nvPr>
        </p:nvSpPr>
        <p:spPr>
          <a:xfrm>
            <a:off x="4038600" y="6356350"/>
            <a:ext cx="4114800" cy="365125"/>
          </a:xfrm>
          <a:prstGeom prst="rect">
            <a:avLst/>
          </a:prstGeom>
        </p:spPr>
        <p:txBody>
          <a:bodyPr/>
          <a:lstStyle/>
          <a:p>
            <a:endParaRPr lang="en-MY"/>
          </a:p>
        </p:txBody>
      </p:sp>
      <p:sp>
        <p:nvSpPr>
          <p:cNvPr id="4" name="Slide Number Placeholder 3">
            <a:extLst>
              <a:ext uri="{FF2B5EF4-FFF2-40B4-BE49-F238E27FC236}">
                <a16:creationId xmlns:a16="http://schemas.microsoft.com/office/drawing/2014/main" id="{9B0130CE-CC2B-4AF8-A2C4-DE68CFCA5A1F}"/>
              </a:ext>
            </a:extLst>
          </p:cNvPr>
          <p:cNvSpPr>
            <a:spLocks noGrp="1"/>
          </p:cNvSpPr>
          <p:nvPr>
            <p:ph type="sldNum" sz="quarter" idx="12"/>
          </p:nvPr>
        </p:nvSpPr>
        <p:spPr>
          <a:xfrm>
            <a:off x="8610600" y="6356350"/>
            <a:ext cx="2743200" cy="365125"/>
          </a:xfrm>
          <a:prstGeom prst="rect">
            <a:avLst/>
          </a:prstGeom>
        </p:spPr>
        <p:txBody>
          <a:bodyPr/>
          <a:lstStyle/>
          <a:p>
            <a:fld id="{8FC2ABB4-5332-4E6F-8EA9-96D14B0DF55E}" type="slidenum">
              <a:rPr lang="en-MY" smtClean="0"/>
              <a:t>‹#›</a:t>
            </a:fld>
            <a:endParaRPr lang="en-MY"/>
          </a:p>
        </p:txBody>
      </p:sp>
    </p:spTree>
    <p:extLst>
      <p:ext uri="{BB962C8B-B14F-4D97-AF65-F5344CB8AC3E}">
        <p14:creationId xmlns:p14="http://schemas.microsoft.com/office/powerpoint/2010/main" val="390029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903C-B848-4860-AF16-A909A6B59D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BB0A5E67-8285-48E6-A0BA-459A1CA4B0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145D6581-D9DA-4861-A424-ABB72160D9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D40D9-44FB-4B48-A23B-07780D8A73AF}"/>
              </a:ext>
            </a:extLst>
          </p:cNvPr>
          <p:cNvSpPr>
            <a:spLocks noGrp="1"/>
          </p:cNvSpPr>
          <p:nvPr>
            <p:ph type="dt" sz="half" idx="10"/>
          </p:nvPr>
        </p:nvSpPr>
        <p:spPr>
          <a:xfrm>
            <a:off x="838200" y="6356350"/>
            <a:ext cx="2743200" cy="365125"/>
          </a:xfrm>
          <a:prstGeom prst="rect">
            <a:avLst/>
          </a:prstGeom>
        </p:spPr>
        <p:txBody>
          <a:bodyPr/>
          <a:lstStyle/>
          <a:p>
            <a:fld id="{28B4FFF5-B963-4ED9-B973-99FFD664E93F}" type="datetimeFigureOut">
              <a:rPr lang="en-MY" smtClean="0"/>
              <a:t>26/08/2021</a:t>
            </a:fld>
            <a:endParaRPr lang="en-MY"/>
          </a:p>
        </p:txBody>
      </p:sp>
      <p:sp>
        <p:nvSpPr>
          <p:cNvPr id="6" name="Footer Placeholder 5">
            <a:extLst>
              <a:ext uri="{FF2B5EF4-FFF2-40B4-BE49-F238E27FC236}">
                <a16:creationId xmlns:a16="http://schemas.microsoft.com/office/drawing/2014/main" id="{8BB505A2-2F0A-4070-A38A-98E3710DBF85}"/>
              </a:ext>
            </a:extLst>
          </p:cNvPr>
          <p:cNvSpPr>
            <a:spLocks noGrp="1"/>
          </p:cNvSpPr>
          <p:nvPr>
            <p:ph type="ftr" sz="quarter" idx="11"/>
          </p:nvPr>
        </p:nvSpPr>
        <p:spPr>
          <a:xfrm>
            <a:off x="4038600" y="6356350"/>
            <a:ext cx="4114800" cy="365125"/>
          </a:xfrm>
          <a:prstGeom prst="rect">
            <a:avLst/>
          </a:prstGeom>
        </p:spPr>
        <p:txBody>
          <a:bodyPr/>
          <a:lstStyle/>
          <a:p>
            <a:endParaRPr lang="en-MY"/>
          </a:p>
        </p:txBody>
      </p:sp>
      <p:sp>
        <p:nvSpPr>
          <p:cNvPr id="7" name="Slide Number Placeholder 6">
            <a:extLst>
              <a:ext uri="{FF2B5EF4-FFF2-40B4-BE49-F238E27FC236}">
                <a16:creationId xmlns:a16="http://schemas.microsoft.com/office/drawing/2014/main" id="{B5AE57BE-DA6C-4531-ADF6-C7ABE37AF756}"/>
              </a:ext>
            </a:extLst>
          </p:cNvPr>
          <p:cNvSpPr>
            <a:spLocks noGrp="1"/>
          </p:cNvSpPr>
          <p:nvPr>
            <p:ph type="sldNum" sz="quarter" idx="12"/>
          </p:nvPr>
        </p:nvSpPr>
        <p:spPr>
          <a:xfrm>
            <a:off x="8610600" y="6356350"/>
            <a:ext cx="2743200" cy="365125"/>
          </a:xfrm>
          <a:prstGeom prst="rect">
            <a:avLst/>
          </a:prstGeom>
        </p:spPr>
        <p:txBody>
          <a:bodyPr/>
          <a:lstStyle/>
          <a:p>
            <a:fld id="{8FC2ABB4-5332-4E6F-8EA9-96D14B0DF55E}" type="slidenum">
              <a:rPr lang="en-MY" smtClean="0"/>
              <a:t>‹#›</a:t>
            </a:fld>
            <a:endParaRPr lang="en-MY"/>
          </a:p>
        </p:txBody>
      </p:sp>
    </p:spTree>
    <p:extLst>
      <p:ext uri="{BB962C8B-B14F-4D97-AF65-F5344CB8AC3E}">
        <p14:creationId xmlns:p14="http://schemas.microsoft.com/office/powerpoint/2010/main" val="332309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9FB6-8597-43B2-8A5D-61641CA593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6F1F04DE-7C77-4F29-BDE1-E7199A22531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50F7A5B-4E60-4660-BEBA-5BE1E8317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14746-7852-401B-8986-ACF50BB33FAA}"/>
              </a:ext>
            </a:extLst>
          </p:cNvPr>
          <p:cNvSpPr>
            <a:spLocks noGrp="1"/>
          </p:cNvSpPr>
          <p:nvPr>
            <p:ph type="dt" sz="half" idx="10"/>
          </p:nvPr>
        </p:nvSpPr>
        <p:spPr>
          <a:xfrm>
            <a:off x="838200" y="6356350"/>
            <a:ext cx="2743200" cy="365125"/>
          </a:xfrm>
          <a:prstGeom prst="rect">
            <a:avLst/>
          </a:prstGeom>
        </p:spPr>
        <p:txBody>
          <a:bodyPr/>
          <a:lstStyle/>
          <a:p>
            <a:fld id="{28B4FFF5-B963-4ED9-B973-99FFD664E93F}" type="datetimeFigureOut">
              <a:rPr lang="en-MY" smtClean="0"/>
              <a:t>26/08/2021</a:t>
            </a:fld>
            <a:endParaRPr lang="en-MY"/>
          </a:p>
        </p:txBody>
      </p:sp>
      <p:sp>
        <p:nvSpPr>
          <p:cNvPr id="6" name="Footer Placeholder 5">
            <a:extLst>
              <a:ext uri="{FF2B5EF4-FFF2-40B4-BE49-F238E27FC236}">
                <a16:creationId xmlns:a16="http://schemas.microsoft.com/office/drawing/2014/main" id="{A12BC25A-BC61-432B-AF83-6259D7223FA8}"/>
              </a:ext>
            </a:extLst>
          </p:cNvPr>
          <p:cNvSpPr>
            <a:spLocks noGrp="1"/>
          </p:cNvSpPr>
          <p:nvPr>
            <p:ph type="ftr" sz="quarter" idx="11"/>
          </p:nvPr>
        </p:nvSpPr>
        <p:spPr>
          <a:xfrm>
            <a:off x="4038600" y="6356350"/>
            <a:ext cx="4114800" cy="365125"/>
          </a:xfrm>
          <a:prstGeom prst="rect">
            <a:avLst/>
          </a:prstGeom>
        </p:spPr>
        <p:txBody>
          <a:bodyPr/>
          <a:lstStyle/>
          <a:p>
            <a:endParaRPr lang="en-MY"/>
          </a:p>
        </p:txBody>
      </p:sp>
      <p:sp>
        <p:nvSpPr>
          <p:cNvPr id="7" name="Slide Number Placeholder 6">
            <a:extLst>
              <a:ext uri="{FF2B5EF4-FFF2-40B4-BE49-F238E27FC236}">
                <a16:creationId xmlns:a16="http://schemas.microsoft.com/office/drawing/2014/main" id="{F179CE72-DB05-4E31-BA05-CF03789ADC8A}"/>
              </a:ext>
            </a:extLst>
          </p:cNvPr>
          <p:cNvSpPr>
            <a:spLocks noGrp="1"/>
          </p:cNvSpPr>
          <p:nvPr>
            <p:ph type="sldNum" sz="quarter" idx="12"/>
          </p:nvPr>
        </p:nvSpPr>
        <p:spPr>
          <a:xfrm>
            <a:off x="8610600" y="6356350"/>
            <a:ext cx="2743200" cy="365125"/>
          </a:xfrm>
          <a:prstGeom prst="rect">
            <a:avLst/>
          </a:prstGeom>
        </p:spPr>
        <p:txBody>
          <a:bodyPr/>
          <a:lstStyle/>
          <a:p>
            <a:fld id="{8FC2ABB4-5332-4E6F-8EA9-96D14B0DF55E}" type="slidenum">
              <a:rPr lang="en-MY" smtClean="0"/>
              <a:t>‹#›</a:t>
            </a:fld>
            <a:endParaRPr lang="en-MY"/>
          </a:p>
        </p:txBody>
      </p:sp>
    </p:spTree>
    <p:extLst>
      <p:ext uri="{BB962C8B-B14F-4D97-AF65-F5344CB8AC3E}">
        <p14:creationId xmlns:p14="http://schemas.microsoft.com/office/powerpoint/2010/main" val="320871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A64974-A78D-4A9F-AF07-0745EABF32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Placeholder 11">
            <a:extLst>
              <a:ext uri="{FF2B5EF4-FFF2-40B4-BE49-F238E27FC236}">
                <a16:creationId xmlns:a16="http://schemas.microsoft.com/office/drawing/2014/main" id="{C6AD8EAD-BB89-4E6C-8493-BEC81E6FE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MY" dirty="0"/>
          </a:p>
        </p:txBody>
      </p:sp>
      <p:sp>
        <p:nvSpPr>
          <p:cNvPr id="13" name="Text Placeholder 12">
            <a:extLst>
              <a:ext uri="{FF2B5EF4-FFF2-40B4-BE49-F238E27FC236}">
                <a16:creationId xmlns:a16="http://schemas.microsoft.com/office/drawing/2014/main" id="{9B9E1357-1F82-4FB2-97AE-A44E63A91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61496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F6E9-2A14-41FA-973C-7E17ED699683}"/>
              </a:ext>
            </a:extLst>
          </p:cNvPr>
          <p:cNvSpPr>
            <a:spLocks noGrp="1"/>
          </p:cNvSpPr>
          <p:nvPr>
            <p:ph type="ctrTitle"/>
          </p:nvPr>
        </p:nvSpPr>
        <p:spPr>
          <a:xfrm>
            <a:off x="603180" y="1126285"/>
            <a:ext cx="7184570" cy="1207008"/>
          </a:xfrm>
        </p:spPr>
        <p:txBody>
          <a:bodyPr>
            <a:noAutofit/>
          </a:bodyPr>
          <a:lstStyle/>
          <a:p>
            <a:r>
              <a:rPr lang="en-MY" sz="3600" b="1" dirty="0">
                <a:solidFill>
                  <a:srgbClr val="002060"/>
                </a:solidFill>
              </a:rPr>
              <a:t>PERCEIVING PARTY ATTRIBUTES  AND SUPPORT OF PERIKATAN NASIONAL &amp; PAKATAN HARAPAN</a:t>
            </a:r>
          </a:p>
        </p:txBody>
      </p:sp>
      <p:sp>
        <p:nvSpPr>
          <p:cNvPr id="3" name="Subtitle 2">
            <a:extLst>
              <a:ext uri="{FF2B5EF4-FFF2-40B4-BE49-F238E27FC236}">
                <a16:creationId xmlns:a16="http://schemas.microsoft.com/office/drawing/2014/main" id="{7826AF1A-67B0-488C-8369-B07B3B0F85BC}"/>
              </a:ext>
            </a:extLst>
          </p:cNvPr>
          <p:cNvSpPr>
            <a:spLocks noGrp="1"/>
          </p:cNvSpPr>
          <p:nvPr>
            <p:ph type="subTitle" idx="1"/>
          </p:nvPr>
        </p:nvSpPr>
        <p:spPr>
          <a:xfrm>
            <a:off x="8040078" y="721404"/>
            <a:ext cx="4071475" cy="526733"/>
          </a:xfrm>
        </p:spPr>
        <p:txBody>
          <a:bodyPr>
            <a:noAutofit/>
          </a:bodyPr>
          <a:lstStyle/>
          <a:p>
            <a:pPr>
              <a:lnSpc>
                <a:spcPct val="100000"/>
              </a:lnSpc>
              <a:spcBef>
                <a:spcPts val="0"/>
              </a:spcBef>
            </a:pPr>
            <a:endParaRPr lang="en-MY" sz="2000" dirty="0">
              <a:solidFill>
                <a:schemeClr val="bg1"/>
              </a:solidFill>
            </a:endParaRPr>
          </a:p>
          <a:p>
            <a:pPr>
              <a:lnSpc>
                <a:spcPct val="100000"/>
              </a:lnSpc>
              <a:spcBef>
                <a:spcPts val="0"/>
              </a:spcBef>
            </a:pPr>
            <a:r>
              <a:rPr lang="en-MY" sz="1600" b="1" dirty="0">
                <a:solidFill>
                  <a:schemeClr val="bg1"/>
                </a:solidFill>
              </a:rPr>
              <a:t>Presenters:</a:t>
            </a:r>
          </a:p>
          <a:p>
            <a:pPr>
              <a:lnSpc>
                <a:spcPct val="100000"/>
              </a:lnSpc>
              <a:spcBef>
                <a:spcPts val="0"/>
              </a:spcBef>
            </a:pPr>
            <a:r>
              <a:rPr lang="en-MY" sz="1600" i="1" dirty="0">
                <a:solidFill>
                  <a:schemeClr val="bg1"/>
                </a:solidFill>
              </a:rPr>
              <a:t>Dato’ Sri Dr. Syed Arabi Idid &amp; </a:t>
            </a:r>
          </a:p>
          <a:p>
            <a:pPr>
              <a:lnSpc>
                <a:spcPct val="100000"/>
              </a:lnSpc>
              <a:spcBef>
                <a:spcPts val="0"/>
              </a:spcBef>
            </a:pPr>
            <a:r>
              <a:rPr lang="en-MY" sz="1600" i="1" dirty="0">
                <a:solidFill>
                  <a:schemeClr val="bg1"/>
                </a:solidFill>
              </a:rPr>
              <a:t>Dr. Tengku Siti Aisha Tengku Mohd Azzman</a:t>
            </a:r>
          </a:p>
          <a:p>
            <a:pPr>
              <a:lnSpc>
                <a:spcPct val="100000"/>
              </a:lnSpc>
              <a:spcBef>
                <a:spcPts val="0"/>
              </a:spcBef>
            </a:pPr>
            <a:r>
              <a:rPr lang="en-MY" sz="1600" i="1" dirty="0">
                <a:solidFill>
                  <a:schemeClr val="bg1"/>
                </a:solidFill>
              </a:rPr>
              <a:t>Department of Communication, IIUM</a:t>
            </a:r>
          </a:p>
        </p:txBody>
      </p:sp>
      <p:pic>
        <p:nvPicPr>
          <p:cNvPr id="4" name="Picture 2" descr="Perikatan Nasional logo revealed by PM, to be used in Sabah polls | The Star">
            <a:extLst>
              <a:ext uri="{FF2B5EF4-FFF2-40B4-BE49-F238E27FC236}">
                <a16:creationId xmlns:a16="http://schemas.microsoft.com/office/drawing/2014/main" id="{A0E77933-5B9A-5544-A6D5-19842527E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32"/>
          <a:stretch/>
        </p:blipFill>
        <p:spPr bwMode="auto">
          <a:xfrm>
            <a:off x="609600" y="2423680"/>
            <a:ext cx="5212080" cy="3856948"/>
          </a:xfrm>
          <a:prstGeom prst="rect">
            <a:avLst/>
          </a:prstGeom>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Malaysia Elections 2018: Mahathir Mohamad in Shock Win | Time">
            <a:extLst>
              <a:ext uri="{FF2B5EF4-FFF2-40B4-BE49-F238E27FC236}">
                <a16:creationId xmlns:a16="http://schemas.microsoft.com/office/drawing/2014/main" id="{AAA10729-901F-5943-8149-FC730EE6A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12" r="1" b="1"/>
          <a:stretch/>
        </p:blipFill>
        <p:spPr bwMode="auto">
          <a:xfrm>
            <a:off x="6370320" y="2423040"/>
            <a:ext cx="5212080" cy="385756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479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F1762A-9389-A540-8E94-7665B1C3505F}"/>
              </a:ext>
            </a:extLst>
          </p:cNvPr>
          <p:cNvGraphicFramePr>
            <a:graphicFrameLocks noGrp="1"/>
          </p:cNvGraphicFramePr>
          <p:nvPr>
            <p:extLst>
              <p:ext uri="{D42A27DB-BD31-4B8C-83A1-F6EECF244321}">
                <p14:modId xmlns:p14="http://schemas.microsoft.com/office/powerpoint/2010/main" val="1323675885"/>
              </p:ext>
            </p:extLst>
          </p:nvPr>
        </p:nvGraphicFramePr>
        <p:xfrm>
          <a:off x="802558" y="1306286"/>
          <a:ext cx="10975787" cy="5308378"/>
        </p:xfrm>
        <a:graphic>
          <a:graphicData uri="http://schemas.openxmlformats.org/drawingml/2006/table">
            <a:tbl>
              <a:tblPr>
                <a:tableStyleId>{5C22544A-7EE6-4342-B048-85BDC9FD1C3A}</a:tableStyleId>
              </a:tblPr>
              <a:tblGrid>
                <a:gridCol w="1808096">
                  <a:extLst>
                    <a:ext uri="{9D8B030D-6E8A-4147-A177-3AD203B41FA5}">
                      <a16:colId xmlns:a16="http://schemas.microsoft.com/office/drawing/2014/main" val="3113319543"/>
                    </a:ext>
                  </a:extLst>
                </a:gridCol>
                <a:gridCol w="1262941">
                  <a:extLst>
                    <a:ext uri="{9D8B030D-6E8A-4147-A177-3AD203B41FA5}">
                      <a16:colId xmlns:a16="http://schemas.microsoft.com/office/drawing/2014/main" val="2158108223"/>
                    </a:ext>
                  </a:extLst>
                </a:gridCol>
                <a:gridCol w="790475">
                  <a:extLst>
                    <a:ext uri="{9D8B030D-6E8A-4147-A177-3AD203B41FA5}">
                      <a16:colId xmlns:a16="http://schemas.microsoft.com/office/drawing/2014/main" val="3326005531"/>
                    </a:ext>
                  </a:extLst>
                </a:gridCol>
                <a:gridCol w="790475">
                  <a:extLst>
                    <a:ext uri="{9D8B030D-6E8A-4147-A177-3AD203B41FA5}">
                      <a16:colId xmlns:a16="http://schemas.microsoft.com/office/drawing/2014/main" val="1655924947"/>
                    </a:ext>
                  </a:extLst>
                </a:gridCol>
                <a:gridCol w="790475">
                  <a:extLst>
                    <a:ext uri="{9D8B030D-6E8A-4147-A177-3AD203B41FA5}">
                      <a16:colId xmlns:a16="http://schemas.microsoft.com/office/drawing/2014/main" val="3472565352"/>
                    </a:ext>
                  </a:extLst>
                </a:gridCol>
                <a:gridCol w="790475">
                  <a:extLst>
                    <a:ext uri="{9D8B030D-6E8A-4147-A177-3AD203B41FA5}">
                      <a16:colId xmlns:a16="http://schemas.microsoft.com/office/drawing/2014/main" val="1107194155"/>
                    </a:ext>
                  </a:extLst>
                </a:gridCol>
                <a:gridCol w="790475">
                  <a:extLst>
                    <a:ext uri="{9D8B030D-6E8A-4147-A177-3AD203B41FA5}">
                      <a16:colId xmlns:a16="http://schemas.microsoft.com/office/drawing/2014/main" val="2905551521"/>
                    </a:ext>
                  </a:extLst>
                </a:gridCol>
                <a:gridCol w="790475">
                  <a:extLst>
                    <a:ext uri="{9D8B030D-6E8A-4147-A177-3AD203B41FA5}">
                      <a16:colId xmlns:a16="http://schemas.microsoft.com/office/drawing/2014/main" val="2348930320"/>
                    </a:ext>
                  </a:extLst>
                </a:gridCol>
                <a:gridCol w="790475">
                  <a:extLst>
                    <a:ext uri="{9D8B030D-6E8A-4147-A177-3AD203B41FA5}">
                      <a16:colId xmlns:a16="http://schemas.microsoft.com/office/drawing/2014/main" val="152633162"/>
                    </a:ext>
                  </a:extLst>
                </a:gridCol>
                <a:gridCol w="790475">
                  <a:extLst>
                    <a:ext uri="{9D8B030D-6E8A-4147-A177-3AD203B41FA5}">
                      <a16:colId xmlns:a16="http://schemas.microsoft.com/office/drawing/2014/main" val="3552733790"/>
                    </a:ext>
                  </a:extLst>
                </a:gridCol>
                <a:gridCol w="790475">
                  <a:extLst>
                    <a:ext uri="{9D8B030D-6E8A-4147-A177-3AD203B41FA5}">
                      <a16:colId xmlns:a16="http://schemas.microsoft.com/office/drawing/2014/main" val="2421382340"/>
                    </a:ext>
                  </a:extLst>
                </a:gridCol>
                <a:gridCol w="790475">
                  <a:extLst>
                    <a:ext uri="{9D8B030D-6E8A-4147-A177-3AD203B41FA5}">
                      <a16:colId xmlns:a16="http://schemas.microsoft.com/office/drawing/2014/main" val="1704125133"/>
                    </a:ext>
                  </a:extLst>
                </a:gridCol>
              </a:tblGrid>
              <a:tr h="171238">
                <a:tc>
                  <a:txBody>
                    <a:bodyPr/>
                    <a:lstStyle/>
                    <a:p>
                      <a:pPr algn="ctr" fontAlgn="ctr"/>
                      <a:r>
                        <a:rPr lang="en-MY" sz="1050" b="1" u="none" strike="noStrike" dirty="0">
                          <a:effectLst/>
                        </a:rPr>
                        <a:t>Variables</a:t>
                      </a:r>
                      <a:endParaRPr lang="en-MY" sz="1050" b="1" i="0" u="none" strike="noStrike" dirty="0">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 </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1</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2</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3</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4</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5</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6</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7</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8</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a:effectLst/>
                        </a:rPr>
                        <a:t>9</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b="1" u="none" strike="noStrike" dirty="0">
                          <a:effectLst/>
                        </a:rPr>
                        <a:t>10</a:t>
                      </a:r>
                      <a:endParaRPr lang="en-MY" sz="1050" b="1" i="0" u="none" strike="noStrike" dirty="0">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36959373"/>
                  </a:ext>
                </a:extLst>
              </a:tr>
              <a:tr h="171238">
                <a:tc>
                  <a:txBody>
                    <a:bodyPr/>
                    <a:lstStyle/>
                    <a:p>
                      <a:pPr algn="l" fontAlgn="ctr"/>
                      <a:r>
                        <a:rPr lang="en-MY" sz="1050" u="none" strike="noStrike">
                          <a:effectLst/>
                        </a:rPr>
                        <a:t>TV</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731651187"/>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643948882"/>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905015229"/>
                  </a:ext>
                </a:extLst>
              </a:tr>
              <a:tr h="171238">
                <a:tc>
                  <a:txBody>
                    <a:bodyPr/>
                    <a:lstStyle/>
                    <a:p>
                      <a:pPr algn="l" fontAlgn="ctr"/>
                      <a:r>
                        <a:rPr lang="en-MY" sz="1050" u="none" strike="noStrike">
                          <a:effectLst/>
                        </a:rPr>
                        <a:t>Newspaper</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.188**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4010807084"/>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608355849"/>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215957523"/>
                  </a:ext>
                </a:extLst>
              </a:tr>
              <a:tr h="171238">
                <a:tc>
                  <a:txBody>
                    <a:bodyPr/>
                    <a:lstStyle/>
                    <a:p>
                      <a:pPr algn="l" fontAlgn="ctr"/>
                      <a:r>
                        <a:rPr lang="en-MY" sz="1050" u="none" strike="noStrike">
                          <a:effectLst/>
                        </a:rPr>
                        <a:t>Radio</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.163**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.337**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405527219"/>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332230663"/>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4184692689"/>
                  </a:ext>
                </a:extLst>
              </a:tr>
              <a:tr h="171238">
                <a:tc>
                  <a:txBody>
                    <a:bodyPr/>
                    <a:lstStyle/>
                    <a:p>
                      <a:pPr algn="l" fontAlgn="ctr"/>
                      <a:r>
                        <a:rPr lang="en-MY" sz="1050" u="none" strike="noStrike">
                          <a:effectLst/>
                        </a:rPr>
                        <a:t>Twitter</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-0.051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.138**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.207**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464545347"/>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0.146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050470455"/>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482700457"/>
                  </a:ext>
                </a:extLst>
              </a:tr>
              <a:tr h="171238">
                <a:tc>
                  <a:txBody>
                    <a:bodyPr/>
                    <a:lstStyle/>
                    <a:p>
                      <a:pPr algn="l" fontAlgn="ctr"/>
                      <a:r>
                        <a:rPr lang="en-MY" sz="1050" u="none" strike="noStrike">
                          <a:effectLst/>
                        </a:rPr>
                        <a:t>Whatsapp</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0.028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0.024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.153**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.171**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950271765"/>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0.416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0.496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340366493"/>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604724274"/>
                  </a:ext>
                </a:extLst>
              </a:tr>
              <a:tr h="171238">
                <a:tc>
                  <a:txBody>
                    <a:bodyPr/>
                    <a:lstStyle/>
                    <a:p>
                      <a:pPr algn="l" fontAlgn="ctr"/>
                      <a:r>
                        <a:rPr lang="en-MY" sz="1050" u="none" strike="noStrike">
                          <a:effectLst/>
                        </a:rPr>
                        <a:t>Optimism</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0.048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-0.004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.107**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060893770"/>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0.168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0.907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0.076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891028297"/>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4177936680"/>
                  </a:ext>
                </a:extLst>
              </a:tr>
              <a:tr h="171238">
                <a:tc>
                  <a:txBody>
                    <a:bodyPr/>
                    <a:lstStyle/>
                    <a:p>
                      <a:pPr algn="l" fontAlgn="ctr"/>
                      <a:r>
                        <a:rPr lang="en-MY" sz="1050" u="none" strike="noStrike" dirty="0">
                          <a:effectLst/>
                        </a:rPr>
                        <a:t>Support for current government</a:t>
                      </a:r>
                      <a:endParaRPr lang="en-MY" sz="1050" b="0" i="0" u="none" strike="noStrike" dirty="0">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0.014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-.158**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-0.008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-.075*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0.053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.731**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187451539"/>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0.692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0.824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0.032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0.131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90859974"/>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769433841"/>
                  </a:ext>
                </a:extLst>
              </a:tr>
              <a:tr h="171238">
                <a:tc>
                  <a:txBody>
                    <a:bodyPr/>
                    <a:lstStyle/>
                    <a:p>
                      <a:pPr algn="l" fontAlgn="ctr"/>
                      <a:r>
                        <a:rPr lang="en-MY" sz="1050" u="none" strike="noStrike">
                          <a:effectLst/>
                        </a:rPr>
                        <a:t>PN Party Characeristic</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-.239**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-.210**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0.049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.274**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.504**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439956540"/>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0.005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0.091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0.167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01332529"/>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084265256"/>
                  </a:ext>
                </a:extLst>
              </a:tr>
              <a:tr h="171238">
                <a:tc>
                  <a:txBody>
                    <a:bodyPr/>
                    <a:lstStyle/>
                    <a:p>
                      <a:pPr algn="l" fontAlgn="ctr"/>
                      <a:r>
                        <a:rPr lang="en-MY" sz="1050" u="none" strike="noStrike">
                          <a:effectLst/>
                        </a:rPr>
                        <a:t>PN is my party</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0.051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-.191**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-.147**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0.029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.524**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.670**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.555**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869302855"/>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0.151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0.414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4084378297"/>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546176820"/>
                  </a:ext>
                </a:extLst>
              </a:tr>
              <a:tr h="171238">
                <a:tc>
                  <a:txBody>
                    <a:bodyPr/>
                    <a:lstStyle/>
                    <a:p>
                      <a:pPr algn="l" fontAlgn="ctr"/>
                      <a:r>
                        <a:rPr lang="en-MY" sz="1050" u="none" strike="noStrike">
                          <a:effectLst/>
                        </a:rPr>
                        <a:t>PN is party for the people</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.077*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-.212**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-0.049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-.143**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.574**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.737**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.621**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.936**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120621035"/>
                  </a:ext>
                </a:extLst>
              </a:tr>
              <a:tr h="171238">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0.028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0.168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0.081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4055973180"/>
                  </a:ext>
                </a:extLst>
              </a:tr>
              <a:tr h="171238">
                <a:tc>
                  <a:txBody>
                    <a:bodyPr/>
                    <a:lstStyle/>
                    <a:p>
                      <a:pPr algn="l" fontAlgn="ctr"/>
                      <a:r>
                        <a:rPr lang="en-MY" sz="1050" u="none" strike="noStrike">
                          <a:effectLst/>
                        </a:rPr>
                        <a:t> </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dirty="0">
                          <a:effectLst/>
                        </a:rPr>
                        <a:t>805</a:t>
                      </a:r>
                      <a:endParaRPr lang="en-MY" sz="1050" b="0" i="0" u="none" strike="noStrike" dirty="0">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675530714"/>
                  </a:ext>
                </a:extLst>
              </a:tr>
            </a:tbl>
          </a:graphicData>
        </a:graphic>
      </p:graphicFrame>
      <p:sp>
        <p:nvSpPr>
          <p:cNvPr id="4" name="Title 1">
            <a:extLst>
              <a:ext uri="{FF2B5EF4-FFF2-40B4-BE49-F238E27FC236}">
                <a16:creationId xmlns:a16="http://schemas.microsoft.com/office/drawing/2014/main" id="{2CAE35BA-7000-224A-BE13-01A1AEFF01A7}"/>
              </a:ext>
            </a:extLst>
          </p:cNvPr>
          <p:cNvSpPr>
            <a:spLocks noGrp="1"/>
          </p:cNvSpPr>
          <p:nvPr>
            <p:ph type="title"/>
          </p:nvPr>
        </p:nvSpPr>
        <p:spPr>
          <a:xfrm>
            <a:off x="802558" y="497860"/>
            <a:ext cx="10515600" cy="666911"/>
          </a:xfrm>
        </p:spPr>
        <p:txBody>
          <a:bodyPr>
            <a:normAutofit/>
          </a:bodyPr>
          <a:lstStyle/>
          <a:p>
            <a:pPr algn="ctr"/>
            <a:r>
              <a:rPr lang="en-US" sz="4000" b="1" dirty="0"/>
              <a:t>Variable correlations for PN support</a:t>
            </a:r>
          </a:p>
        </p:txBody>
      </p:sp>
    </p:spTree>
    <p:extLst>
      <p:ext uri="{BB962C8B-B14F-4D97-AF65-F5344CB8AC3E}">
        <p14:creationId xmlns:p14="http://schemas.microsoft.com/office/powerpoint/2010/main" val="37127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3581-DDE8-2141-B1DD-B9D034E56791}"/>
              </a:ext>
            </a:extLst>
          </p:cNvPr>
          <p:cNvSpPr>
            <a:spLocks noGrp="1"/>
          </p:cNvSpPr>
          <p:nvPr>
            <p:ph type="title"/>
          </p:nvPr>
        </p:nvSpPr>
        <p:spPr>
          <a:xfrm>
            <a:off x="802558" y="497860"/>
            <a:ext cx="10515600" cy="1325563"/>
          </a:xfrm>
        </p:spPr>
        <p:txBody>
          <a:bodyPr>
            <a:normAutofit/>
          </a:bodyPr>
          <a:lstStyle/>
          <a:p>
            <a:pPr algn="ctr"/>
            <a:r>
              <a:rPr lang="en-US" sz="4000" b="1" dirty="0"/>
              <a:t>Factors influencing support for PN</a:t>
            </a:r>
          </a:p>
        </p:txBody>
      </p:sp>
      <p:graphicFrame>
        <p:nvGraphicFramePr>
          <p:cNvPr id="4" name="Content Placeholder 3">
            <a:extLst>
              <a:ext uri="{FF2B5EF4-FFF2-40B4-BE49-F238E27FC236}">
                <a16:creationId xmlns:a16="http://schemas.microsoft.com/office/drawing/2014/main" id="{4F56104C-BAB5-AF4F-85EE-889CB112CC09}"/>
              </a:ext>
            </a:extLst>
          </p:cNvPr>
          <p:cNvGraphicFramePr>
            <a:graphicFrameLocks noGrp="1"/>
          </p:cNvGraphicFramePr>
          <p:nvPr>
            <p:ph idx="1"/>
            <p:extLst>
              <p:ext uri="{D42A27DB-BD31-4B8C-83A1-F6EECF244321}">
                <p14:modId xmlns:p14="http://schemas.microsoft.com/office/powerpoint/2010/main" val="116271028"/>
              </p:ext>
            </p:extLst>
          </p:nvPr>
        </p:nvGraphicFramePr>
        <p:xfrm>
          <a:off x="307258" y="1823423"/>
          <a:ext cx="11506200" cy="4054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11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831E-C022-7745-B8EF-625847D3C2A7}"/>
              </a:ext>
            </a:extLst>
          </p:cNvPr>
          <p:cNvSpPr>
            <a:spLocks noGrp="1"/>
          </p:cNvSpPr>
          <p:nvPr>
            <p:ph type="title"/>
          </p:nvPr>
        </p:nvSpPr>
        <p:spPr>
          <a:xfrm>
            <a:off x="838200" y="365125"/>
            <a:ext cx="10515600" cy="1074057"/>
          </a:xfrm>
        </p:spPr>
        <p:txBody>
          <a:bodyPr/>
          <a:lstStyle/>
          <a:p>
            <a:pPr algn="ctr"/>
            <a:r>
              <a:rPr lang="en-US" b="1" dirty="0"/>
              <a:t>Variable correlations for PH support</a:t>
            </a:r>
          </a:p>
        </p:txBody>
      </p:sp>
      <p:graphicFrame>
        <p:nvGraphicFramePr>
          <p:cNvPr id="6" name="Table 5">
            <a:extLst>
              <a:ext uri="{FF2B5EF4-FFF2-40B4-BE49-F238E27FC236}">
                <a16:creationId xmlns:a16="http://schemas.microsoft.com/office/drawing/2014/main" id="{F8325E1D-5043-AB45-8AF6-747A7B37F41D}"/>
              </a:ext>
            </a:extLst>
          </p:cNvPr>
          <p:cNvGraphicFramePr>
            <a:graphicFrameLocks noGrp="1"/>
          </p:cNvGraphicFramePr>
          <p:nvPr>
            <p:extLst>
              <p:ext uri="{D42A27DB-BD31-4B8C-83A1-F6EECF244321}">
                <p14:modId xmlns:p14="http://schemas.microsoft.com/office/powerpoint/2010/main" val="1472860689"/>
              </p:ext>
            </p:extLst>
          </p:nvPr>
        </p:nvGraphicFramePr>
        <p:xfrm>
          <a:off x="489857" y="1286782"/>
          <a:ext cx="11022693" cy="5164600"/>
        </p:xfrm>
        <a:graphic>
          <a:graphicData uri="http://schemas.openxmlformats.org/drawingml/2006/table">
            <a:tbl>
              <a:tblPr>
                <a:tableStyleId>{5C22544A-7EE6-4342-B048-85BDC9FD1C3A}</a:tableStyleId>
              </a:tblPr>
              <a:tblGrid>
                <a:gridCol w="2447598">
                  <a:extLst>
                    <a:ext uri="{9D8B030D-6E8A-4147-A177-3AD203B41FA5}">
                      <a16:colId xmlns:a16="http://schemas.microsoft.com/office/drawing/2014/main" val="2551035285"/>
                    </a:ext>
                  </a:extLst>
                </a:gridCol>
                <a:gridCol w="1181305">
                  <a:extLst>
                    <a:ext uri="{9D8B030D-6E8A-4147-A177-3AD203B41FA5}">
                      <a16:colId xmlns:a16="http://schemas.microsoft.com/office/drawing/2014/main" val="2325480494"/>
                    </a:ext>
                  </a:extLst>
                </a:gridCol>
                <a:gridCol w="739379">
                  <a:extLst>
                    <a:ext uri="{9D8B030D-6E8A-4147-A177-3AD203B41FA5}">
                      <a16:colId xmlns:a16="http://schemas.microsoft.com/office/drawing/2014/main" val="3385012899"/>
                    </a:ext>
                  </a:extLst>
                </a:gridCol>
                <a:gridCol w="739379">
                  <a:extLst>
                    <a:ext uri="{9D8B030D-6E8A-4147-A177-3AD203B41FA5}">
                      <a16:colId xmlns:a16="http://schemas.microsoft.com/office/drawing/2014/main" val="1379089771"/>
                    </a:ext>
                  </a:extLst>
                </a:gridCol>
                <a:gridCol w="739379">
                  <a:extLst>
                    <a:ext uri="{9D8B030D-6E8A-4147-A177-3AD203B41FA5}">
                      <a16:colId xmlns:a16="http://schemas.microsoft.com/office/drawing/2014/main" val="3816241461"/>
                    </a:ext>
                  </a:extLst>
                </a:gridCol>
                <a:gridCol w="739379">
                  <a:extLst>
                    <a:ext uri="{9D8B030D-6E8A-4147-A177-3AD203B41FA5}">
                      <a16:colId xmlns:a16="http://schemas.microsoft.com/office/drawing/2014/main" val="2161090314"/>
                    </a:ext>
                  </a:extLst>
                </a:gridCol>
                <a:gridCol w="739379">
                  <a:extLst>
                    <a:ext uri="{9D8B030D-6E8A-4147-A177-3AD203B41FA5}">
                      <a16:colId xmlns:a16="http://schemas.microsoft.com/office/drawing/2014/main" val="2498583048"/>
                    </a:ext>
                  </a:extLst>
                </a:gridCol>
                <a:gridCol w="739379">
                  <a:extLst>
                    <a:ext uri="{9D8B030D-6E8A-4147-A177-3AD203B41FA5}">
                      <a16:colId xmlns:a16="http://schemas.microsoft.com/office/drawing/2014/main" val="2561840986"/>
                    </a:ext>
                  </a:extLst>
                </a:gridCol>
                <a:gridCol w="739379">
                  <a:extLst>
                    <a:ext uri="{9D8B030D-6E8A-4147-A177-3AD203B41FA5}">
                      <a16:colId xmlns:a16="http://schemas.microsoft.com/office/drawing/2014/main" val="3287404452"/>
                    </a:ext>
                  </a:extLst>
                </a:gridCol>
                <a:gridCol w="739379">
                  <a:extLst>
                    <a:ext uri="{9D8B030D-6E8A-4147-A177-3AD203B41FA5}">
                      <a16:colId xmlns:a16="http://schemas.microsoft.com/office/drawing/2014/main" val="727542114"/>
                    </a:ext>
                  </a:extLst>
                </a:gridCol>
                <a:gridCol w="739379">
                  <a:extLst>
                    <a:ext uri="{9D8B030D-6E8A-4147-A177-3AD203B41FA5}">
                      <a16:colId xmlns:a16="http://schemas.microsoft.com/office/drawing/2014/main" val="3087003117"/>
                    </a:ext>
                  </a:extLst>
                </a:gridCol>
                <a:gridCol w="739379">
                  <a:extLst>
                    <a:ext uri="{9D8B030D-6E8A-4147-A177-3AD203B41FA5}">
                      <a16:colId xmlns:a16="http://schemas.microsoft.com/office/drawing/2014/main" val="952275641"/>
                    </a:ext>
                  </a:extLst>
                </a:gridCol>
              </a:tblGrid>
              <a:tr h="154785">
                <a:tc>
                  <a:txBody>
                    <a:bodyPr/>
                    <a:lstStyle/>
                    <a:p>
                      <a:pPr algn="l" fontAlgn="ctr"/>
                      <a:r>
                        <a:rPr lang="en-MY" sz="1050" u="none" strike="noStrike" dirty="0">
                          <a:effectLst/>
                        </a:rPr>
                        <a:t>Variables</a:t>
                      </a:r>
                      <a:endParaRPr lang="en-MY" sz="1050" b="1" i="0" u="none" strike="noStrike" dirty="0">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 </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3</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4</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5</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6</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9</a:t>
                      </a:r>
                      <a:endParaRPr lang="en-MY" sz="1050" b="1"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10</a:t>
                      </a:r>
                      <a:endParaRPr lang="en-MY" sz="1050" b="1"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500178933"/>
                  </a:ext>
                </a:extLst>
              </a:tr>
              <a:tr h="154785">
                <a:tc>
                  <a:txBody>
                    <a:bodyPr/>
                    <a:lstStyle/>
                    <a:p>
                      <a:pPr algn="l" fontAlgn="ctr"/>
                      <a:r>
                        <a:rPr lang="en-MY" sz="1050" u="none" strike="noStrike">
                          <a:effectLst/>
                        </a:rPr>
                        <a:t>TV</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4048264035"/>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108107254"/>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642473791"/>
                  </a:ext>
                </a:extLst>
              </a:tr>
              <a:tr h="154785">
                <a:tc>
                  <a:txBody>
                    <a:bodyPr/>
                    <a:lstStyle/>
                    <a:p>
                      <a:pPr algn="l" fontAlgn="ctr"/>
                      <a:r>
                        <a:rPr lang="en-MY" sz="1050" u="none" strike="noStrike" dirty="0">
                          <a:effectLst/>
                        </a:rPr>
                        <a:t>Newspaper</a:t>
                      </a:r>
                      <a:endParaRPr lang="en-MY" sz="1050" b="0" i="0" u="none" strike="noStrike" dirty="0">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.188**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81816393"/>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510484425"/>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866363124"/>
                  </a:ext>
                </a:extLst>
              </a:tr>
              <a:tr h="154785">
                <a:tc>
                  <a:txBody>
                    <a:bodyPr/>
                    <a:lstStyle/>
                    <a:p>
                      <a:pPr algn="l" fontAlgn="ctr"/>
                      <a:r>
                        <a:rPr lang="en-MY" sz="1050" u="none" strike="noStrike">
                          <a:effectLst/>
                        </a:rPr>
                        <a:t>Radio</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.163**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.337**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31970704"/>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409634226"/>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015125454"/>
                  </a:ext>
                </a:extLst>
              </a:tr>
              <a:tr h="154785">
                <a:tc>
                  <a:txBody>
                    <a:bodyPr/>
                    <a:lstStyle/>
                    <a:p>
                      <a:pPr algn="l" fontAlgn="ctr"/>
                      <a:r>
                        <a:rPr lang="en-MY" sz="1050" u="none" strike="noStrike">
                          <a:effectLst/>
                        </a:rPr>
                        <a:t>Twitter</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-0.051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.138**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.207**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182699740"/>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0.146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347382977"/>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60779701"/>
                  </a:ext>
                </a:extLst>
              </a:tr>
              <a:tr h="154785">
                <a:tc>
                  <a:txBody>
                    <a:bodyPr/>
                    <a:lstStyle/>
                    <a:p>
                      <a:pPr algn="l" fontAlgn="ctr"/>
                      <a:r>
                        <a:rPr lang="en-MY" sz="1050" u="none" strike="noStrike">
                          <a:effectLst/>
                        </a:rPr>
                        <a:t>WhatsApp</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0.028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0.024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.153**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.171**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252347982"/>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0.416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0.496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30199785"/>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820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146173906"/>
                  </a:ext>
                </a:extLst>
              </a:tr>
              <a:tr h="154785">
                <a:tc>
                  <a:txBody>
                    <a:bodyPr/>
                    <a:lstStyle/>
                    <a:p>
                      <a:pPr algn="l" fontAlgn="ctr"/>
                      <a:r>
                        <a:rPr lang="en-MY" sz="1050" u="none" strike="noStrike">
                          <a:effectLst/>
                        </a:rPr>
                        <a:t>Optimism</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0.048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-0.004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.107**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974194306"/>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0.168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0.907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0.076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0.002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1778717171"/>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42809885"/>
                  </a:ext>
                </a:extLst>
              </a:tr>
              <a:tr h="154785">
                <a:tc>
                  <a:txBody>
                    <a:bodyPr/>
                    <a:lstStyle/>
                    <a:p>
                      <a:pPr algn="l" fontAlgn="ctr"/>
                      <a:r>
                        <a:rPr lang="en-MY" sz="1050" u="none" strike="noStrike" dirty="0">
                          <a:effectLst/>
                        </a:rPr>
                        <a:t>Support for current government</a:t>
                      </a:r>
                      <a:endParaRPr lang="en-MY" sz="1050" b="0" i="0" u="none" strike="noStrike" dirty="0">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0.014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-.158**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-0.008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-.075*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0.053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.731**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251903877"/>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0.692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0.824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0.032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0.131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325666486"/>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813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111635466"/>
                  </a:ext>
                </a:extLst>
              </a:tr>
              <a:tr h="154785">
                <a:tc>
                  <a:txBody>
                    <a:bodyPr/>
                    <a:lstStyle/>
                    <a:p>
                      <a:pPr algn="l" fontAlgn="ctr"/>
                      <a:r>
                        <a:rPr lang="en-MY" sz="1050" u="none" strike="noStrike">
                          <a:effectLst/>
                        </a:rPr>
                        <a:t>PH Party Characteristics</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.081*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.169**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-0.049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-.326**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-.457**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008514784"/>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0.081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0.021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0.169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354697063"/>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800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601842265"/>
                  </a:ext>
                </a:extLst>
              </a:tr>
              <a:tr h="154785">
                <a:tc>
                  <a:txBody>
                    <a:bodyPr/>
                    <a:lstStyle/>
                    <a:p>
                      <a:pPr algn="l" fontAlgn="ctr"/>
                      <a:r>
                        <a:rPr lang="en-MY" sz="1050" u="none" strike="noStrike">
                          <a:effectLst/>
                        </a:rPr>
                        <a:t>PH is my party</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-0.012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.138**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.124**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.121**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-0.061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-.229**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-.415**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.618**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667117883"/>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0.744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0.083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338130616"/>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92958053"/>
                  </a:ext>
                </a:extLst>
              </a:tr>
              <a:tr h="154785">
                <a:tc>
                  <a:txBody>
                    <a:bodyPr/>
                    <a:lstStyle/>
                    <a:p>
                      <a:pPr algn="l" fontAlgn="ctr"/>
                      <a:r>
                        <a:rPr lang="en-MY" sz="1050" u="none" strike="noStrike">
                          <a:effectLst/>
                        </a:rPr>
                        <a:t>PH is party for the people </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Pearson Correlation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0.009</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.152**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.133**</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.126**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-.070*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-.216**</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-.404**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.632**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.948**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1</a:t>
                      </a: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4076231839"/>
                  </a:ext>
                </a:extLst>
              </a:tr>
              <a:tr h="154785">
                <a:tc>
                  <a:txBody>
                    <a:bodyPr/>
                    <a:lstStyle/>
                    <a:p>
                      <a:pPr algn="l" fontAlgn="ct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Sig. (2-tailed)</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0.794</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0.048</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&lt;.001</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0</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endParaRPr lang="en-MY" sz="1050" b="0" i="0" u="none" strike="noStrike">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3166024651"/>
                  </a:ext>
                </a:extLst>
              </a:tr>
              <a:tr h="154785">
                <a:tc>
                  <a:txBody>
                    <a:bodyPr/>
                    <a:lstStyle/>
                    <a:p>
                      <a:pPr algn="l" fontAlgn="ctr"/>
                      <a:r>
                        <a:rPr lang="en-MY" sz="1050" u="none" strike="noStrike">
                          <a:effectLst/>
                        </a:rPr>
                        <a:t> </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N</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797</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792</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a:effectLst/>
                        </a:rPr>
                        <a:t>795</a:t>
                      </a:r>
                      <a:endParaRPr lang="en-MY" sz="1050" b="0" i="0" u="none" strike="noStrike">
                        <a:solidFill>
                          <a:srgbClr val="000000"/>
                        </a:solidFill>
                        <a:effectLst/>
                        <a:latin typeface="Calibri" panose="020F0502020204030204" pitchFamily="34" charset="0"/>
                      </a:endParaRPr>
                    </a:p>
                  </a:txBody>
                  <a:tcPr marL="6580" marR="6580" marT="6580" marB="0" anchor="ctr"/>
                </a:tc>
                <a:tc>
                  <a:txBody>
                    <a:bodyPr/>
                    <a:lstStyle/>
                    <a:p>
                      <a:pPr algn="ctr" fontAlgn="ctr"/>
                      <a:r>
                        <a:rPr lang="en-MY" sz="1050" u="none" strike="noStrike" dirty="0">
                          <a:effectLst/>
                        </a:rPr>
                        <a:t>797</a:t>
                      </a:r>
                      <a:endParaRPr lang="en-MY" sz="1050" b="0" i="0" u="none" strike="noStrike" dirty="0">
                        <a:solidFill>
                          <a:srgbClr val="000000"/>
                        </a:solidFill>
                        <a:effectLst/>
                        <a:latin typeface="Calibri" panose="020F0502020204030204" pitchFamily="34" charset="0"/>
                      </a:endParaRPr>
                    </a:p>
                  </a:txBody>
                  <a:tcPr marL="6580" marR="6580" marT="6580" marB="0" anchor="ctr"/>
                </a:tc>
                <a:extLst>
                  <a:ext uri="{0D108BD9-81ED-4DB2-BD59-A6C34878D82A}">
                    <a16:rowId xmlns:a16="http://schemas.microsoft.com/office/drawing/2014/main" val="2387125536"/>
                  </a:ext>
                </a:extLst>
              </a:tr>
            </a:tbl>
          </a:graphicData>
        </a:graphic>
      </p:graphicFrame>
    </p:spTree>
    <p:extLst>
      <p:ext uri="{BB962C8B-B14F-4D97-AF65-F5344CB8AC3E}">
        <p14:creationId xmlns:p14="http://schemas.microsoft.com/office/powerpoint/2010/main" val="306207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3581-DDE8-2141-B1DD-B9D034E56791}"/>
              </a:ext>
            </a:extLst>
          </p:cNvPr>
          <p:cNvSpPr>
            <a:spLocks noGrp="1"/>
          </p:cNvSpPr>
          <p:nvPr>
            <p:ph type="title"/>
          </p:nvPr>
        </p:nvSpPr>
        <p:spPr>
          <a:xfrm>
            <a:off x="802558" y="497860"/>
            <a:ext cx="10515600" cy="1325563"/>
          </a:xfrm>
        </p:spPr>
        <p:txBody>
          <a:bodyPr>
            <a:normAutofit/>
          </a:bodyPr>
          <a:lstStyle/>
          <a:p>
            <a:pPr algn="ctr"/>
            <a:r>
              <a:rPr lang="en-US" sz="4000" b="1" dirty="0"/>
              <a:t>Factors influencing support for PH</a:t>
            </a:r>
          </a:p>
        </p:txBody>
      </p:sp>
      <p:graphicFrame>
        <p:nvGraphicFramePr>
          <p:cNvPr id="4" name="Content Placeholder 3">
            <a:extLst>
              <a:ext uri="{FF2B5EF4-FFF2-40B4-BE49-F238E27FC236}">
                <a16:creationId xmlns:a16="http://schemas.microsoft.com/office/drawing/2014/main" id="{5CC083F3-914E-6344-B0B2-50077E4E4792}"/>
              </a:ext>
            </a:extLst>
          </p:cNvPr>
          <p:cNvGraphicFramePr>
            <a:graphicFrameLocks noGrp="1"/>
          </p:cNvGraphicFramePr>
          <p:nvPr>
            <p:ph idx="1"/>
            <p:extLst>
              <p:ext uri="{D42A27DB-BD31-4B8C-83A1-F6EECF244321}">
                <p14:modId xmlns:p14="http://schemas.microsoft.com/office/powerpoint/2010/main" val="4147888996"/>
              </p:ext>
            </p:extLst>
          </p:nvPr>
        </p:nvGraphicFramePr>
        <p:xfrm>
          <a:off x="307258" y="1526099"/>
          <a:ext cx="1150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47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D177-8192-B044-9724-269054F8E564}"/>
              </a:ext>
            </a:extLst>
          </p:cNvPr>
          <p:cNvSpPr>
            <a:spLocks noGrp="1"/>
          </p:cNvSpPr>
          <p:nvPr>
            <p:ph type="title"/>
          </p:nvPr>
        </p:nvSpPr>
        <p:spPr>
          <a:xfrm>
            <a:off x="838200" y="816429"/>
            <a:ext cx="10515600" cy="874259"/>
          </a:xfrm>
        </p:spPr>
        <p:txBody>
          <a:bodyPr/>
          <a:lstStyle/>
          <a:p>
            <a:pPr algn="ctr"/>
            <a:r>
              <a:rPr lang="en-US" b="1" dirty="0"/>
              <a:t>Discussion</a:t>
            </a:r>
          </a:p>
        </p:txBody>
      </p:sp>
      <p:graphicFrame>
        <p:nvGraphicFramePr>
          <p:cNvPr id="4" name="Content Placeholder 3">
            <a:extLst>
              <a:ext uri="{FF2B5EF4-FFF2-40B4-BE49-F238E27FC236}">
                <a16:creationId xmlns:a16="http://schemas.microsoft.com/office/drawing/2014/main" id="{447F9540-24E6-8644-B6F9-33E91C604F2D}"/>
              </a:ext>
            </a:extLst>
          </p:cNvPr>
          <p:cNvGraphicFramePr>
            <a:graphicFrameLocks noGrp="1"/>
          </p:cNvGraphicFramePr>
          <p:nvPr>
            <p:ph idx="1"/>
            <p:extLst>
              <p:ext uri="{D42A27DB-BD31-4B8C-83A1-F6EECF244321}">
                <p14:modId xmlns:p14="http://schemas.microsoft.com/office/powerpoint/2010/main" val="2455369896"/>
              </p:ext>
            </p:extLst>
          </p:nvPr>
        </p:nvGraphicFramePr>
        <p:xfrm>
          <a:off x="838200" y="185056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05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D177-8192-B044-9724-269054F8E564}"/>
              </a:ext>
            </a:extLst>
          </p:cNvPr>
          <p:cNvSpPr>
            <a:spLocks noGrp="1"/>
          </p:cNvSpPr>
          <p:nvPr>
            <p:ph type="title"/>
          </p:nvPr>
        </p:nvSpPr>
        <p:spPr>
          <a:xfrm>
            <a:off x="838200" y="656099"/>
            <a:ext cx="10515600" cy="1034589"/>
          </a:xfrm>
        </p:spPr>
        <p:txBody>
          <a:bodyPr/>
          <a:lstStyle/>
          <a:p>
            <a:pPr algn="ctr"/>
            <a:r>
              <a:rPr lang="en-US" b="1" dirty="0"/>
              <a:t>Discussion</a:t>
            </a:r>
          </a:p>
        </p:txBody>
      </p:sp>
      <p:graphicFrame>
        <p:nvGraphicFramePr>
          <p:cNvPr id="4" name="Content Placeholder 3">
            <a:extLst>
              <a:ext uri="{FF2B5EF4-FFF2-40B4-BE49-F238E27FC236}">
                <a16:creationId xmlns:a16="http://schemas.microsoft.com/office/drawing/2014/main" id="{D8C17FB0-E2CD-6B46-89D4-6B14B879CE68}"/>
              </a:ext>
            </a:extLst>
          </p:cNvPr>
          <p:cNvGraphicFramePr>
            <a:graphicFrameLocks noGrp="1"/>
          </p:cNvGraphicFramePr>
          <p:nvPr>
            <p:ph idx="1"/>
            <p:extLst>
              <p:ext uri="{D42A27DB-BD31-4B8C-83A1-F6EECF244321}">
                <p14:modId xmlns:p14="http://schemas.microsoft.com/office/powerpoint/2010/main" val="1302023959"/>
              </p:ext>
            </p:extLst>
          </p:nvPr>
        </p:nvGraphicFramePr>
        <p:xfrm>
          <a:off x="838200" y="185056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50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descr="Dark floating bulbs with one lit up brightly">
            <a:extLst>
              <a:ext uri="{FF2B5EF4-FFF2-40B4-BE49-F238E27FC236}">
                <a16:creationId xmlns:a16="http://schemas.microsoft.com/office/drawing/2014/main" id="{3250C539-09FB-4393-8B8B-31627A5CDEF2}"/>
              </a:ext>
            </a:extLst>
          </p:cNvPr>
          <p:cNvPicPr>
            <a:picLocks noChangeAspect="1"/>
          </p:cNvPicPr>
          <p:nvPr/>
        </p:nvPicPr>
        <p:blipFill rotWithShape="1">
          <a:blip r:embed="rId2"/>
          <a:srcRect l="3768" r="-2"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E1634361-A032-4349-9C54-2ED1DBFF717A}"/>
              </a:ext>
            </a:extLst>
          </p:cNvPr>
          <p:cNvSpPr>
            <a:spLocks noGrp="1"/>
          </p:cNvSpPr>
          <p:nvPr>
            <p:ph idx="1"/>
          </p:nvPr>
        </p:nvSpPr>
        <p:spPr>
          <a:xfrm>
            <a:off x="6234329" y="2279018"/>
            <a:ext cx="5314543" cy="3375920"/>
          </a:xfrm>
        </p:spPr>
        <p:txBody>
          <a:bodyPr anchor="t">
            <a:normAutofit/>
          </a:bodyPr>
          <a:lstStyle/>
          <a:p>
            <a:pPr marL="0" indent="0" algn="ctr">
              <a:buNone/>
            </a:pPr>
            <a:r>
              <a:rPr lang="en-US" sz="4000" b="1" dirty="0">
                <a:solidFill>
                  <a:srgbClr val="0070C0"/>
                </a:solidFill>
                <a:latin typeface="Segoe Script" panose="020B0804020000000003" pitchFamily="34" charset="0"/>
                <a:cs typeface="APPLE CHANCERY" panose="03020702040506060504" pitchFamily="66" charset="-79"/>
              </a:rPr>
              <a:t>Thank you for your time and attention </a:t>
            </a:r>
            <a:endParaRPr lang="en-US" sz="4000" b="1" dirty="0">
              <a:solidFill>
                <a:srgbClr val="0070C0"/>
              </a:solidFill>
              <a:latin typeface="Segoe Script" panose="020B0804020000000003" pitchFamily="34" charset="0"/>
              <a:cs typeface="APPLE CHANCERY" panose="03020702040506060504" pitchFamily="66" charset="-79"/>
              <a:sym typeface="Wingdings" pitchFamily="2" charset="2"/>
            </a:endParaRPr>
          </a:p>
          <a:p>
            <a:pPr marL="0" indent="0">
              <a:buNone/>
            </a:pPr>
            <a:endParaRPr lang="en-US" sz="1800" dirty="0">
              <a:solidFill>
                <a:srgbClr val="0070C0"/>
              </a:solidFill>
            </a:endParaRPr>
          </a:p>
        </p:txBody>
      </p:sp>
    </p:spTree>
    <p:extLst>
      <p:ext uri="{BB962C8B-B14F-4D97-AF65-F5344CB8AC3E}">
        <p14:creationId xmlns:p14="http://schemas.microsoft.com/office/powerpoint/2010/main" val="37171354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15B4-821F-0F4D-9E80-7A4F6906CC64}"/>
              </a:ext>
            </a:extLst>
          </p:cNvPr>
          <p:cNvSpPr>
            <a:spLocks noGrp="1"/>
          </p:cNvSpPr>
          <p:nvPr>
            <p:ph type="title"/>
          </p:nvPr>
        </p:nvSpPr>
        <p:spPr>
          <a:xfrm>
            <a:off x="838200" y="657225"/>
            <a:ext cx="10515600" cy="1033463"/>
          </a:xfrm>
        </p:spPr>
        <p:txBody>
          <a:bodyPr/>
          <a:lstStyle/>
          <a:p>
            <a:pPr algn="ctr"/>
            <a:r>
              <a:rPr lang="en-US" b="1"/>
              <a:t>INTRODUCTION</a:t>
            </a:r>
            <a:endParaRPr lang="en-US" b="1" dirty="0"/>
          </a:p>
        </p:txBody>
      </p:sp>
      <p:graphicFrame>
        <p:nvGraphicFramePr>
          <p:cNvPr id="5" name="Content Placeholder 2">
            <a:extLst>
              <a:ext uri="{FF2B5EF4-FFF2-40B4-BE49-F238E27FC236}">
                <a16:creationId xmlns:a16="http://schemas.microsoft.com/office/drawing/2014/main" id="{D496A959-C0B7-4494-AEFE-62BE9BA52F27}"/>
              </a:ext>
            </a:extLst>
          </p:cNvPr>
          <p:cNvGraphicFramePr>
            <a:graphicFrameLocks noGrp="1"/>
          </p:cNvGraphicFramePr>
          <p:nvPr>
            <p:ph idx="1"/>
            <p:extLst>
              <p:ext uri="{D42A27DB-BD31-4B8C-83A1-F6EECF244321}">
                <p14:modId xmlns:p14="http://schemas.microsoft.com/office/powerpoint/2010/main" val="3256986261"/>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55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50A3-E1BC-497A-815B-50C2036219CA}"/>
              </a:ext>
            </a:extLst>
          </p:cNvPr>
          <p:cNvSpPr>
            <a:spLocks noGrp="1"/>
          </p:cNvSpPr>
          <p:nvPr>
            <p:ph type="title"/>
          </p:nvPr>
        </p:nvSpPr>
        <p:spPr>
          <a:xfrm>
            <a:off x="838200" y="656099"/>
            <a:ext cx="10515600" cy="1034589"/>
          </a:xfrm>
        </p:spPr>
        <p:txBody>
          <a:bodyPr/>
          <a:lstStyle/>
          <a:p>
            <a:pPr algn="ctr"/>
            <a:r>
              <a:rPr lang="en-US" b="1" dirty="0"/>
              <a:t>Research on parties</a:t>
            </a:r>
            <a:endParaRPr lang="en-MY" b="1" dirty="0"/>
          </a:p>
        </p:txBody>
      </p:sp>
      <p:graphicFrame>
        <p:nvGraphicFramePr>
          <p:cNvPr id="5" name="Content Placeholder 2">
            <a:extLst>
              <a:ext uri="{FF2B5EF4-FFF2-40B4-BE49-F238E27FC236}">
                <a16:creationId xmlns:a16="http://schemas.microsoft.com/office/drawing/2014/main" id="{776C36D1-792A-4D70-9866-2F4478B79036}"/>
              </a:ext>
            </a:extLst>
          </p:cNvPr>
          <p:cNvGraphicFramePr>
            <a:graphicFrameLocks noGrp="1"/>
          </p:cNvGraphicFramePr>
          <p:nvPr>
            <p:ph idx="1"/>
            <p:extLst>
              <p:ext uri="{D42A27DB-BD31-4B8C-83A1-F6EECF244321}">
                <p14:modId xmlns:p14="http://schemas.microsoft.com/office/powerpoint/2010/main" val="3120662596"/>
              </p:ext>
            </p:extLst>
          </p:nvPr>
        </p:nvGraphicFramePr>
        <p:xfrm>
          <a:off x="838200" y="185056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44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D355-0431-4538-9F84-C9ED3B743E59}"/>
              </a:ext>
            </a:extLst>
          </p:cNvPr>
          <p:cNvSpPr>
            <a:spLocks noGrp="1"/>
          </p:cNvSpPr>
          <p:nvPr>
            <p:ph type="title"/>
          </p:nvPr>
        </p:nvSpPr>
        <p:spPr>
          <a:xfrm>
            <a:off x="838200" y="827314"/>
            <a:ext cx="10515600" cy="863374"/>
          </a:xfrm>
        </p:spPr>
        <p:txBody>
          <a:bodyPr/>
          <a:lstStyle/>
          <a:p>
            <a:pPr algn="ctr"/>
            <a:r>
              <a:rPr lang="en-MY" b="1" dirty="0"/>
              <a:t>Research on parties</a:t>
            </a:r>
          </a:p>
        </p:txBody>
      </p:sp>
      <p:graphicFrame>
        <p:nvGraphicFramePr>
          <p:cNvPr id="5" name="Content Placeholder 2">
            <a:extLst>
              <a:ext uri="{FF2B5EF4-FFF2-40B4-BE49-F238E27FC236}">
                <a16:creationId xmlns:a16="http://schemas.microsoft.com/office/drawing/2014/main" id="{B693E316-69B8-4D6B-BD48-B3B4BB87C63C}"/>
              </a:ext>
            </a:extLst>
          </p:cNvPr>
          <p:cNvGraphicFramePr>
            <a:graphicFrameLocks noGrp="1"/>
          </p:cNvGraphicFramePr>
          <p:nvPr>
            <p:ph idx="1"/>
            <p:extLst>
              <p:ext uri="{D42A27DB-BD31-4B8C-83A1-F6EECF244321}">
                <p14:modId xmlns:p14="http://schemas.microsoft.com/office/powerpoint/2010/main" val="1856638003"/>
              </p:ext>
            </p:extLst>
          </p:nvPr>
        </p:nvGraphicFramePr>
        <p:xfrm>
          <a:off x="838200" y="185056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67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C041-B02C-6741-AEBB-C8E184DAE27A}"/>
              </a:ext>
            </a:extLst>
          </p:cNvPr>
          <p:cNvSpPr>
            <a:spLocks noGrp="1"/>
          </p:cNvSpPr>
          <p:nvPr>
            <p:ph type="title"/>
          </p:nvPr>
        </p:nvSpPr>
        <p:spPr>
          <a:xfrm>
            <a:off x="468086" y="615497"/>
            <a:ext cx="10515600" cy="1325563"/>
          </a:xfrm>
        </p:spPr>
        <p:txBody>
          <a:bodyPr/>
          <a:lstStyle/>
          <a:p>
            <a:pPr algn="ctr"/>
            <a:r>
              <a:rPr lang="en-US" b="1" dirty="0"/>
              <a:t>Methodology</a:t>
            </a:r>
          </a:p>
        </p:txBody>
      </p:sp>
      <p:graphicFrame>
        <p:nvGraphicFramePr>
          <p:cNvPr id="5" name="Content Placeholder 2">
            <a:extLst>
              <a:ext uri="{FF2B5EF4-FFF2-40B4-BE49-F238E27FC236}">
                <a16:creationId xmlns:a16="http://schemas.microsoft.com/office/drawing/2014/main" id="{1B5A7B3C-A439-49E1-8673-C34A04D07153}"/>
              </a:ext>
            </a:extLst>
          </p:cNvPr>
          <p:cNvGraphicFramePr>
            <a:graphicFrameLocks noGrp="1"/>
          </p:cNvGraphicFramePr>
          <p:nvPr>
            <p:ph idx="1"/>
            <p:extLst>
              <p:ext uri="{D42A27DB-BD31-4B8C-83A1-F6EECF244321}">
                <p14:modId xmlns:p14="http://schemas.microsoft.com/office/powerpoint/2010/main" val="991328009"/>
              </p:ext>
            </p:extLst>
          </p:nvPr>
        </p:nvGraphicFramePr>
        <p:xfrm>
          <a:off x="838200" y="1690688"/>
          <a:ext cx="108857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57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57AA-7391-E344-9BB2-7B348D267EF1}"/>
              </a:ext>
            </a:extLst>
          </p:cNvPr>
          <p:cNvSpPr>
            <a:spLocks noGrp="1"/>
          </p:cNvSpPr>
          <p:nvPr>
            <p:ph type="title"/>
          </p:nvPr>
        </p:nvSpPr>
        <p:spPr>
          <a:xfrm>
            <a:off x="870204" y="606564"/>
            <a:ext cx="10451592" cy="1325563"/>
          </a:xfrm>
        </p:spPr>
        <p:txBody>
          <a:bodyPr anchor="ctr">
            <a:normAutofit/>
          </a:bodyPr>
          <a:lstStyle/>
          <a:p>
            <a:r>
              <a:rPr lang="en-US" dirty="0"/>
              <a:t>Main measures used in the study (DV)</a:t>
            </a:r>
          </a:p>
        </p:txBody>
      </p:sp>
      <p:graphicFrame>
        <p:nvGraphicFramePr>
          <p:cNvPr id="4" name="Table 4">
            <a:extLst>
              <a:ext uri="{FF2B5EF4-FFF2-40B4-BE49-F238E27FC236}">
                <a16:creationId xmlns:a16="http://schemas.microsoft.com/office/drawing/2014/main" id="{4A89ECF4-F066-1444-8807-DBDC30239240}"/>
              </a:ext>
            </a:extLst>
          </p:cNvPr>
          <p:cNvGraphicFramePr>
            <a:graphicFrameLocks noGrp="1"/>
          </p:cNvGraphicFramePr>
          <p:nvPr>
            <p:ph idx="1"/>
            <p:extLst>
              <p:ext uri="{D42A27DB-BD31-4B8C-83A1-F6EECF244321}">
                <p14:modId xmlns:p14="http://schemas.microsoft.com/office/powerpoint/2010/main" val="2294104526"/>
              </p:ext>
            </p:extLst>
          </p:nvPr>
        </p:nvGraphicFramePr>
        <p:xfrm>
          <a:off x="870204" y="1797562"/>
          <a:ext cx="10190252" cy="3951066"/>
        </p:xfrm>
        <a:graphic>
          <a:graphicData uri="http://schemas.openxmlformats.org/drawingml/2006/table">
            <a:tbl>
              <a:tblPr firstRow="1" bandRow="1">
                <a:tableStyleId>{B301B821-A1FF-4177-AEE7-76D212191A09}</a:tableStyleId>
              </a:tblPr>
              <a:tblGrid>
                <a:gridCol w="2974022">
                  <a:extLst>
                    <a:ext uri="{9D8B030D-6E8A-4147-A177-3AD203B41FA5}">
                      <a16:colId xmlns:a16="http://schemas.microsoft.com/office/drawing/2014/main" val="3197786908"/>
                    </a:ext>
                  </a:extLst>
                </a:gridCol>
                <a:gridCol w="2956173">
                  <a:extLst>
                    <a:ext uri="{9D8B030D-6E8A-4147-A177-3AD203B41FA5}">
                      <a16:colId xmlns:a16="http://schemas.microsoft.com/office/drawing/2014/main" val="1953009838"/>
                    </a:ext>
                  </a:extLst>
                </a:gridCol>
                <a:gridCol w="2101497">
                  <a:extLst>
                    <a:ext uri="{9D8B030D-6E8A-4147-A177-3AD203B41FA5}">
                      <a16:colId xmlns:a16="http://schemas.microsoft.com/office/drawing/2014/main" val="2243035737"/>
                    </a:ext>
                  </a:extLst>
                </a:gridCol>
                <a:gridCol w="1175369">
                  <a:extLst>
                    <a:ext uri="{9D8B030D-6E8A-4147-A177-3AD203B41FA5}">
                      <a16:colId xmlns:a16="http://schemas.microsoft.com/office/drawing/2014/main" val="2674399143"/>
                    </a:ext>
                  </a:extLst>
                </a:gridCol>
                <a:gridCol w="983191">
                  <a:extLst>
                    <a:ext uri="{9D8B030D-6E8A-4147-A177-3AD203B41FA5}">
                      <a16:colId xmlns:a16="http://schemas.microsoft.com/office/drawing/2014/main" val="91986090"/>
                    </a:ext>
                  </a:extLst>
                </a:gridCol>
              </a:tblGrid>
              <a:tr h="516835">
                <a:tc>
                  <a:txBody>
                    <a:bodyPr/>
                    <a:lstStyle/>
                    <a:p>
                      <a:pPr algn="ctr"/>
                      <a:r>
                        <a:rPr lang="en-US" sz="1600" dirty="0"/>
                        <a:t>Items</a:t>
                      </a:r>
                    </a:p>
                  </a:txBody>
                  <a:tcPr marL="76758" marR="76758" marT="38379" marB="38379" anchor="ctr"/>
                </a:tc>
                <a:tc>
                  <a:txBody>
                    <a:bodyPr/>
                    <a:lstStyle/>
                    <a:p>
                      <a:pPr algn="ctr"/>
                      <a:r>
                        <a:rPr lang="en-US" sz="1600"/>
                        <a:t>Number of items &amp; scale</a:t>
                      </a:r>
                    </a:p>
                  </a:txBody>
                  <a:tcPr marL="76758" marR="76758" marT="38379" marB="38379" anchor="ctr"/>
                </a:tc>
                <a:tc>
                  <a:txBody>
                    <a:bodyPr/>
                    <a:lstStyle/>
                    <a:p>
                      <a:pPr algn="ctr"/>
                      <a:r>
                        <a:rPr lang="en-US" sz="1600"/>
                        <a:t>Reliability </a:t>
                      </a:r>
                    </a:p>
                    <a:p>
                      <a:pPr algn="ctr"/>
                      <a:r>
                        <a:rPr lang="en-US" sz="1600"/>
                        <a:t>(Cronbach alpha)</a:t>
                      </a:r>
                    </a:p>
                  </a:txBody>
                  <a:tcPr marL="76758" marR="76758" marT="38379" marB="38379" anchor="ctr"/>
                </a:tc>
                <a:tc>
                  <a:txBody>
                    <a:bodyPr/>
                    <a:lstStyle/>
                    <a:p>
                      <a:pPr algn="ctr"/>
                      <a:r>
                        <a:rPr lang="en-US" sz="1600"/>
                        <a:t>Mean</a:t>
                      </a:r>
                    </a:p>
                  </a:txBody>
                  <a:tcPr marL="76758" marR="76758" marT="38379" marB="38379" anchor="ctr"/>
                </a:tc>
                <a:tc>
                  <a:txBody>
                    <a:bodyPr/>
                    <a:lstStyle/>
                    <a:p>
                      <a:pPr algn="ctr"/>
                      <a:r>
                        <a:rPr lang="en-US" sz="1600"/>
                        <a:t>SD</a:t>
                      </a:r>
                    </a:p>
                  </a:txBody>
                  <a:tcPr marL="76758" marR="76758" marT="38379" marB="38379" anchor="ctr"/>
                </a:tc>
                <a:extLst>
                  <a:ext uri="{0D108BD9-81ED-4DB2-BD59-A6C34878D82A}">
                    <a16:rowId xmlns:a16="http://schemas.microsoft.com/office/drawing/2014/main" val="1071531314"/>
                  </a:ext>
                </a:extLst>
              </a:tr>
              <a:tr h="516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Party Characteristic (PN)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(Party attribute 1)</a:t>
                      </a:r>
                    </a:p>
                  </a:txBody>
                  <a:tcPr marL="76758" marR="76758" marT="38379" marB="38379" anchor="ctr"/>
                </a:tc>
                <a:tc>
                  <a:txBody>
                    <a:bodyPr/>
                    <a:lstStyle/>
                    <a:p>
                      <a:pPr algn="ctr"/>
                      <a:r>
                        <a:rPr lang="en-US" sz="1600"/>
                        <a:t>3 items, (Likert scale, 1-5)</a:t>
                      </a:r>
                    </a:p>
                  </a:txBody>
                  <a:tcPr marL="76758" marR="76758" marT="38379" marB="38379" anchor="ctr"/>
                </a:tc>
                <a:tc>
                  <a:txBody>
                    <a:bodyPr/>
                    <a:lstStyle/>
                    <a:p>
                      <a:pPr algn="ctr"/>
                      <a:r>
                        <a:rPr lang="en-US" sz="1600" dirty="0"/>
                        <a:t>0.77</a:t>
                      </a:r>
                    </a:p>
                  </a:txBody>
                  <a:tcPr marL="76758" marR="76758" marT="38379" marB="38379" anchor="ctr"/>
                </a:tc>
                <a:tc>
                  <a:txBody>
                    <a:bodyPr/>
                    <a:lstStyle/>
                    <a:p>
                      <a:pPr algn="ctr"/>
                      <a:r>
                        <a:rPr lang="en-US" sz="1600" dirty="0"/>
                        <a:t>3.17</a:t>
                      </a:r>
                    </a:p>
                  </a:txBody>
                  <a:tcPr marL="76758" marR="76758" marT="38379" marB="38379" anchor="ctr"/>
                </a:tc>
                <a:tc>
                  <a:txBody>
                    <a:bodyPr/>
                    <a:lstStyle/>
                    <a:p>
                      <a:pPr algn="ctr"/>
                      <a:r>
                        <a:rPr lang="en-US" sz="1600"/>
                        <a:t>0.79</a:t>
                      </a:r>
                    </a:p>
                  </a:txBody>
                  <a:tcPr marL="76758" marR="76758" marT="38379" marB="38379" anchor="ctr"/>
                </a:tc>
                <a:extLst>
                  <a:ext uri="{0D108BD9-81ED-4DB2-BD59-A6C34878D82A}">
                    <a16:rowId xmlns:a16="http://schemas.microsoft.com/office/drawing/2014/main" val="482425207"/>
                  </a:ext>
                </a:extLst>
              </a:tr>
              <a:tr h="516835">
                <a:tc>
                  <a:txBody>
                    <a:bodyPr/>
                    <a:lstStyle/>
                    <a:p>
                      <a:pPr algn="ctr"/>
                      <a:r>
                        <a:rPr lang="en-US" sz="1600" b="1"/>
                        <a:t>Party for me (PN)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(Party attribute 2)</a:t>
                      </a:r>
                    </a:p>
                  </a:txBody>
                  <a:tcPr marL="76758" marR="76758" marT="38379" marB="38379" anchor="ctr"/>
                </a:tc>
                <a:tc>
                  <a:txBody>
                    <a:bodyPr/>
                    <a:lstStyle/>
                    <a:p>
                      <a:pPr algn="ctr"/>
                      <a:r>
                        <a:rPr lang="en-US" sz="1600"/>
                        <a:t>5 items, (Likert scale, 1-5)</a:t>
                      </a:r>
                    </a:p>
                  </a:txBody>
                  <a:tcPr marL="76758" marR="76758" marT="38379" marB="38379" anchor="ctr"/>
                </a:tc>
                <a:tc>
                  <a:txBody>
                    <a:bodyPr/>
                    <a:lstStyle/>
                    <a:p>
                      <a:pPr algn="ctr"/>
                      <a:r>
                        <a:rPr lang="en-US" sz="1600"/>
                        <a:t>0.95</a:t>
                      </a:r>
                    </a:p>
                  </a:txBody>
                  <a:tcPr marL="76758" marR="76758" marT="38379" marB="38379" anchor="ctr"/>
                </a:tc>
                <a:tc>
                  <a:txBody>
                    <a:bodyPr/>
                    <a:lstStyle/>
                    <a:p>
                      <a:pPr algn="ctr"/>
                      <a:r>
                        <a:rPr lang="en-US" sz="1600" dirty="0"/>
                        <a:t>3.41</a:t>
                      </a:r>
                    </a:p>
                  </a:txBody>
                  <a:tcPr marL="76758" marR="76758" marT="38379" marB="38379" anchor="ctr"/>
                </a:tc>
                <a:tc>
                  <a:txBody>
                    <a:bodyPr/>
                    <a:lstStyle/>
                    <a:p>
                      <a:pPr algn="ctr"/>
                      <a:r>
                        <a:rPr lang="en-US" sz="1600"/>
                        <a:t>1.00</a:t>
                      </a:r>
                    </a:p>
                  </a:txBody>
                  <a:tcPr marL="76758" marR="76758" marT="38379" marB="38379" anchor="ctr"/>
                </a:tc>
                <a:extLst>
                  <a:ext uri="{0D108BD9-81ED-4DB2-BD59-A6C34878D82A}">
                    <a16:rowId xmlns:a16="http://schemas.microsoft.com/office/drawing/2014/main" val="737144953"/>
                  </a:ext>
                </a:extLst>
              </a:tr>
              <a:tr h="516835">
                <a:tc>
                  <a:txBody>
                    <a:bodyPr/>
                    <a:lstStyle/>
                    <a:p>
                      <a:pPr algn="ctr"/>
                      <a:r>
                        <a:rPr lang="en-US" sz="1600" b="1"/>
                        <a:t>Party for the people (PN)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(Party attribute 3)</a:t>
                      </a:r>
                    </a:p>
                  </a:txBody>
                  <a:tcPr marL="76758" marR="76758" marT="38379" marB="38379" anchor="ctr"/>
                </a:tc>
                <a:tc>
                  <a:txBody>
                    <a:bodyPr/>
                    <a:lstStyle/>
                    <a:p>
                      <a:pPr algn="ctr"/>
                      <a:r>
                        <a:rPr lang="en-US" sz="1600"/>
                        <a:t>5 items, (Likert scale, 1-5)</a:t>
                      </a:r>
                    </a:p>
                  </a:txBody>
                  <a:tcPr marL="76758" marR="76758" marT="38379" marB="38379" anchor="ctr"/>
                </a:tc>
                <a:tc>
                  <a:txBody>
                    <a:bodyPr/>
                    <a:lstStyle/>
                    <a:p>
                      <a:pPr algn="ctr"/>
                      <a:r>
                        <a:rPr lang="en-US" sz="1600"/>
                        <a:t>0.94</a:t>
                      </a:r>
                    </a:p>
                  </a:txBody>
                  <a:tcPr marL="76758" marR="76758" marT="38379" marB="38379" anchor="ctr"/>
                </a:tc>
                <a:tc>
                  <a:txBody>
                    <a:bodyPr/>
                    <a:lstStyle/>
                    <a:p>
                      <a:pPr algn="ctr"/>
                      <a:r>
                        <a:rPr lang="en-US" sz="1600" dirty="0"/>
                        <a:t>3.38</a:t>
                      </a:r>
                    </a:p>
                  </a:txBody>
                  <a:tcPr marL="76758" marR="76758" marT="38379" marB="38379" anchor="ctr"/>
                </a:tc>
                <a:tc>
                  <a:txBody>
                    <a:bodyPr/>
                    <a:lstStyle/>
                    <a:p>
                      <a:pPr algn="ctr"/>
                      <a:r>
                        <a:rPr lang="en-US" sz="1600"/>
                        <a:t>1.05</a:t>
                      </a:r>
                    </a:p>
                  </a:txBody>
                  <a:tcPr marL="76758" marR="76758" marT="38379" marB="38379" anchor="ctr"/>
                </a:tc>
                <a:extLst>
                  <a:ext uri="{0D108BD9-81ED-4DB2-BD59-A6C34878D82A}">
                    <a16:rowId xmlns:a16="http://schemas.microsoft.com/office/drawing/2014/main" val="787192723"/>
                  </a:ext>
                </a:extLst>
              </a:tr>
              <a:tr h="516835">
                <a:tc>
                  <a:txBody>
                    <a:bodyPr/>
                    <a:lstStyle/>
                    <a:p>
                      <a:pPr algn="ctr"/>
                      <a:r>
                        <a:rPr lang="en-US" sz="1600" b="1"/>
                        <a:t>Party Characteristics (PH) </a:t>
                      </a:r>
                    </a:p>
                    <a:p>
                      <a:pPr algn="ctr"/>
                      <a:r>
                        <a:rPr lang="en-US" sz="1600" b="1"/>
                        <a:t>(Party attribute 1)</a:t>
                      </a:r>
                    </a:p>
                  </a:txBody>
                  <a:tcPr marL="76758" marR="76758" marT="38379" marB="38379" anchor="ctr"/>
                </a:tc>
                <a:tc>
                  <a:txBody>
                    <a:bodyPr/>
                    <a:lstStyle/>
                    <a:p>
                      <a:pPr algn="ctr"/>
                      <a:r>
                        <a:rPr lang="en-US" sz="1600"/>
                        <a:t>3 items, (Likert scale, 1-5)</a:t>
                      </a:r>
                    </a:p>
                  </a:txBody>
                  <a:tcPr marL="76758" marR="76758" marT="38379" marB="38379" anchor="ctr"/>
                </a:tc>
                <a:tc>
                  <a:txBody>
                    <a:bodyPr/>
                    <a:lstStyle/>
                    <a:p>
                      <a:pPr algn="ctr"/>
                      <a:r>
                        <a:rPr lang="en-US" sz="1600"/>
                        <a:t>0.81</a:t>
                      </a:r>
                    </a:p>
                  </a:txBody>
                  <a:tcPr marL="76758" marR="76758" marT="38379" marB="38379" anchor="ctr"/>
                </a:tc>
                <a:tc>
                  <a:txBody>
                    <a:bodyPr/>
                    <a:lstStyle/>
                    <a:p>
                      <a:pPr algn="ctr"/>
                      <a:r>
                        <a:rPr lang="en-US" sz="1600" dirty="0"/>
                        <a:t>3.03</a:t>
                      </a:r>
                    </a:p>
                  </a:txBody>
                  <a:tcPr marL="76758" marR="76758" marT="38379" marB="38379" anchor="ctr"/>
                </a:tc>
                <a:tc>
                  <a:txBody>
                    <a:bodyPr/>
                    <a:lstStyle/>
                    <a:p>
                      <a:pPr algn="ctr"/>
                      <a:r>
                        <a:rPr lang="en-US" sz="1600"/>
                        <a:t>1.04</a:t>
                      </a:r>
                    </a:p>
                  </a:txBody>
                  <a:tcPr marL="76758" marR="76758" marT="38379" marB="38379" anchor="ctr"/>
                </a:tc>
                <a:extLst>
                  <a:ext uri="{0D108BD9-81ED-4DB2-BD59-A6C34878D82A}">
                    <a16:rowId xmlns:a16="http://schemas.microsoft.com/office/drawing/2014/main" val="3790658586"/>
                  </a:ext>
                </a:extLst>
              </a:tr>
              <a:tr h="516835">
                <a:tc>
                  <a:txBody>
                    <a:bodyPr/>
                    <a:lstStyle/>
                    <a:p>
                      <a:pPr algn="ctr"/>
                      <a:r>
                        <a:rPr lang="en-US" sz="1600" b="1" dirty="0"/>
                        <a:t>Party for me @ my party (PH)</a:t>
                      </a:r>
                    </a:p>
                    <a:p>
                      <a:pPr algn="ctr"/>
                      <a:r>
                        <a:rPr lang="en-US" sz="1600" b="1" dirty="0"/>
                        <a:t>(Party attribute 2)</a:t>
                      </a:r>
                    </a:p>
                  </a:txBody>
                  <a:tcPr marL="76758" marR="76758" marT="38379" marB="38379" anchor="ctr"/>
                </a:tc>
                <a:tc>
                  <a:txBody>
                    <a:bodyPr/>
                    <a:lstStyle/>
                    <a:p>
                      <a:pPr algn="ctr"/>
                      <a:r>
                        <a:rPr lang="en-US" sz="1600"/>
                        <a:t>5 items, (Likert scale, 1-5)</a:t>
                      </a:r>
                    </a:p>
                  </a:txBody>
                  <a:tcPr marL="76758" marR="76758" marT="38379" marB="38379" anchor="ctr"/>
                </a:tc>
                <a:tc>
                  <a:txBody>
                    <a:bodyPr/>
                    <a:lstStyle/>
                    <a:p>
                      <a:pPr algn="ctr"/>
                      <a:r>
                        <a:rPr lang="en-US" sz="1600"/>
                        <a:t>0.96</a:t>
                      </a:r>
                    </a:p>
                  </a:txBody>
                  <a:tcPr marL="76758" marR="76758" marT="38379" marB="38379" anchor="ctr"/>
                </a:tc>
                <a:tc>
                  <a:txBody>
                    <a:bodyPr/>
                    <a:lstStyle/>
                    <a:p>
                      <a:pPr algn="ctr"/>
                      <a:r>
                        <a:rPr lang="en-US" sz="1600" dirty="0"/>
                        <a:t>2.88</a:t>
                      </a:r>
                    </a:p>
                  </a:txBody>
                  <a:tcPr marL="76758" marR="76758" marT="38379" marB="38379" anchor="ctr"/>
                </a:tc>
                <a:tc>
                  <a:txBody>
                    <a:bodyPr/>
                    <a:lstStyle/>
                    <a:p>
                      <a:pPr algn="ctr"/>
                      <a:r>
                        <a:rPr lang="en-US" sz="1600" dirty="0"/>
                        <a:t>1.13</a:t>
                      </a:r>
                    </a:p>
                  </a:txBody>
                  <a:tcPr marL="76758" marR="76758" marT="38379" marB="38379" anchor="ctr"/>
                </a:tc>
                <a:extLst>
                  <a:ext uri="{0D108BD9-81ED-4DB2-BD59-A6C34878D82A}">
                    <a16:rowId xmlns:a16="http://schemas.microsoft.com/office/drawing/2014/main" val="3053845011"/>
                  </a:ext>
                </a:extLst>
              </a:tr>
              <a:tr h="516835">
                <a:tc>
                  <a:txBody>
                    <a:bodyPr/>
                    <a:lstStyle/>
                    <a:p>
                      <a:pPr algn="ctr"/>
                      <a:r>
                        <a:rPr lang="en-US" sz="1600" b="1"/>
                        <a:t>Party for the people (PH)</a:t>
                      </a:r>
                    </a:p>
                    <a:p>
                      <a:pPr algn="ctr"/>
                      <a:r>
                        <a:rPr lang="en-US" sz="1600" b="1"/>
                        <a:t>(Party attribute 3)</a:t>
                      </a:r>
                    </a:p>
                  </a:txBody>
                  <a:tcPr marL="76758" marR="76758" marT="38379" marB="38379" anchor="ctr"/>
                </a:tc>
                <a:tc>
                  <a:txBody>
                    <a:bodyPr/>
                    <a:lstStyle/>
                    <a:p>
                      <a:pPr algn="ctr"/>
                      <a:r>
                        <a:rPr lang="en-US" sz="1600"/>
                        <a:t>5 items, (Likert scale, 1-5)</a:t>
                      </a:r>
                    </a:p>
                  </a:txBody>
                  <a:tcPr marL="76758" marR="76758" marT="38379" marB="38379" anchor="ctr"/>
                </a:tc>
                <a:tc>
                  <a:txBody>
                    <a:bodyPr/>
                    <a:lstStyle/>
                    <a:p>
                      <a:pPr algn="ctr"/>
                      <a:r>
                        <a:rPr lang="en-US" sz="1600"/>
                        <a:t>0.95</a:t>
                      </a:r>
                    </a:p>
                  </a:txBody>
                  <a:tcPr marL="76758" marR="76758" marT="38379" marB="38379" anchor="ctr"/>
                </a:tc>
                <a:tc>
                  <a:txBody>
                    <a:bodyPr/>
                    <a:lstStyle/>
                    <a:p>
                      <a:pPr algn="ctr"/>
                      <a:r>
                        <a:rPr lang="en-US" sz="1600"/>
                        <a:t>2.92</a:t>
                      </a:r>
                    </a:p>
                  </a:txBody>
                  <a:tcPr marL="76758" marR="76758" marT="38379" marB="38379" anchor="ctr"/>
                </a:tc>
                <a:tc>
                  <a:txBody>
                    <a:bodyPr/>
                    <a:lstStyle/>
                    <a:p>
                      <a:pPr algn="ctr"/>
                      <a:r>
                        <a:rPr lang="en-US" sz="1600" dirty="0"/>
                        <a:t>1.08</a:t>
                      </a:r>
                    </a:p>
                  </a:txBody>
                  <a:tcPr marL="76758" marR="76758" marT="38379" marB="38379" anchor="ctr"/>
                </a:tc>
                <a:extLst>
                  <a:ext uri="{0D108BD9-81ED-4DB2-BD59-A6C34878D82A}">
                    <a16:rowId xmlns:a16="http://schemas.microsoft.com/office/drawing/2014/main" val="229142526"/>
                  </a:ext>
                </a:extLst>
              </a:tr>
            </a:tbl>
          </a:graphicData>
        </a:graphic>
      </p:graphicFrame>
    </p:spTree>
    <p:extLst>
      <p:ext uri="{BB962C8B-B14F-4D97-AF65-F5344CB8AC3E}">
        <p14:creationId xmlns:p14="http://schemas.microsoft.com/office/powerpoint/2010/main" val="63410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7DA23-6259-7B48-9570-E7156886CFB4}"/>
              </a:ext>
            </a:extLst>
          </p:cNvPr>
          <p:cNvSpPr>
            <a:spLocks noGrp="1"/>
          </p:cNvSpPr>
          <p:nvPr>
            <p:ph type="title"/>
          </p:nvPr>
        </p:nvSpPr>
        <p:spPr>
          <a:xfrm>
            <a:off x="838200" y="656099"/>
            <a:ext cx="10515600" cy="1325563"/>
          </a:xfrm>
        </p:spPr>
        <p:txBody>
          <a:bodyPr/>
          <a:lstStyle/>
          <a:p>
            <a:pPr algn="ctr"/>
            <a:r>
              <a:rPr lang="en-US" b="1" dirty="0"/>
              <a:t>Demographic background (</a:t>
            </a:r>
            <a:r>
              <a:rPr lang="en-US" b="1" i="1" dirty="0"/>
              <a:t>N</a:t>
            </a:r>
            <a:r>
              <a:rPr lang="en-US" b="1" dirty="0"/>
              <a:t> = 820)</a:t>
            </a:r>
          </a:p>
        </p:txBody>
      </p:sp>
      <p:graphicFrame>
        <p:nvGraphicFramePr>
          <p:cNvPr id="4" name="Content Placeholder 3">
            <a:extLst>
              <a:ext uri="{FF2B5EF4-FFF2-40B4-BE49-F238E27FC236}">
                <a16:creationId xmlns:a16="http://schemas.microsoft.com/office/drawing/2014/main" id="{11B2F1CE-DF30-5844-B6D4-E7ECDB9EA332}"/>
              </a:ext>
            </a:extLst>
          </p:cNvPr>
          <p:cNvGraphicFramePr>
            <a:graphicFrameLocks noGrp="1"/>
          </p:cNvGraphicFramePr>
          <p:nvPr>
            <p:ph idx="1"/>
            <p:extLst>
              <p:ext uri="{D42A27DB-BD31-4B8C-83A1-F6EECF244321}">
                <p14:modId xmlns:p14="http://schemas.microsoft.com/office/powerpoint/2010/main" val="888959969"/>
              </p:ext>
            </p:extLst>
          </p:nvPr>
        </p:nvGraphicFramePr>
        <p:xfrm>
          <a:off x="511629" y="1850563"/>
          <a:ext cx="1128708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46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C782BFF-6F34-5C41-926F-D2167D2A968B}"/>
              </a:ext>
            </a:extLst>
          </p:cNvPr>
          <p:cNvGraphicFramePr>
            <a:graphicFrameLocks/>
          </p:cNvGraphicFramePr>
          <p:nvPr>
            <p:extLst>
              <p:ext uri="{D42A27DB-BD31-4B8C-83A1-F6EECF244321}">
                <p14:modId xmlns:p14="http://schemas.microsoft.com/office/powerpoint/2010/main" val="2233335856"/>
              </p:ext>
            </p:extLst>
          </p:nvPr>
        </p:nvGraphicFramePr>
        <p:xfrm>
          <a:off x="8721045" y="2167617"/>
          <a:ext cx="3340327" cy="351540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50C070E-A2C5-EA4B-B337-06EC1247DCC2}"/>
              </a:ext>
            </a:extLst>
          </p:cNvPr>
          <p:cNvSpPr>
            <a:spLocks noGrp="1"/>
          </p:cNvSpPr>
          <p:nvPr>
            <p:ph type="title"/>
          </p:nvPr>
        </p:nvSpPr>
        <p:spPr>
          <a:xfrm>
            <a:off x="838200" y="672747"/>
            <a:ext cx="10515600" cy="715556"/>
          </a:xfrm>
        </p:spPr>
        <p:txBody>
          <a:bodyPr>
            <a:normAutofit/>
          </a:bodyPr>
          <a:lstStyle/>
          <a:p>
            <a:pPr algn="ctr"/>
            <a:r>
              <a:rPr lang="en-US" sz="3200" dirty="0">
                <a:solidFill>
                  <a:schemeClr val="bg1"/>
                </a:solidFill>
              </a:rPr>
              <a:t>Voting behavior  </a:t>
            </a:r>
          </a:p>
        </p:txBody>
      </p:sp>
      <p:sp>
        <p:nvSpPr>
          <p:cNvPr id="8" name="Title 1">
            <a:extLst>
              <a:ext uri="{FF2B5EF4-FFF2-40B4-BE49-F238E27FC236}">
                <a16:creationId xmlns:a16="http://schemas.microsoft.com/office/drawing/2014/main" id="{23711A8E-CB7C-924A-B8FD-81DA1ACCC93B}"/>
              </a:ext>
            </a:extLst>
          </p:cNvPr>
          <p:cNvSpPr txBox="1">
            <a:spLocks/>
          </p:cNvSpPr>
          <p:nvPr/>
        </p:nvSpPr>
        <p:spPr>
          <a:xfrm>
            <a:off x="525462" y="861069"/>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Voting behavior</a:t>
            </a:r>
          </a:p>
        </p:txBody>
      </p:sp>
      <p:graphicFrame>
        <p:nvGraphicFramePr>
          <p:cNvPr id="7" name="Chart 6">
            <a:extLst>
              <a:ext uri="{FF2B5EF4-FFF2-40B4-BE49-F238E27FC236}">
                <a16:creationId xmlns:a16="http://schemas.microsoft.com/office/drawing/2014/main" id="{5245A7CF-F6EA-9147-9ACF-ADC7FCCF7B08}"/>
              </a:ext>
            </a:extLst>
          </p:cNvPr>
          <p:cNvGraphicFramePr>
            <a:graphicFrameLocks/>
          </p:cNvGraphicFramePr>
          <p:nvPr>
            <p:extLst>
              <p:ext uri="{D42A27DB-BD31-4B8C-83A1-F6EECF244321}">
                <p14:modId xmlns:p14="http://schemas.microsoft.com/office/powerpoint/2010/main" val="2797930376"/>
              </p:ext>
            </p:extLst>
          </p:nvPr>
        </p:nvGraphicFramePr>
        <p:xfrm>
          <a:off x="130627" y="2166937"/>
          <a:ext cx="3057298" cy="3515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F01210D-4FC2-1649-A939-AC8C2FEB0413}"/>
              </a:ext>
            </a:extLst>
          </p:cNvPr>
          <p:cNvGraphicFramePr>
            <a:graphicFrameLocks/>
          </p:cNvGraphicFramePr>
          <p:nvPr>
            <p:extLst>
              <p:ext uri="{D42A27DB-BD31-4B8C-83A1-F6EECF244321}">
                <p14:modId xmlns:p14="http://schemas.microsoft.com/office/powerpoint/2010/main" val="1373226251"/>
              </p:ext>
            </p:extLst>
          </p:nvPr>
        </p:nvGraphicFramePr>
        <p:xfrm>
          <a:off x="3320142" y="2166937"/>
          <a:ext cx="5268686" cy="35154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468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874-FFA6-234B-83D9-4DCC25F8970A}"/>
              </a:ext>
            </a:extLst>
          </p:cNvPr>
          <p:cNvSpPr>
            <a:spLocks noGrp="1"/>
          </p:cNvSpPr>
          <p:nvPr>
            <p:ph type="title"/>
          </p:nvPr>
        </p:nvSpPr>
        <p:spPr>
          <a:xfrm>
            <a:off x="751114" y="656099"/>
            <a:ext cx="10515600" cy="1325563"/>
          </a:xfrm>
        </p:spPr>
        <p:txBody>
          <a:bodyPr/>
          <a:lstStyle/>
          <a:p>
            <a:pPr algn="ctr"/>
            <a:r>
              <a:rPr lang="en-US" b="1" dirty="0"/>
              <a:t>Party attributes across age and race</a:t>
            </a:r>
          </a:p>
        </p:txBody>
      </p:sp>
      <p:graphicFrame>
        <p:nvGraphicFramePr>
          <p:cNvPr id="4" name="Content Placeholder 3">
            <a:extLst>
              <a:ext uri="{FF2B5EF4-FFF2-40B4-BE49-F238E27FC236}">
                <a16:creationId xmlns:a16="http://schemas.microsoft.com/office/drawing/2014/main" id="{6504C8AC-BE75-1E46-82F2-8B6D5C84F8FE}"/>
              </a:ext>
            </a:extLst>
          </p:cNvPr>
          <p:cNvGraphicFramePr>
            <a:graphicFrameLocks noGrp="1"/>
          </p:cNvGraphicFramePr>
          <p:nvPr>
            <p:ph idx="1"/>
            <p:extLst>
              <p:ext uri="{D42A27DB-BD31-4B8C-83A1-F6EECF244321}">
                <p14:modId xmlns:p14="http://schemas.microsoft.com/office/powerpoint/2010/main" val="3686297326"/>
              </p:ext>
            </p:extLst>
          </p:nvPr>
        </p:nvGraphicFramePr>
        <p:xfrm>
          <a:off x="838200" y="187233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118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2508</TotalTime>
  <Words>2328</Words>
  <Application>Microsoft Macintosh PowerPoint</Application>
  <PresentationFormat>Widescreen</PresentationFormat>
  <Paragraphs>527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Segoe Script</vt:lpstr>
      <vt:lpstr>Office Theme</vt:lpstr>
      <vt:lpstr>PERCEIVING PARTY ATTRIBUTES  AND SUPPORT OF PERIKATAN NASIONAL &amp; PAKATAN HARAPAN</vt:lpstr>
      <vt:lpstr>INTRODUCTION</vt:lpstr>
      <vt:lpstr>Research on parties</vt:lpstr>
      <vt:lpstr>Research on parties</vt:lpstr>
      <vt:lpstr>Methodology</vt:lpstr>
      <vt:lpstr>Main measures used in the study (DV)</vt:lpstr>
      <vt:lpstr>Demographic background (N = 820)</vt:lpstr>
      <vt:lpstr>Voting behavior  </vt:lpstr>
      <vt:lpstr>Party attributes across age and race</vt:lpstr>
      <vt:lpstr>Variable correlations for PN support</vt:lpstr>
      <vt:lpstr>Factors influencing support for PN</vt:lpstr>
      <vt:lpstr>Variable correlations for PH support</vt:lpstr>
      <vt:lpstr>Factors influencing support for PH</vt:lpstr>
      <vt:lpstr>Discussion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IRNA</dc:creator>
  <cp:lastModifiedBy>TENGKU SITI AISHA BINTI TENGKU AZZMAN</cp:lastModifiedBy>
  <cp:revision>92</cp:revision>
  <dcterms:created xsi:type="dcterms:W3CDTF">2021-07-07T03:08:58Z</dcterms:created>
  <dcterms:modified xsi:type="dcterms:W3CDTF">2021-08-26T08:00:53Z</dcterms:modified>
</cp:coreProperties>
</file>