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53"/>
  </p:notesMasterIdLst>
  <p:sldIdLst>
    <p:sldId id="256" r:id="rId2"/>
    <p:sldId id="263" r:id="rId3"/>
    <p:sldId id="258" r:id="rId4"/>
    <p:sldId id="304" r:id="rId5"/>
    <p:sldId id="305" r:id="rId6"/>
    <p:sldId id="306" r:id="rId7"/>
    <p:sldId id="257" r:id="rId8"/>
    <p:sldId id="303" r:id="rId9"/>
    <p:sldId id="264" r:id="rId10"/>
    <p:sldId id="271" r:id="rId11"/>
    <p:sldId id="272" r:id="rId12"/>
    <p:sldId id="270" r:id="rId13"/>
    <p:sldId id="266" r:id="rId14"/>
    <p:sldId id="274" r:id="rId15"/>
    <p:sldId id="277" r:id="rId16"/>
    <p:sldId id="310" r:id="rId17"/>
    <p:sldId id="267" r:id="rId18"/>
    <p:sldId id="268" r:id="rId19"/>
    <p:sldId id="269" r:id="rId20"/>
    <p:sldId id="276" r:id="rId21"/>
    <p:sldId id="275" r:id="rId22"/>
    <p:sldId id="293" r:id="rId23"/>
    <p:sldId id="300" r:id="rId24"/>
    <p:sldId id="301" r:id="rId25"/>
    <p:sldId id="302" r:id="rId26"/>
    <p:sldId id="291" r:id="rId27"/>
    <p:sldId id="289" r:id="rId28"/>
    <p:sldId id="294" r:id="rId29"/>
    <p:sldId id="299" r:id="rId30"/>
    <p:sldId id="296" r:id="rId31"/>
    <p:sldId id="295" r:id="rId32"/>
    <p:sldId id="297" r:id="rId33"/>
    <p:sldId id="298" r:id="rId34"/>
    <p:sldId id="279" r:id="rId35"/>
    <p:sldId id="278" r:id="rId36"/>
    <p:sldId id="283" r:id="rId37"/>
    <p:sldId id="285" r:id="rId38"/>
    <p:sldId id="286" r:id="rId39"/>
    <p:sldId id="287" r:id="rId40"/>
    <p:sldId id="273" r:id="rId41"/>
    <p:sldId id="307" r:id="rId42"/>
    <p:sldId id="309" r:id="rId43"/>
    <p:sldId id="311" r:id="rId44"/>
    <p:sldId id="313" r:id="rId45"/>
    <p:sldId id="314" r:id="rId46"/>
    <p:sldId id="317" r:id="rId47"/>
    <p:sldId id="316" r:id="rId48"/>
    <p:sldId id="319" r:id="rId49"/>
    <p:sldId id="318" r:id="rId50"/>
    <p:sldId id="315" r:id="rId51"/>
    <p:sldId id="312"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p:restoredTop sz="94694"/>
  </p:normalViewPr>
  <p:slideViewPr>
    <p:cSldViewPr snapToGrid="0" snapToObjects="1">
      <p:cViewPr varScale="1">
        <p:scale>
          <a:sx n="35" d="100"/>
          <a:sy n="35" d="100"/>
        </p:scale>
        <p:origin x="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0BC1-2327-C241-8D73-3AF6A0D7231A}"/>
              </a:ext>
            </a:extLst>
          </p:cNvPr>
          <p:cNvSpPr>
            <a:spLocks noGrp="1"/>
          </p:cNvSpPr>
          <p:nvPr>
            <p:ph type="ctrTitle"/>
          </p:nvPr>
        </p:nvSpPr>
        <p:spPr>
          <a:xfrm>
            <a:off x="7483642" y="2244725"/>
            <a:ext cx="15039474" cy="4775200"/>
          </a:xfrm>
          <a:prstGeom prst="rect">
            <a:avLst/>
          </a:prstGeom>
        </p:spPr>
        <p:txBody>
          <a:bodyPr anchor="ctr">
            <a:normAutofit/>
          </a:bodyPr>
          <a:lstStyle>
            <a:lvl1pPr algn="r">
              <a:defRPr sz="8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21B8A50-EBFE-704A-84A9-4F2DA2F3F9BB}"/>
              </a:ext>
            </a:extLst>
          </p:cNvPr>
          <p:cNvSpPr>
            <a:spLocks noGrp="1"/>
          </p:cNvSpPr>
          <p:nvPr>
            <p:ph type="subTitle" idx="1"/>
          </p:nvPr>
        </p:nvSpPr>
        <p:spPr>
          <a:xfrm>
            <a:off x="7483642" y="7204076"/>
            <a:ext cx="15039474" cy="2132430"/>
          </a:xfrm>
        </p:spPr>
        <p:txBody>
          <a:bodyPr anchor="ctr">
            <a:normAutofit/>
          </a:bodyPr>
          <a:lstStyle>
            <a:lvl1pPr marL="0" indent="0" algn="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descr="Text&#10;&#10;Description automatically generated">
            <a:extLst>
              <a:ext uri="{FF2B5EF4-FFF2-40B4-BE49-F238E27FC236}">
                <a16:creationId xmlns:a16="http://schemas.microsoft.com/office/drawing/2014/main" id="{CACDE43B-1627-6F4D-91BC-05E4465C2E6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153" r="14309"/>
          <a:stretch/>
        </p:blipFill>
        <p:spPr>
          <a:xfrm>
            <a:off x="8506691" y="10958429"/>
            <a:ext cx="14016425" cy="2757571"/>
          </a:xfrm>
          <a:prstGeom prst="rect">
            <a:avLst/>
          </a:prstGeom>
        </p:spPr>
      </p:pic>
    </p:spTree>
    <p:extLst>
      <p:ext uri="{BB962C8B-B14F-4D97-AF65-F5344CB8AC3E}">
        <p14:creationId xmlns:p14="http://schemas.microsoft.com/office/powerpoint/2010/main" val="123197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92C5-FCE5-4E4C-BD2C-82CBD24F7770}"/>
              </a:ext>
            </a:extLst>
          </p:cNvPr>
          <p:cNvSpPr>
            <a:spLocks noGrp="1"/>
          </p:cNvSpPr>
          <p:nvPr>
            <p:ph type="title"/>
          </p:nvPr>
        </p:nvSpPr>
        <p:spPr>
          <a:xfrm>
            <a:off x="1676400" y="730250"/>
            <a:ext cx="21031200" cy="2651125"/>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C9C9B0-C40B-1949-BF8D-92AAB28B6B9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C251B9-B421-D74D-BC45-6C70283BD766}"/>
              </a:ext>
            </a:extLst>
          </p:cNvPr>
          <p:cNvSpPr>
            <a:spLocks noGrp="1"/>
          </p:cNvSpPr>
          <p:nvPr>
            <p:ph type="dt" sz="half" idx="10"/>
          </p:nvPr>
        </p:nvSpPr>
        <p:spPr/>
        <p:txBody>
          <a:bodyPr/>
          <a:lstStyle/>
          <a:p>
            <a:fld id="{B2BB50F5-2B2F-4617-B988-E1778D07EE26}" type="datetime1">
              <a:rPr lang="en-US" smtClean="0"/>
              <a:t>7/10/2021</a:t>
            </a:fld>
            <a:endParaRPr lang="en-US"/>
          </a:p>
        </p:txBody>
      </p:sp>
      <p:sp>
        <p:nvSpPr>
          <p:cNvPr id="5" name="Footer Placeholder 4">
            <a:extLst>
              <a:ext uri="{FF2B5EF4-FFF2-40B4-BE49-F238E27FC236}">
                <a16:creationId xmlns:a16="http://schemas.microsoft.com/office/drawing/2014/main" id="{2C51788F-851B-784F-867F-E987F8B30982}"/>
              </a:ext>
            </a:extLst>
          </p:cNvPr>
          <p:cNvSpPr>
            <a:spLocks noGrp="1"/>
          </p:cNvSpPr>
          <p:nvPr>
            <p:ph type="ftr" sz="quarter" idx="11"/>
          </p:nvPr>
        </p:nvSpPr>
        <p:spPr>
          <a:xfrm>
            <a:off x="8077200" y="12712700"/>
            <a:ext cx="8229600" cy="730250"/>
          </a:xfrm>
          <a:prstGeom prst="rect">
            <a:avLst/>
          </a:prstGeom>
        </p:spPr>
        <p:txBody>
          <a:bodyPr/>
          <a:lstStyle/>
          <a:p>
            <a:r>
              <a:rPr lang="en-US"/>
              <a:t>International Emergency Nursing Camp, UMY (11th July 2021)</a:t>
            </a:r>
          </a:p>
        </p:txBody>
      </p:sp>
      <p:sp>
        <p:nvSpPr>
          <p:cNvPr id="6" name="Slide Number Placeholder 5">
            <a:extLst>
              <a:ext uri="{FF2B5EF4-FFF2-40B4-BE49-F238E27FC236}">
                <a16:creationId xmlns:a16="http://schemas.microsoft.com/office/drawing/2014/main" id="{0BE5FB9A-89F0-1341-BFBF-959F9045CCC2}"/>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416246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A61B9-CE46-7E4A-A621-B6612CA3A207}"/>
              </a:ext>
            </a:extLst>
          </p:cNvPr>
          <p:cNvSpPr>
            <a:spLocks noGrp="1"/>
          </p:cNvSpPr>
          <p:nvPr>
            <p:ph type="title" orient="vert"/>
          </p:nvPr>
        </p:nvSpPr>
        <p:spPr>
          <a:xfrm>
            <a:off x="17449800" y="730250"/>
            <a:ext cx="5257800" cy="11623675"/>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D918F9-1E29-774F-8A9A-DD1727F34C00}"/>
              </a:ext>
            </a:extLst>
          </p:cNvPr>
          <p:cNvSpPr>
            <a:spLocks noGrp="1"/>
          </p:cNvSpPr>
          <p:nvPr>
            <p:ph type="body" orient="vert" idx="1"/>
          </p:nvPr>
        </p:nvSpPr>
        <p:spPr>
          <a:xfrm>
            <a:off x="1676400" y="730250"/>
            <a:ext cx="15621000" cy="11623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877E18-B39E-2A43-9794-DE7A44C93BA1}"/>
              </a:ext>
            </a:extLst>
          </p:cNvPr>
          <p:cNvSpPr>
            <a:spLocks noGrp="1"/>
          </p:cNvSpPr>
          <p:nvPr>
            <p:ph type="dt" sz="half" idx="10"/>
          </p:nvPr>
        </p:nvSpPr>
        <p:spPr/>
        <p:txBody>
          <a:bodyPr/>
          <a:lstStyle/>
          <a:p>
            <a:fld id="{2DFE69C4-587C-450B-9409-5A27C331558E}" type="datetime1">
              <a:rPr lang="en-US" smtClean="0"/>
              <a:t>7/10/2021</a:t>
            </a:fld>
            <a:endParaRPr lang="en-US"/>
          </a:p>
        </p:txBody>
      </p:sp>
      <p:sp>
        <p:nvSpPr>
          <p:cNvPr id="5" name="Footer Placeholder 4">
            <a:extLst>
              <a:ext uri="{FF2B5EF4-FFF2-40B4-BE49-F238E27FC236}">
                <a16:creationId xmlns:a16="http://schemas.microsoft.com/office/drawing/2014/main" id="{D5E3E8D0-39A8-804B-8788-52EA3D508BBB}"/>
              </a:ext>
            </a:extLst>
          </p:cNvPr>
          <p:cNvSpPr>
            <a:spLocks noGrp="1"/>
          </p:cNvSpPr>
          <p:nvPr>
            <p:ph type="ftr" sz="quarter" idx="11"/>
          </p:nvPr>
        </p:nvSpPr>
        <p:spPr>
          <a:xfrm>
            <a:off x="8077200" y="12712700"/>
            <a:ext cx="8229600" cy="730250"/>
          </a:xfrm>
          <a:prstGeom prst="rect">
            <a:avLst/>
          </a:prstGeom>
        </p:spPr>
        <p:txBody>
          <a:bodyPr/>
          <a:lstStyle/>
          <a:p>
            <a:r>
              <a:rPr lang="en-US"/>
              <a:t>International Emergency Nursing Camp, UMY (11th July 2021)</a:t>
            </a:r>
          </a:p>
        </p:txBody>
      </p:sp>
      <p:sp>
        <p:nvSpPr>
          <p:cNvPr id="6" name="Slide Number Placeholder 5">
            <a:extLst>
              <a:ext uri="{FF2B5EF4-FFF2-40B4-BE49-F238E27FC236}">
                <a16:creationId xmlns:a16="http://schemas.microsoft.com/office/drawing/2014/main" id="{808683B4-71B9-7846-B69F-330B1803E7B1}"/>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310146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5DBC-E6A9-E34B-B4F5-B7D9821DD341}"/>
              </a:ext>
            </a:extLst>
          </p:cNvPr>
          <p:cNvSpPr>
            <a:spLocks noGrp="1"/>
          </p:cNvSpPr>
          <p:nvPr>
            <p:ph type="title"/>
          </p:nvPr>
        </p:nvSpPr>
        <p:spPr>
          <a:xfrm>
            <a:off x="5266267" y="273051"/>
            <a:ext cx="17441333" cy="730250"/>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7CD1AE2-C564-D243-BB82-1CD47A0D3ADD}"/>
              </a:ext>
            </a:extLst>
          </p:cNvPr>
          <p:cNvSpPr>
            <a:spLocks noGrp="1"/>
          </p:cNvSpPr>
          <p:nvPr>
            <p:ph idx="1"/>
          </p:nvPr>
        </p:nvSpPr>
        <p:spPr>
          <a:xfrm>
            <a:off x="1676400" y="2255520"/>
            <a:ext cx="21031200" cy="10098405"/>
          </a:xfrm>
        </p:spPr>
        <p:txBody>
          <a:bodyPr>
            <a:normAutofit/>
          </a:bodyPr>
          <a:lstStyle>
            <a:lvl1pPr>
              <a:defRPr sz="8800"/>
            </a:lvl1pPr>
            <a:lvl2pPr>
              <a:defRPr sz="8000"/>
            </a:lvl2pPr>
            <a:lvl3pPr>
              <a:defRPr sz="7200"/>
            </a:lvl3pPr>
            <a:lvl4pPr>
              <a:defRPr sz="6600"/>
            </a:lvl4pPr>
            <a:lvl5pPr>
              <a:defRPr sz="6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B75598-75A0-D944-A661-100D3C0B09A5}"/>
              </a:ext>
            </a:extLst>
          </p:cNvPr>
          <p:cNvSpPr>
            <a:spLocks noGrp="1"/>
          </p:cNvSpPr>
          <p:nvPr>
            <p:ph type="dt" sz="half" idx="10"/>
          </p:nvPr>
        </p:nvSpPr>
        <p:spPr>
          <a:xfrm>
            <a:off x="1676400" y="12712700"/>
            <a:ext cx="2271132" cy="730250"/>
          </a:xfrm>
        </p:spPr>
        <p:txBody>
          <a:bodyPr/>
          <a:lstStyle/>
          <a:p>
            <a:fld id="{A1ABF7ED-1320-46E2-9921-EC83F107581E}" type="datetime1">
              <a:rPr lang="en-US" smtClean="0"/>
              <a:t>7/10/2021</a:t>
            </a:fld>
            <a:endParaRPr lang="en-US"/>
          </a:p>
        </p:txBody>
      </p:sp>
      <p:sp>
        <p:nvSpPr>
          <p:cNvPr id="5" name="Footer Placeholder 4">
            <a:extLst>
              <a:ext uri="{FF2B5EF4-FFF2-40B4-BE49-F238E27FC236}">
                <a16:creationId xmlns:a16="http://schemas.microsoft.com/office/drawing/2014/main" id="{87AC3CFF-FB54-0E49-861B-BA68D6F09711}"/>
              </a:ext>
            </a:extLst>
          </p:cNvPr>
          <p:cNvSpPr>
            <a:spLocks noGrp="1"/>
          </p:cNvSpPr>
          <p:nvPr>
            <p:ph type="ftr" sz="quarter" idx="11"/>
          </p:nvPr>
        </p:nvSpPr>
        <p:spPr>
          <a:xfrm>
            <a:off x="4575717" y="12712700"/>
            <a:ext cx="8229600" cy="730250"/>
          </a:xfrm>
          <a:prstGeom prst="rect">
            <a:avLst/>
          </a:prstGeom>
        </p:spPr>
        <p:txBody>
          <a:bodyPr/>
          <a:lstStyle/>
          <a:p>
            <a:r>
              <a:rPr lang="en-US"/>
              <a:t>International Emergency Nursing Camp, UMY (11th July 2021)</a:t>
            </a:r>
            <a:endParaRPr lang="en-US" dirty="0"/>
          </a:p>
        </p:txBody>
      </p:sp>
      <p:sp>
        <p:nvSpPr>
          <p:cNvPr id="6" name="Slide Number Placeholder 5">
            <a:extLst>
              <a:ext uri="{FF2B5EF4-FFF2-40B4-BE49-F238E27FC236}">
                <a16:creationId xmlns:a16="http://schemas.microsoft.com/office/drawing/2014/main" id="{A31FA28A-4FEB-2A41-BF5B-64591D79F9C7}"/>
              </a:ext>
            </a:extLst>
          </p:cNvPr>
          <p:cNvSpPr>
            <a:spLocks noGrp="1"/>
          </p:cNvSpPr>
          <p:nvPr>
            <p:ph type="sldNum" sz="quarter" idx="12"/>
          </p:nvPr>
        </p:nvSpPr>
        <p:spPr>
          <a:xfrm>
            <a:off x="13433502" y="12712700"/>
            <a:ext cx="4430752" cy="730250"/>
          </a:xfrm>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342281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860C9-B046-2A44-939F-F6D38CBC79B8}"/>
              </a:ext>
            </a:extLst>
          </p:cNvPr>
          <p:cNvSpPr>
            <a:spLocks noGrp="1"/>
          </p:cNvSpPr>
          <p:nvPr>
            <p:ph sz="half" idx="1"/>
          </p:nvPr>
        </p:nvSpPr>
        <p:spPr>
          <a:xfrm>
            <a:off x="1676400" y="2514600"/>
            <a:ext cx="10439400" cy="9839325"/>
          </a:xfrm>
        </p:spPr>
        <p:txBody>
          <a:bodyPr>
            <a:normAutofit/>
          </a:bodyPr>
          <a:lstStyle>
            <a:lvl1pPr>
              <a:defRPr sz="5400"/>
            </a:lvl1pPr>
            <a:lvl2pPr>
              <a:defRPr sz="4800"/>
            </a:lvl2pPr>
            <a:lvl3pPr>
              <a:defRPr sz="44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06DDC85-4C2C-8C40-B41A-92539E738BCC}"/>
              </a:ext>
            </a:extLst>
          </p:cNvPr>
          <p:cNvSpPr>
            <a:spLocks noGrp="1"/>
          </p:cNvSpPr>
          <p:nvPr>
            <p:ph sz="half" idx="2"/>
          </p:nvPr>
        </p:nvSpPr>
        <p:spPr>
          <a:xfrm>
            <a:off x="12268200" y="2514600"/>
            <a:ext cx="10439400" cy="9839325"/>
          </a:xfrm>
        </p:spPr>
        <p:txBody>
          <a:bodyPr>
            <a:normAutofit/>
          </a:bodyPr>
          <a:lstStyle>
            <a:lvl1pPr>
              <a:defRPr sz="5400"/>
            </a:lvl1pPr>
            <a:lvl2pPr>
              <a:defRPr sz="4800"/>
            </a:lvl2pPr>
            <a:lvl3pPr>
              <a:defRPr sz="44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56653EE3-F006-9A44-AF13-6C0D7B3F0BC7}"/>
              </a:ext>
            </a:extLst>
          </p:cNvPr>
          <p:cNvSpPr>
            <a:spLocks noGrp="1"/>
          </p:cNvSpPr>
          <p:nvPr>
            <p:ph type="title"/>
          </p:nvPr>
        </p:nvSpPr>
        <p:spPr>
          <a:xfrm>
            <a:off x="5266267" y="273051"/>
            <a:ext cx="17441333" cy="730250"/>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952443AF-963A-694D-8198-F520B688C531}"/>
              </a:ext>
            </a:extLst>
          </p:cNvPr>
          <p:cNvSpPr>
            <a:spLocks noGrp="1"/>
          </p:cNvSpPr>
          <p:nvPr>
            <p:ph type="dt" sz="half" idx="10"/>
          </p:nvPr>
        </p:nvSpPr>
        <p:spPr>
          <a:xfrm>
            <a:off x="1676400" y="12712700"/>
            <a:ext cx="2271132" cy="730250"/>
          </a:xfrm>
        </p:spPr>
        <p:txBody>
          <a:bodyPr/>
          <a:lstStyle/>
          <a:p>
            <a:fld id="{4A892DB5-71A7-4D36-A108-8ED52CA6CAC4}" type="datetime1">
              <a:rPr lang="en-US" smtClean="0"/>
              <a:t>7/10/2021</a:t>
            </a:fld>
            <a:endParaRPr lang="en-US"/>
          </a:p>
        </p:txBody>
      </p:sp>
      <p:sp>
        <p:nvSpPr>
          <p:cNvPr id="10" name="Footer Placeholder 4">
            <a:extLst>
              <a:ext uri="{FF2B5EF4-FFF2-40B4-BE49-F238E27FC236}">
                <a16:creationId xmlns:a16="http://schemas.microsoft.com/office/drawing/2014/main" id="{89E62B54-AB63-EA4C-BF87-2FAF5F026477}"/>
              </a:ext>
            </a:extLst>
          </p:cNvPr>
          <p:cNvSpPr>
            <a:spLocks noGrp="1"/>
          </p:cNvSpPr>
          <p:nvPr>
            <p:ph type="ftr" sz="quarter" idx="11"/>
          </p:nvPr>
        </p:nvSpPr>
        <p:spPr>
          <a:xfrm>
            <a:off x="4575717" y="12712700"/>
            <a:ext cx="8229600" cy="730250"/>
          </a:xfrm>
          <a:prstGeom prst="rect">
            <a:avLst/>
          </a:prstGeom>
        </p:spPr>
        <p:txBody>
          <a:bodyPr/>
          <a:lstStyle/>
          <a:p>
            <a:r>
              <a:rPr lang="en-US"/>
              <a:t>International Emergency Nursing Camp, UMY (11th July 2021)</a:t>
            </a:r>
            <a:endParaRPr lang="en-US" dirty="0"/>
          </a:p>
        </p:txBody>
      </p:sp>
      <p:sp>
        <p:nvSpPr>
          <p:cNvPr id="11" name="Slide Number Placeholder 5">
            <a:extLst>
              <a:ext uri="{FF2B5EF4-FFF2-40B4-BE49-F238E27FC236}">
                <a16:creationId xmlns:a16="http://schemas.microsoft.com/office/drawing/2014/main" id="{762AFB48-DFE7-9949-988D-1731DAE5AA40}"/>
              </a:ext>
            </a:extLst>
          </p:cNvPr>
          <p:cNvSpPr>
            <a:spLocks noGrp="1"/>
          </p:cNvSpPr>
          <p:nvPr>
            <p:ph type="sldNum" sz="quarter" idx="12"/>
          </p:nvPr>
        </p:nvSpPr>
        <p:spPr>
          <a:xfrm>
            <a:off x="13433502" y="12712700"/>
            <a:ext cx="4430752" cy="730250"/>
          </a:xfrm>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32486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38CA348-BC6C-1840-825A-5D632D440C41}"/>
              </a:ext>
            </a:extLst>
          </p:cNvPr>
          <p:cNvSpPr>
            <a:spLocks noGrp="1"/>
          </p:cNvSpPr>
          <p:nvPr>
            <p:ph type="dt" sz="half" idx="10"/>
          </p:nvPr>
        </p:nvSpPr>
        <p:spPr>
          <a:xfrm>
            <a:off x="1676400" y="12712700"/>
            <a:ext cx="2271132" cy="730250"/>
          </a:xfrm>
        </p:spPr>
        <p:txBody>
          <a:bodyPr/>
          <a:lstStyle/>
          <a:p>
            <a:fld id="{1000923B-63F7-44DB-BF20-372ADF6A129D}" type="datetime1">
              <a:rPr lang="en-US" smtClean="0"/>
              <a:t>7/10/2021</a:t>
            </a:fld>
            <a:endParaRPr lang="en-US"/>
          </a:p>
        </p:txBody>
      </p:sp>
      <p:sp>
        <p:nvSpPr>
          <p:cNvPr id="6" name="Footer Placeholder 4">
            <a:extLst>
              <a:ext uri="{FF2B5EF4-FFF2-40B4-BE49-F238E27FC236}">
                <a16:creationId xmlns:a16="http://schemas.microsoft.com/office/drawing/2014/main" id="{79FDC831-DEBC-A24F-BF93-409E0276CBFF}"/>
              </a:ext>
            </a:extLst>
          </p:cNvPr>
          <p:cNvSpPr>
            <a:spLocks noGrp="1"/>
          </p:cNvSpPr>
          <p:nvPr>
            <p:ph type="ftr" sz="quarter" idx="11"/>
          </p:nvPr>
        </p:nvSpPr>
        <p:spPr>
          <a:xfrm>
            <a:off x="4575717" y="12712700"/>
            <a:ext cx="8229600" cy="730250"/>
          </a:xfrm>
          <a:prstGeom prst="rect">
            <a:avLst/>
          </a:prstGeom>
        </p:spPr>
        <p:txBody>
          <a:bodyPr/>
          <a:lstStyle/>
          <a:p>
            <a:r>
              <a:rPr lang="en-US"/>
              <a:t>International Emergency Nursing Camp, UMY (11th July 2021)</a:t>
            </a:r>
            <a:endParaRPr lang="en-US" dirty="0"/>
          </a:p>
        </p:txBody>
      </p:sp>
      <p:sp>
        <p:nvSpPr>
          <p:cNvPr id="7" name="Slide Number Placeholder 5">
            <a:extLst>
              <a:ext uri="{FF2B5EF4-FFF2-40B4-BE49-F238E27FC236}">
                <a16:creationId xmlns:a16="http://schemas.microsoft.com/office/drawing/2014/main" id="{1CB418D4-4DE8-264E-A08F-BA802F37D76B}"/>
              </a:ext>
            </a:extLst>
          </p:cNvPr>
          <p:cNvSpPr>
            <a:spLocks noGrp="1"/>
          </p:cNvSpPr>
          <p:nvPr>
            <p:ph type="sldNum" sz="quarter" idx="12"/>
          </p:nvPr>
        </p:nvSpPr>
        <p:spPr>
          <a:xfrm>
            <a:off x="13433502" y="12712700"/>
            <a:ext cx="4430752" cy="730250"/>
          </a:xfrm>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266682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048364-88EF-3647-95DA-622B73ACDFB6}"/>
              </a:ext>
            </a:extLst>
          </p:cNvPr>
          <p:cNvSpPr>
            <a:spLocks noGrp="1"/>
          </p:cNvSpPr>
          <p:nvPr>
            <p:ph type="title"/>
          </p:nvPr>
        </p:nvSpPr>
        <p:spPr>
          <a:xfrm>
            <a:off x="5266267" y="273051"/>
            <a:ext cx="17441333" cy="730250"/>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7" name="Date Placeholder 3">
            <a:extLst>
              <a:ext uri="{FF2B5EF4-FFF2-40B4-BE49-F238E27FC236}">
                <a16:creationId xmlns:a16="http://schemas.microsoft.com/office/drawing/2014/main" id="{D393E368-5DDE-E14B-B766-86EDC854EAE1}"/>
              </a:ext>
            </a:extLst>
          </p:cNvPr>
          <p:cNvSpPr>
            <a:spLocks noGrp="1"/>
          </p:cNvSpPr>
          <p:nvPr>
            <p:ph type="dt" sz="half" idx="10"/>
          </p:nvPr>
        </p:nvSpPr>
        <p:spPr>
          <a:xfrm>
            <a:off x="1676400" y="12712700"/>
            <a:ext cx="2271132" cy="730250"/>
          </a:xfrm>
        </p:spPr>
        <p:txBody>
          <a:bodyPr/>
          <a:lstStyle/>
          <a:p>
            <a:fld id="{13A97EA8-A327-4141-B3EF-2CE002174D22}" type="datetime1">
              <a:rPr lang="en-US" smtClean="0"/>
              <a:t>7/10/2021</a:t>
            </a:fld>
            <a:endParaRPr lang="en-US"/>
          </a:p>
        </p:txBody>
      </p:sp>
      <p:sp>
        <p:nvSpPr>
          <p:cNvPr id="8" name="Footer Placeholder 4">
            <a:extLst>
              <a:ext uri="{FF2B5EF4-FFF2-40B4-BE49-F238E27FC236}">
                <a16:creationId xmlns:a16="http://schemas.microsoft.com/office/drawing/2014/main" id="{EAD7E000-366A-4A40-8979-4F51DA412263}"/>
              </a:ext>
            </a:extLst>
          </p:cNvPr>
          <p:cNvSpPr>
            <a:spLocks noGrp="1"/>
          </p:cNvSpPr>
          <p:nvPr>
            <p:ph type="ftr" sz="quarter" idx="11"/>
          </p:nvPr>
        </p:nvSpPr>
        <p:spPr>
          <a:xfrm>
            <a:off x="4575717" y="12712700"/>
            <a:ext cx="8229600" cy="730250"/>
          </a:xfrm>
          <a:prstGeom prst="rect">
            <a:avLst/>
          </a:prstGeom>
        </p:spPr>
        <p:txBody>
          <a:bodyPr/>
          <a:lstStyle/>
          <a:p>
            <a:r>
              <a:rPr lang="en-US"/>
              <a:t>International Emergency Nursing Camp, UMY (11th July 2021)</a:t>
            </a:r>
            <a:endParaRPr lang="en-US" dirty="0"/>
          </a:p>
        </p:txBody>
      </p:sp>
      <p:sp>
        <p:nvSpPr>
          <p:cNvPr id="9" name="Slide Number Placeholder 5">
            <a:extLst>
              <a:ext uri="{FF2B5EF4-FFF2-40B4-BE49-F238E27FC236}">
                <a16:creationId xmlns:a16="http://schemas.microsoft.com/office/drawing/2014/main" id="{ACA315B8-3098-0246-A50D-CFC82DC95DE3}"/>
              </a:ext>
            </a:extLst>
          </p:cNvPr>
          <p:cNvSpPr>
            <a:spLocks noGrp="1"/>
          </p:cNvSpPr>
          <p:nvPr>
            <p:ph type="sldNum" sz="quarter" idx="12"/>
          </p:nvPr>
        </p:nvSpPr>
        <p:spPr>
          <a:xfrm>
            <a:off x="13433502" y="12712700"/>
            <a:ext cx="4430752" cy="730250"/>
          </a:xfrm>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259799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6AEA-AEA1-7F48-8723-430F9CE3A434}"/>
              </a:ext>
            </a:extLst>
          </p:cNvPr>
          <p:cNvSpPr>
            <a:spLocks noGrp="1"/>
          </p:cNvSpPr>
          <p:nvPr>
            <p:ph type="title"/>
          </p:nvPr>
        </p:nvSpPr>
        <p:spPr>
          <a:xfrm>
            <a:off x="1663700" y="3419475"/>
            <a:ext cx="21031200" cy="5705475"/>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8BEDEB-5097-AC49-B14D-6B3685EF5FD2}"/>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44D944-2C01-9E49-B919-ECE7E6BCA73B}"/>
              </a:ext>
            </a:extLst>
          </p:cNvPr>
          <p:cNvSpPr>
            <a:spLocks noGrp="1"/>
          </p:cNvSpPr>
          <p:nvPr>
            <p:ph type="dt" sz="half" idx="10"/>
          </p:nvPr>
        </p:nvSpPr>
        <p:spPr/>
        <p:txBody>
          <a:bodyPr/>
          <a:lstStyle/>
          <a:p>
            <a:fld id="{3986DB62-8E7A-48BF-82A1-C9B79C531DD0}" type="datetime1">
              <a:rPr lang="en-US" smtClean="0"/>
              <a:t>7/10/2021</a:t>
            </a:fld>
            <a:endParaRPr lang="en-US"/>
          </a:p>
        </p:txBody>
      </p:sp>
      <p:sp>
        <p:nvSpPr>
          <p:cNvPr id="5" name="Footer Placeholder 4">
            <a:extLst>
              <a:ext uri="{FF2B5EF4-FFF2-40B4-BE49-F238E27FC236}">
                <a16:creationId xmlns:a16="http://schemas.microsoft.com/office/drawing/2014/main" id="{9EFBA4D5-594E-AC4B-BC31-C6EE912C437B}"/>
              </a:ext>
            </a:extLst>
          </p:cNvPr>
          <p:cNvSpPr>
            <a:spLocks noGrp="1"/>
          </p:cNvSpPr>
          <p:nvPr>
            <p:ph type="ftr" sz="quarter" idx="11"/>
          </p:nvPr>
        </p:nvSpPr>
        <p:spPr>
          <a:xfrm>
            <a:off x="8077200" y="12712700"/>
            <a:ext cx="8229600" cy="730250"/>
          </a:xfrm>
          <a:prstGeom prst="rect">
            <a:avLst/>
          </a:prstGeom>
        </p:spPr>
        <p:txBody>
          <a:bodyPr/>
          <a:lstStyle/>
          <a:p>
            <a:r>
              <a:rPr lang="en-US"/>
              <a:t>International Emergency Nursing Camp, UMY (11th July 2021)</a:t>
            </a:r>
          </a:p>
        </p:txBody>
      </p:sp>
      <p:sp>
        <p:nvSpPr>
          <p:cNvPr id="6" name="Slide Number Placeholder 5">
            <a:extLst>
              <a:ext uri="{FF2B5EF4-FFF2-40B4-BE49-F238E27FC236}">
                <a16:creationId xmlns:a16="http://schemas.microsoft.com/office/drawing/2014/main" id="{AAE0D565-CFF4-1D46-8CA5-0548F55F8FB1}"/>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197607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74CA-F3A4-FD45-AD48-975D2DDAB759}"/>
              </a:ext>
            </a:extLst>
          </p:cNvPr>
          <p:cNvSpPr>
            <a:spLocks noGrp="1"/>
          </p:cNvSpPr>
          <p:nvPr>
            <p:ph type="title"/>
          </p:nvPr>
        </p:nvSpPr>
        <p:spPr>
          <a:xfrm>
            <a:off x="1679575" y="730250"/>
            <a:ext cx="21031200" cy="2651125"/>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85E042-68CD-8C43-91D4-3DB8DAAB7D3C}"/>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A161F9D-07FB-3446-BF30-D00A02E09271}"/>
              </a:ext>
            </a:extLst>
          </p:cNvPr>
          <p:cNvSpPr>
            <a:spLocks noGrp="1"/>
          </p:cNvSpPr>
          <p:nvPr>
            <p:ph sz="half" idx="2"/>
          </p:nvPr>
        </p:nvSpPr>
        <p:spPr>
          <a:xfrm>
            <a:off x="1679575" y="5010150"/>
            <a:ext cx="10315575" cy="7369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A4D23C6-1584-6F48-99CA-21DD1E907061}"/>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395971-E8AA-E949-8252-EA8BB5195232}"/>
              </a:ext>
            </a:extLst>
          </p:cNvPr>
          <p:cNvSpPr>
            <a:spLocks noGrp="1"/>
          </p:cNvSpPr>
          <p:nvPr>
            <p:ph sz="quarter" idx="4"/>
          </p:nvPr>
        </p:nvSpPr>
        <p:spPr>
          <a:xfrm>
            <a:off x="12344400" y="5010150"/>
            <a:ext cx="10366375" cy="7369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EA2DD1-B211-2143-9D19-B64177BEAEB1}"/>
              </a:ext>
            </a:extLst>
          </p:cNvPr>
          <p:cNvSpPr>
            <a:spLocks noGrp="1"/>
          </p:cNvSpPr>
          <p:nvPr>
            <p:ph type="dt" sz="half" idx="10"/>
          </p:nvPr>
        </p:nvSpPr>
        <p:spPr/>
        <p:txBody>
          <a:bodyPr/>
          <a:lstStyle/>
          <a:p>
            <a:fld id="{A123F6D5-800B-4394-9342-E5388AFA8F78}" type="datetime1">
              <a:rPr lang="en-US" smtClean="0"/>
              <a:t>7/10/2021</a:t>
            </a:fld>
            <a:endParaRPr lang="en-US"/>
          </a:p>
        </p:txBody>
      </p:sp>
      <p:sp>
        <p:nvSpPr>
          <p:cNvPr id="8" name="Footer Placeholder 7">
            <a:extLst>
              <a:ext uri="{FF2B5EF4-FFF2-40B4-BE49-F238E27FC236}">
                <a16:creationId xmlns:a16="http://schemas.microsoft.com/office/drawing/2014/main" id="{219793A5-BC94-814A-876C-2BC93D2F5CEE}"/>
              </a:ext>
            </a:extLst>
          </p:cNvPr>
          <p:cNvSpPr>
            <a:spLocks noGrp="1"/>
          </p:cNvSpPr>
          <p:nvPr>
            <p:ph type="ftr" sz="quarter" idx="11"/>
          </p:nvPr>
        </p:nvSpPr>
        <p:spPr>
          <a:xfrm>
            <a:off x="8077200" y="12712700"/>
            <a:ext cx="8229600" cy="730250"/>
          </a:xfrm>
          <a:prstGeom prst="rect">
            <a:avLst/>
          </a:prstGeom>
        </p:spPr>
        <p:txBody>
          <a:bodyPr/>
          <a:lstStyle/>
          <a:p>
            <a:r>
              <a:rPr lang="en-US"/>
              <a:t>International Emergency Nursing Camp, UMY (11th July 2021)</a:t>
            </a:r>
          </a:p>
        </p:txBody>
      </p:sp>
      <p:sp>
        <p:nvSpPr>
          <p:cNvPr id="9" name="Slide Number Placeholder 8">
            <a:extLst>
              <a:ext uri="{FF2B5EF4-FFF2-40B4-BE49-F238E27FC236}">
                <a16:creationId xmlns:a16="http://schemas.microsoft.com/office/drawing/2014/main" id="{716B9364-BE00-0749-A493-8D4DB6EBDE1E}"/>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13082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56DB-DEEF-EE44-9D71-B9A94EA05AB1}"/>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A526A6-C918-DB46-ACD7-EF52EDD8FDC2}"/>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46BE4F-0AB7-5041-833F-DE5CED5290A4}"/>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500620-C838-7246-995E-65551B0309E9}"/>
              </a:ext>
            </a:extLst>
          </p:cNvPr>
          <p:cNvSpPr>
            <a:spLocks noGrp="1"/>
          </p:cNvSpPr>
          <p:nvPr>
            <p:ph type="dt" sz="half" idx="10"/>
          </p:nvPr>
        </p:nvSpPr>
        <p:spPr/>
        <p:txBody>
          <a:bodyPr/>
          <a:lstStyle/>
          <a:p>
            <a:fld id="{0A45D3E9-EE9C-49F8-B428-B1284BEB2E84}" type="datetime1">
              <a:rPr lang="en-US" smtClean="0"/>
              <a:t>7/10/2021</a:t>
            </a:fld>
            <a:endParaRPr lang="en-US"/>
          </a:p>
        </p:txBody>
      </p:sp>
      <p:sp>
        <p:nvSpPr>
          <p:cNvPr id="6" name="Footer Placeholder 5">
            <a:extLst>
              <a:ext uri="{FF2B5EF4-FFF2-40B4-BE49-F238E27FC236}">
                <a16:creationId xmlns:a16="http://schemas.microsoft.com/office/drawing/2014/main" id="{2D21F467-D67B-0843-BFB3-666FFA3797C7}"/>
              </a:ext>
            </a:extLst>
          </p:cNvPr>
          <p:cNvSpPr>
            <a:spLocks noGrp="1"/>
          </p:cNvSpPr>
          <p:nvPr>
            <p:ph type="ftr" sz="quarter" idx="11"/>
          </p:nvPr>
        </p:nvSpPr>
        <p:spPr>
          <a:xfrm>
            <a:off x="8077200" y="12712700"/>
            <a:ext cx="8229600" cy="730250"/>
          </a:xfrm>
          <a:prstGeom prst="rect">
            <a:avLst/>
          </a:prstGeom>
        </p:spPr>
        <p:txBody>
          <a:bodyPr/>
          <a:lstStyle/>
          <a:p>
            <a:r>
              <a:rPr lang="en-US"/>
              <a:t>International Emergency Nursing Camp, UMY (11th July 2021)</a:t>
            </a:r>
          </a:p>
        </p:txBody>
      </p:sp>
      <p:sp>
        <p:nvSpPr>
          <p:cNvPr id="7" name="Slide Number Placeholder 6">
            <a:extLst>
              <a:ext uri="{FF2B5EF4-FFF2-40B4-BE49-F238E27FC236}">
                <a16:creationId xmlns:a16="http://schemas.microsoft.com/office/drawing/2014/main" id="{BB93CE9A-EACE-7F45-BCDC-237EB1002934}"/>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35086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838F-C6FE-C44A-AC86-4DD7E7AFA302}"/>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77C390-469D-D840-8691-C7DD5F949546}"/>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BE18B-12B7-7F4D-B264-44304508764C}"/>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D5B010-EDBC-624F-B91D-5B98E691AF32}"/>
              </a:ext>
            </a:extLst>
          </p:cNvPr>
          <p:cNvSpPr>
            <a:spLocks noGrp="1"/>
          </p:cNvSpPr>
          <p:nvPr>
            <p:ph type="dt" sz="half" idx="10"/>
          </p:nvPr>
        </p:nvSpPr>
        <p:spPr/>
        <p:txBody>
          <a:bodyPr/>
          <a:lstStyle/>
          <a:p>
            <a:fld id="{ADC6FC98-D9E4-4C54-8717-5F148D23588C}" type="datetime1">
              <a:rPr lang="en-US" smtClean="0"/>
              <a:t>7/10/2021</a:t>
            </a:fld>
            <a:endParaRPr lang="en-US"/>
          </a:p>
        </p:txBody>
      </p:sp>
      <p:sp>
        <p:nvSpPr>
          <p:cNvPr id="6" name="Footer Placeholder 5">
            <a:extLst>
              <a:ext uri="{FF2B5EF4-FFF2-40B4-BE49-F238E27FC236}">
                <a16:creationId xmlns:a16="http://schemas.microsoft.com/office/drawing/2014/main" id="{547437B6-E458-2A47-ABE8-D7FDD3FBF74C}"/>
              </a:ext>
            </a:extLst>
          </p:cNvPr>
          <p:cNvSpPr>
            <a:spLocks noGrp="1"/>
          </p:cNvSpPr>
          <p:nvPr>
            <p:ph type="ftr" sz="quarter" idx="11"/>
          </p:nvPr>
        </p:nvSpPr>
        <p:spPr>
          <a:xfrm>
            <a:off x="8077200" y="12712700"/>
            <a:ext cx="8229600" cy="730250"/>
          </a:xfrm>
          <a:prstGeom prst="rect">
            <a:avLst/>
          </a:prstGeom>
        </p:spPr>
        <p:txBody>
          <a:bodyPr/>
          <a:lstStyle/>
          <a:p>
            <a:r>
              <a:rPr lang="en-US"/>
              <a:t>International Emergency Nursing Camp, UMY (11th July 2021)</a:t>
            </a:r>
          </a:p>
        </p:txBody>
      </p:sp>
      <p:sp>
        <p:nvSpPr>
          <p:cNvPr id="7" name="Slide Number Placeholder 6">
            <a:extLst>
              <a:ext uri="{FF2B5EF4-FFF2-40B4-BE49-F238E27FC236}">
                <a16:creationId xmlns:a16="http://schemas.microsoft.com/office/drawing/2014/main" id="{07580054-A85F-7042-8643-BF920DDB7A27}"/>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48579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C2988C-B8A3-3F46-AD70-49D6FBAA582C}"/>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4F17BA-479E-7244-9F37-1AB8C8DAFB94}"/>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0CDB60CC-B4F5-4043-B7B6-1D5F35854468}" type="datetime1">
              <a:rPr lang="en-US" smtClean="0"/>
              <a:t>7/10/2021</a:t>
            </a:fld>
            <a:endParaRPr lang="en-US"/>
          </a:p>
        </p:txBody>
      </p:sp>
      <p:sp>
        <p:nvSpPr>
          <p:cNvPr id="6" name="Slide Number Placeholder 5">
            <a:extLst>
              <a:ext uri="{FF2B5EF4-FFF2-40B4-BE49-F238E27FC236}">
                <a16:creationId xmlns:a16="http://schemas.microsoft.com/office/drawing/2014/main" id="{07EDE444-A827-904A-A359-D867F0DDF08F}"/>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79272051-A357-1A4F-A471-6B7E772233A2}" type="slidenum">
              <a:rPr lang="en-US" smtClean="0"/>
              <a:t>‹#›</a:t>
            </a:fld>
            <a:endParaRPr lang="en-US"/>
          </a:p>
        </p:txBody>
      </p:sp>
      <p:sp>
        <p:nvSpPr>
          <p:cNvPr id="7" name="Footer Placeholder 6">
            <a:extLst>
              <a:ext uri="{FF2B5EF4-FFF2-40B4-BE49-F238E27FC236}">
                <a16:creationId xmlns:a16="http://schemas.microsoft.com/office/drawing/2014/main" id="{0CCF58A9-8BA2-6E45-B680-38254F8CED6E}"/>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International Emergency Nursing Camp, UMY (11th July 2021)</a:t>
            </a:r>
          </a:p>
        </p:txBody>
      </p:sp>
      <p:sp>
        <p:nvSpPr>
          <p:cNvPr id="8" name="Title Placeholder 7">
            <a:extLst>
              <a:ext uri="{FF2B5EF4-FFF2-40B4-BE49-F238E27FC236}">
                <a16:creationId xmlns:a16="http://schemas.microsoft.com/office/drawing/2014/main" id="{F3189F11-5155-5546-B9B4-D3EEAF042978}"/>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3623392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6" r:id="rId4"/>
    <p:sldLayoutId id="2147483665" r:id="rId5"/>
    <p:sldLayoutId id="2147483662" r:id="rId6"/>
    <p:sldLayoutId id="2147483664" r:id="rId7"/>
    <p:sldLayoutId id="2147483667" r:id="rId8"/>
    <p:sldLayoutId id="2147483668" r:id="rId9"/>
    <p:sldLayoutId id="2147483669" r:id="rId10"/>
    <p:sldLayoutId id="21474836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apps.who.int/disasters/repo/5514.pdf" TargetMode="External"/><Relationship Id="rId2" Type="http://schemas.openxmlformats.org/officeDocument/2006/relationships/hyperlink" Target="https://www.icn.ch/sites/default/files/inline-files/ICN_Disaster-Comp-Report_WEB_fina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90BC-F6D4-4674-B240-CD031A7BA6E0}"/>
              </a:ext>
            </a:extLst>
          </p:cNvPr>
          <p:cNvSpPr>
            <a:spLocks noGrp="1"/>
          </p:cNvSpPr>
          <p:nvPr>
            <p:ph type="ctrTitle"/>
          </p:nvPr>
        </p:nvSpPr>
        <p:spPr>
          <a:xfrm>
            <a:off x="2105891" y="2244725"/>
            <a:ext cx="20417225" cy="4775200"/>
          </a:xfrm>
        </p:spPr>
        <p:txBody>
          <a:bodyPr>
            <a:normAutofit/>
          </a:bodyPr>
          <a:lstStyle/>
          <a:p>
            <a:pPr algn="ctr"/>
            <a:r>
              <a:rPr lang="en-GB" sz="11500" b="1" dirty="0">
                <a:solidFill>
                  <a:schemeClr val="tx1"/>
                </a:solidFill>
              </a:rPr>
              <a:t>TRENDS AND ISSUES OF DISASTER MITIGATION IN THE COMMUNITY</a:t>
            </a:r>
          </a:p>
        </p:txBody>
      </p:sp>
      <p:sp>
        <p:nvSpPr>
          <p:cNvPr id="3" name="Subtitle 2">
            <a:extLst>
              <a:ext uri="{FF2B5EF4-FFF2-40B4-BE49-F238E27FC236}">
                <a16:creationId xmlns:a16="http://schemas.microsoft.com/office/drawing/2014/main" id="{FD975F82-1E46-4B87-AB8D-B05F3A0A6CF5}"/>
              </a:ext>
            </a:extLst>
          </p:cNvPr>
          <p:cNvSpPr>
            <a:spLocks noGrp="1"/>
          </p:cNvSpPr>
          <p:nvPr>
            <p:ph type="subTitle" idx="1"/>
          </p:nvPr>
        </p:nvSpPr>
        <p:spPr>
          <a:xfrm>
            <a:off x="2438400" y="7204076"/>
            <a:ext cx="20084716" cy="2132430"/>
          </a:xfrm>
        </p:spPr>
        <p:txBody>
          <a:bodyPr>
            <a:normAutofit lnSpcReduction="10000"/>
          </a:bodyPr>
          <a:lstStyle/>
          <a:p>
            <a:pPr algn="ctr"/>
            <a:r>
              <a:rPr lang="en-GB" sz="4400" b="1" dirty="0">
                <a:solidFill>
                  <a:schemeClr val="tx1"/>
                </a:solidFill>
              </a:rPr>
              <a:t>NURUL’AIN AHAYALIMUDIN, Ph. D, RN, CEN</a:t>
            </a:r>
          </a:p>
          <a:p>
            <a:pPr algn="ctr"/>
            <a:r>
              <a:rPr lang="en-GB" sz="4400" b="1" dirty="0">
                <a:solidFill>
                  <a:schemeClr val="tx1"/>
                </a:solidFill>
              </a:rPr>
              <a:t>DEPT OF CRITICAL CARE NURSING</a:t>
            </a:r>
          </a:p>
          <a:p>
            <a:pPr algn="ctr"/>
            <a:r>
              <a:rPr lang="en-GB" sz="4400" b="1" dirty="0">
                <a:solidFill>
                  <a:schemeClr val="tx1"/>
                </a:solidFill>
              </a:rPr>
              <a:t>KULLIYYAH OF NURSING</a:t>
            </a:r>
          </a:p>
        </p:txBody>
      </p:sp>
    </p:spTree>
    <p:extLst>
      <p:ext uri="{BB962C8B-B14F-4D97-AF65-F5344CB8AC3E}">
        <p14:creationId xmlns:p14="http://schemas.microsoft.com/office/powerpoint/2010/main" val="215185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D5E8-A9BE-4E24-8682-D399C12C3E6B}"/>
              </a:ext>
            </a:extLst>
          </p:cNvPr>
          <p:cNvSpPr>
            <a:spLocks noGrp="1"/>
          </p:cNvSpPr>
          <p:nvPr>
            <p:ph type="title"/>
          </p:nvPr>
        </p:nvSpPr>
        <p:spPr/>
        <p:txBody>
          <a:bodyPr/>
          <a:lstStyle/>
          <a:p>
            <a:r>
              <a:rPr lang="en-GB" b="1" dirty="0">
                <a:solidFill>
                  <a:srgbClr val="FFFF00"/>
                </a:solidFill>
              </a:rPr>
              <a:t>MITIGATION VERSUS PREVENTION</a:t>
            </a:r>
          </a:p>
        </p:txBody>
      </p:sp>
      <p:sp>
        <p:nvSpPr>
          <p:cNvPr id="3" name="Content Placeholder 2">
            <a:extLst>
              <a:ext uri="{FF2B5EF4-FFF2-40B4-BE49-F238E27FC236}">
                <a16:creationId xmlns:a16="http://schemas.microsoft.com/office/drawing/2014/main" id="{A9636B9C-35AF-4807-925B-37DC089043C0}"/>
              </a:ext>
            </a:extLst>
          </p:cNvPr>
          <p:cNvSpPr>
            <a:spLocks noGrp="1"/>
          </p:cNvSpPr>
          <p:nvPr>
            <p:ph idx="1"/>
          </p:nvPr>
        </p:nvSpPr>
        <p:spPr/>
        <p:txBody>
          <a:bodyPr>
            <a:normAutofit lnSpcReduction="10000"/>
          </a:bodyPr>
          <a:lstStyle/>
          <a:p>
            <a:pPr marL="0" indent="0" algn="ctr">
              <a:buNone/>
            </a:pPr>
            <a:endParaRPr lang="en-US" sz="8000" dirty="0"/>
          </a:p>
          <a:p>
            <a:pPr marL="0" indent="0" algn="ctr">
              <a:buNone/>
            </a:pPr>
            <a:r>
              <a:rPr lang="en-US" sz="8000" dirty="0"/>
              <a:t>Mitigation means to </a:t>
            </a:r>
            <a:r>
              <a:rPr lang="en-US" sz="8000" b="1" dirty="0"/>
              <a:t>reduce the severity </a:t>
            </a:r>
            <a:r>
              <a:rPr lang="en-US" sz="8000" dirty="0"/>
              <a:t>of the human and material damage caused by the disaster. </a:t>
            </a:r>
          </a:p>
          <a:p>
            <a:pPr marL="0" indent="0" algn="ctr">
              <a:buNone/>
            </a:pPr>
            <a:r>
              <a:rPr lang="en-US" sz="8000" dirty="0"/>
              <a:t>Permanent reduction of the risk of disaster</a:t>
            </a:r>
          </a:p>
          <a:p>
            <a:pPr marL="0" indent="0" algn="ctr">
              <a:buNone/>
            </a:pPr>
            <a:endParaRPr lang="en-US" sz="8000" dirty="0"/>
          </a:p>
          <a:p>
            <a:pPr marL="0" indent="0" algn="ctr">
              <a:buNone/>
            </a:pPr>
            <a:r>
              <a:rPr lang="en-US" sz="8000" dirty="0"/>
              <a:t>Prevention is to ensure that </a:t>
            </a:r>
            <a:r>
              <a:rPr lang="en-US" sz="8000" b="1" dirty="0"/>
              <a:t>human action or natural phenomena</a:t>
            </a:r>
            <a:r>
              <a:rPr lang="en-US" sz="8000" dirty="0"/>
              <a:t> do not result in disaster or emergency. </a:t>
            </a:r>
            <a:endParaRPr lang="en-GB" sz="8000" dirty="0"/>
          </a:p>
        </p:txBody>
      </p:sp>
      <p:sp>
        <p:nvSpPr>
          <p:cNvPr id="4" name="Footer Placeholder 3">
            <a:extLst>
              <a:ext uri="{FF2B5EF4-FFF2-40B4-BE49-F238E27FC236}">
                <a16:creationId xmlns:a16="http://schemas.microsoft.com/office/drawing/2014/main" id="{5C0631EF-DFB9-4440-9820-ED398EA461B0}"/>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EA27FE8C-C518-41EA-B919-977CC1087313}"/>
              </a:ext>
            </a:extLst>
          </p:cNvPr>
          <p:cNvSpPr>
            <a:spLocks noGrp="1"/>
          </p:cNvSpPr>
          <p:nvPr>
            <p:ph type="sldNum" sz="quarter" idx="12"/>
          </p:nvPr>
        </p:nvSpPr>
        <p:spPr/>
        <p:txBody>
          <a:bodyPr/>
          <a:lstStyle/>
          <a:p>
            <a:fld id="{79272051-A357-1A4F-A471-6B7E772233A2}" type="slidenum">
              <a:rPr lang="en-US" smtClean="0"/>
              <a:t>10</a:t>
            </a:fld>
            <a:endParaRPr lang="en-US"/>
          </a:p>
        </p:txBody>
      </p:sp>
    </p:spTree>
    <p:extLst>
      <p:ext uri="{BB962C8B-B14F-4D97-AF65-F5344CB8AC3E}">
        <p14:creationId xmlns:p14="http://schemas.microsoft.com/office/powerpoint/2010/main" val="394216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B2E6-D53F-46FC-974E-13229199AB1E}"/>
              </a:ext>
            </a:extLst>
          </p:cNvPr>
          <p:cNvSpPr>
            <a:spLocks noGrp="1"/>
          </p:cNvSpPr>
          <p:nvPr>
            <p:ph type="title"/>
          </p:nvPr>
        </p:nvSpPr>
        <p:spPr/>
        <p:txBody>
          <a:bodyPr/>
          <a:lstStyle/>
          <a:p>
            <a:r>
              <a:rPr lang="en-GB" b="1" dirty="0">
                <a:solidFill>
                  <a:srgbClr val="FFFF00"/>
                </a:solidFill>
              </a:rPr>
              <a:t>WHAT IS MITIGATION?</a:t>
            </a:r>
          </a:p>
        </p:txBody>
      </p:sp>
      <p:sp>
        <p:nvSpPr>
          <p:cNvPr id="3" name="Content Placeholder 2">
            <a:extLst>
              <a:ext uri="{FF2B5EF4-FFF2-40B4-BE49-F238E27FC236}">
                <a16:creationId xmlns:a16="http://schemas.microsoft.com/office/drawing/2014/main" id="{ADE200B8-30D6-4F76-BDEB-908B6A21C8E0}"/>
              </a:ext>
            </a:extLst>
          </p:cNvPr>
          <p:cNvSpPr>
            <a:spLocks noGrp="1"/>
          </p:cNvSpPr>
          <p:nvPr>
            <p:ph idx="1"/>
          </p:nvPr>
        </p:nvSpPr>
        <p:spPr/>
        <p:txBody>
          <a:bodyPr anchor="ctr">
            <a:normAutofit/>
          </a:bodyPr>
          <a:lstStyle/>
          <a:p>
            <a:pPr marL="0" indent="0" algn="ctr">
              <a:buNone/>
            </a:pPr>
            <a:r>
              <a:rPr lang="en-US" sz="7200" dirty="0"/>
              <a:t>“Primary” mitigation: reducing the </a:t>
            </a:r>
            <a:r>
              <a:rPr lang="en-US" sz="7200" b="1" dirty="0"/>
              <a:t>PRESENCE</a:t>
            </a:r>
            <a:r>
              <a:rPr lang="en-US" sz="7200" dirty="0"/>
              <a:t> of the Hazard and reducing Vulnerability </a:t>
            </a:r>
          </a:p>
          <a:p>
            <a:pPr marL="0" indent="0" algn="ctr">
              <a:buNone/>
            </a:pPr>
            <a:endParaRPr lang="en-US" sz="7200" dirty="0"/>
          </a:p>
          <a:p>
            <a:pPr marL="0" indent="0" algn="ctr">
              <a:buNone/>
            </a:pPr>
            <a:r>
              <a:rPr lang="en-US" sz="7200" dirty="0"/>
              <a:t>“Secondary” mitigation: reducing the </a:t>
            </a:r>
            <a:r>
              <a:rPr lang="en-US" sz="7200" b="1" dirty="0"/>
              <a:t>EFFECTS</a:t>
            </a:r>
            <a:r>
              <a:rPr lang="en-US" sz="7200" dirty="0"/>
              <a:t> of the Hazard (Preparedness)</a:t>
            </a:r>
            <a:endParaRPr lang="en-GB" sz="7200" dirty="0"/>
          </a:p>
        </p:txBody>
      </p:sp>
      <p:sp>
        <p:nvSpPr>
          <p:cNvPr id="4" name="Footer Placeholder 3">
            <a:extLst>
              <a:ext uri="{FF2B5EF4-FFF2-40B4-BE49-F238E27FC236}">
                <a16:creationId xmlns:a16="http://schemas.microsoft.com/office/drawing/2014/main" id="{1B3CF01F-F243-4735-8C2B-68B7CD17ED29}"/>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4C6EDCE6-16ED-4BFE-83ED-7D2A6C192D38}"/>
              </a:ext>
            </a:extLst>
          </p:cNvPr>
          <p:cNvSpPr>
            <a:spLocks noGrp="1"/>
          </p:cNvSpPr>
          <p:nvPr>
            <p:ph type="sldNum" sz="quarter" idx="12"/>
          </p:nvPr>
        </p:nvSpPr>
        <p:spPr/>
        <p:txBody>
          <a:bodyPr/>
          <a:lstStyle/>
          <a:p>
            <a:fld id="{79272051-A357-1A4F-A471-6B7E772233A2}" type="slidenum">
              <a:rPr lang="en-US" smtClean="0"/>
              <a:t>11</a:t>
            </a:fld>
            <a:endParaRPr lang="en-US"/>
          </a:p>
        </p:txBody>
      </p:sp>
    </p:spTree>
    <p:extLst>
      <p:ext uri="{BB962C8B-B14F-4D97-AF65-F5344CB8AC3E}">
        <p14:creationId xmlns:p14="http://schemas.microsoft.com/office/powerpoint/2010/main" val="298297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71D2-1DA0-4477-96E3-3EE5620907AA}"/>
              </a:ext>
            </a:extLst>
          </p:cNvPr>
          <p:cNvSpPr>
            <a:spLocks noGrp="1"/>
          </p:cNvSpPr>
          <p:nvPr>
            <p:ph type="title"/>
          </p:nvPr>
        </p:nvSpPr>
        <p:spPr/>
        <p:txBody>
          <a:bodyPr/>
          <a:lstStyle/>
          <a:p>
            <a:r>
              <a:rPr lang="en-GB" b="1" dirty="0">
                <a:solidFill>
                  <a:srgbClr val="FFFF00"/>
                </a:solidFill>
              </a:rPr>
              <a:t>WHAT IS MITIGATION?</a:t>
            </a:r>
          </a:p>
        </p:txBody>
      </p:sp>
      <p:sp>
        <p:nvSpPr>
          <p:cNvPr id="3" name="Content Placeholder 2">
            <a:extLst>
              <a:ext uri="{FF2B5EF4-FFF2-40B4-BE49-F238E27FC236}">
                <a16:creationId xmlns:a16="http://schemas.microsoft.com/office/drawing/2014/main" id="{CC86DCE0-FDD7-4619-B3B2-47A4354FD9F2}"/>
              </a:ext>
            </a:extLst>
          </p:cNvPr>
          <p:cNvSpPr>
            <a:spLocks noGrp="1"/>
          </p:cNvSpPr>
          <p:nvPr>
            <p:ph idx="1"/>
          </p:nvPr>
        </p:nvSpPr>
        <p:spPr/>
        <p:txBody>
          <a:bodyPr>
            <a:normAutofit lnSpcReduction="10000"/>
          </a:bodyPr>
          <a:lstStyle/>
          <a:p>
            <a:pPr marL="0" indent="0">
              <a:buNone/>
            </a:pPr>
            <a:r>
              <a:rPr lang="en-US" sz="6600" dirty="0"/>
              <a:t>Principal objectives of mitigation </a:t>
            </a:r>
          </a:p>
          <a:p>
            <a:endParaRPr lang="en-US" sz="6600" dirty="0"/>
          </a:p>
          <a:p>
            <a:pPr marL="0" indent="0" algn="ctr">
              <a:buNone/>
            </a:pPr>
            <a:r>
              <a:rPr lang="en-US" sz="6600" dirty="0"/>
              <a:t> Save lives. </a:t>
            </a:r>
          </a:p>
          <a:p>
            <a:pPr marL="0" indent="0" algn="ctr">
              <a:buNone/>
            </a:pPr>
            <a:r>
              <a:rPr lang="en-US" sz="6600" dirty="0"/>
              <a:t> Reduce economic disruption.</a:t>
            </a:r>
          </a:p>
          <a:p>
            <a:pPr marL="0" indent="0" algn="ctr">
              <a:buNone/>
            </a:pPr>
            <a:r>
              <a:rPr lang="en-US" sz="6600" dirty="0"/>
              <a:t> Decrease vulnerability/increase capacity. </a:t>
            </a:r>
          </a:p>
          <a:p>
            <a:pPr marL="0" indent="0" algn="ctr">
              <a:buNone/>
            </a:pPr>
            <a:r>
              <a:rPr lang="en-US" sz="6600" dirty="0"/>
              <a:t> Decrease chance/level of conflict. </a:t>
            </a:r>
          </a:p>
          <a:p>
            <a:pPr marL="0" indent="0">
              <a:buNone/>
            </a:pPr>
            <a:endParaRPr lang="en-US" sz="6600" dirty="0"/>
          </a:p>
          <a:p>
            <a:pPr marL="0" indent="0">
              <a:buNone/>
            </a:pPr>
            <a:endParaRPr lang="en-US" sz="6600" dirty="0"/>
          </a:p>
          <a:p>
            <a:pPr marL="0" indent="0">
              <a:buNone/>
            </a:pPr>
            <a:endParaRPr lang="en-US" sz="6600" dirty="0"/>
          </a:p>
          <a:p>
            <a:pPr marL="0" indent="0" algn="ctr">
              <a:buNone/>
            </a:pPr>
            <a:r>
              <a:rPr lang="en-US" sz="6600" dirty="0"/>
              <a:t>RISK REDUCTION</a:t>
            </a:r>
            <a:endParaRPr lang="en-GB" sz="6600" dirty="0"/>
          </a:p>
        </p:txBody>
      </p:sp>
      <p:sp>
        <p:nvSpPr>
          <p:cNvPr id="4" name="Arrow: Down 3">
            <a:extLst>
              <a:ext uri="{FF2B5EF4-FFF2-40B4-BE49-F238E27FC236}">
                <a16:creationId xmlns:a16="http://schemas.microsoft.com/office/drawing/2014/main" id="{370B15BD-2A10-44BA-8A91-3FE3D5A6A2CE}"/>
              </a:ext>
            </a:extLst>
          </p:cNvPr>
          <p:cNvSpPr/>
          <p:nvPr/>
        </p:nvSpPr>
        <p:spPr>
          <a:xfrm>
            <a:off x="11540836" y="8492837"/>
            <a:ext cx="1302327"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0485782-EC6D-4C6F-BD9E-A0D513684E8F}"/>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6" name="Slide Number Placeholder 5">
            <a:extLst>
              <a:ext uri="{FF2B5EF4-FFF2-40B4-BE49-F238E27FC236}">
                <a16:creationId xmlns:a16="http://schemas.microsoft.com/office/drawing/2014/main" id="{BE4C801E-FF9C-4A78-B1CD-EBCB859DCACF}"/>
              </a:ext>
            </a:extLst>
          </p:cNvPr>
          <p:cNvSpPr>
            <a:spLocks noGrp="1"/>
          </p:cNvSpPr>
          <p:nvPr>
            <p:ph type="sldNum" sz="quarter" idx="12"/>
          </p:nvPr>
        </p:nvSpPr>
        <p:spPr/>
        <p:txBody>
          <a:bodyPr/>
          <a:lstStyle/>
          <a:p>
            <a:fld id="{79272051-A357-1A4F-A471-6B7E772233A2}" type="slidenum">
              <a:rPr lang="en-US" smtClean="0"/>
              <a:t>12</a:t>
            </a:fld>
            <a:endParaRPr lang="en-US"/>
          </a:p>
        </p:txBody>
      </p:sp>
    </p:spTree>
    <p:extLst>
      <p:ext uri="{BB962C8B-B14F-4D97-AF65-F5344CB8AC3E}">
        <p14:creationId xmlns:p14="http://schemas.microsoft.com/office/powerpoint/2010/main" val="126411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AE62-9614-410F-A11E-050D2AFFA78C}"/>
              </a:ext>
            </a:extLst>
          </p:cNvPr>
          <p:cNvSpPr>
            <a:spLocks noGrp="1"/>
          </p:cNvSpPr>
          <p:nvPr>
            <p:ph type="title"/>
          </p:nvPr>
        </p:nvSpPr>
        <p:spPr/>
        <p:txBody>
          <a:bodyPr/>
          <a:lstStyle/>
          <a:p>
            <a:r>
              <a:rPr lang="en-GB" b="1" dirty="0">
                <a:solidFill>
                  <a:srgbClr val="FFFF00"/>
                </a:solidFill>
              </a:rPr>
              <a:t>WHAT IS DISASTER MITIGATION?</a:t>
            </a:r>
            <a:endParaRPr lang="en-GB" dirty="0"/>
          </a:p>
        </p:txBody>
      </p:sp>
      <p:sp>
        <p:nvSpPr>
          <p:cNvPr id="3" name="Content Placeholder 2">
            <a:extLst>
              <a:ext uri="{FF2B5EF4-FFF2-40B4-BE49-F238E27FC236}">
                <a16:creationId xmlns:a16="http://schemas.microsoft.com/office/drawing/2014/main" id="{22D312FA-B1CB-4121-8800-73DD2A89135D}"/>
              </a:ext>
            </a:extLst>
          </p:cNvPr>
          <p:cNvSpPr>
            <a:spLocks noGrp="1"/>
          </p:cNvSpPr>
          <p:nvPr>
            <p:ph idx="1"/>
          </p:nvPr>
        </p:nvSpPr>
        <p:spPr/>
        <p:txBody>
          <a:bodyPr>
            <a:normAutofit/>
          </a:bodyPr>
          <a:lstStyle/>
          <a:p>
            <a:r>
              <a:rPr lang="en-US" sz="6600" dirty="0"/>
              <a:t>Disaster mitigation measures are those that </a:t>
            </a:r>
            <a:r>
              <a:rPr lang="en-US" sz="6600" b="1" dirty="0"/>
              <a:t>eliminate or reduce the impacts and risks of hazards </a:t>
            </a:r>
            <a:r>
              <a:rPr lang="en-US" sz="6600" dirty="0"/>
              <a:t>through proactive measures taken before an emergency or disaster occurs.</a:t>
            </a:r>
          </a:p>
          <a:p>
            <a:r>
              <a:rPr lang="en-US" sz="6600" dirty="0"/>
              <a:t>Activities may include the creation of comprehensive, proactive tools that help decide where to focus funding and efforts in </a:t>
            </a:r>
            <a:r>
              <a:rPr lang="en-US" sz="6600" b="1" dirty="0"/>
              <a:t>risk reduction</a:t>
            </a:r>
            <a:r>
              <a:rPr lang="en-US" sz="6600" dirty="0"/>
              <a:t>. </a:t>
            </a:r>
          </a:p>
          <a:p>
            <a:r>
              <a:rPr lang="en-US" sz="6600" dirty="0"/>
              <a:t>The measures may be structural (e.g. flood dikes) or non-structural (e.g. land use zoning). </a:t>
            </a:r>
          </a:p>
          <a:p>
            <a:endParaRPr lang="en-GB" sz="6600" dirty="0"/>
          </a:p>
        </p:txBody>
      </p:sp>
      <p:sp>
        <p:nvSpPr>
          <p:cNvPr id="4" name="Footer Placeholder 3">
            <a:extLst>
              <a:ext uri="{FF2B5EF4-FFF2-40B4-BE49-F238E27FC236}">
                <a16:creationId xmlns:a16="http://schemas.microsoft.com/office/drawing/2014/main" id="{7F6E70C5-6E3E-47ED-9789-6806C1BA4437}"/>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AE9DECA2-98A3-4DBB-9C22-4F6EF1B24278}"/>
              </a:ext>
            </a:extLst>
          </p:cNvPr>
          <p:cNvSpPr>
            <a:spLocks noGrp="1"/>
          </p:cNvSpPr>
          <p:nvPr>
            <p:ph type="sldNum" sz="quarter" idx="12"/>
          </p:nvPr>
        </p:nvSpPr>
        <p:spPr/>
        <p:txBody>
          <a:bodyPr/>
          <a:lstStyle/>
          <a:p>
            <a:fld id="{79272051-A357-1A4F-A471-6B7E772233A2}" type="slidenum">
              <a:rPr lang="en-US" smtClean="0"/>
              <a:t>13</a:t>
            </a:fld>
            <a:endParaRPr lang="en-US"/>
          </a:p>
        </p:txBody>
      </p:sp>
    </p:spTree>
    <p:extLst>
      <p:ext uri="{BB962C8B-B14F-4D97-AF65-F5344CB8AC3E}">
        <p14:creationId xmlns:p14="http://schemas.microsoft.com/office/powerpoint/2010/main" val="150728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6C81-8C06-43B2-A5D4-85D54F6CE580}"/>
              </a:ext>
            </a:extLst>
          </p:cNvPr>
          <p:cNvSpPr>
            <a:spLocks noGrp="1"/>
          </p:cNvSpPr>
          <p:nvPr>
            <p:ph type="title"/>
          </p:nvPr>
        </p:nvSpPr>
        <p:spPr/>
        <p:txBody>
          <a:bodyPr/>
          <a:lstStyle/>
          <a:p>
            <a:r>
              <a:rPr lang="en-GB" b="1" dirty="0">
                <a:solidFill>
                  <a:srgbClr val="FFFF00"/>
                </a:solidFill>
              </a:rPr>
              <a:t>WHAT IS DISASTER MITIGATION?</a:t>
            </a:r>
            <a:endParaRPr lang="en-GB" dirty="0"/>
          </a:p>
        </p:txBody>
      </p:sp>
      <p:graphicFrame>
        <p:nvGraphicFramePr>
          <p:cNvPr id="4" name="Table 4">
            <a:extLst>
              <a:ext uri="{FF2B5EF4-FFF2-40B4-BE49-F238E27FC236}">
                <a16:creationId xmlns:a16="http://schemas.microsoft.com/office/drawing/2014/main" id="{D7C2E32E-7B36-4503-AB2D-FA10BA37911A}"/>
              </a:ext>
            </a:extLst>
          </p:cNvPr>
          <p:cNvGraphicFramePr>
            <a:graphicFrameLocks noGrp="1"/>
          </p:cNvGraphicFramePr>
          <p:nvPr>
            <p:ph idx="1"/>
            <p:extLst>
              <p:ext uri="{D42A27DB-BD31-4B8C-83A1-F6EECF244321}">
                <p14:modId xmlns:p14="http://schemas.microsoft.com/office/powerpoint/2010/main" val="3605089105"/>
              </p:ext>
            </p:extLst>
          </p:nvPr>
        </p:nvGraphicFramePr>
        <p:xfrm>
          <a:off x="1676400" y="2255837"/>
          <a:ext cx="21031200" cy="9465108"/>
        </p:xfrm>
        <a:graphic>
          <a:graphicData uri="http://schemas.openxmlformats.org/drawingml/2006/table">
            <a:tbl>
              <a:tblPr firstRow="1" bandRow="1">
                <a:tableStyleId>{5940675A-B579-460E-94D1-54222C63F5DA}</a:tableStyleId>
              </a:tblPr>
              <a:tblGrid>
                <a:gridCol w="7010400">
                  <a:extLst>
                    <a:ext uri="{9D8B030D-6E8A-4147-A177-3AD203B41FA5}">
                      <a16:colId xmlns:a16="http://schemas.microsoft.com/office/drawing/2014/main" val="3613931297"/>
                    </a:ext>
                  </a:extLst>
                </a:gridCol>
                <a:gridCol w="7010400">
                  <a:extLst>
                    <a:ext uri="{9D8B030D-6E8A-4147-A177-3AD203B41FA5}">
                      <a16:colId xmlns:a16="http://schemas.microsoft.com/office/drawing/2014/main" val="829795255"/>
                    </a:ext>
                  </a:extLst>
                </a:gridCol>
                <a:gridCol w="7010400">
                  <a:extLst>
                    <a:ext uri="{9D8B030D-6E8A-4147-A177-3AD203B41FA5}">
                      <a16:colId xmlns:a16="http://schemas.microsoft.com/office/drawing/2014/main" val="777931234"/>
                    </a:ext>
                  </a:extLst>
                </a:gridCol>
              </a:tblGrid>
              <a:tr h="4732554">
                <a:tc>
                  <a:txBody>
                    <a:bodyPr/>
                    <a:lstStyle/>
                    <a:p>
                      <a:pPr algn="ctr"/>
                      <a:r>
                        <a:rPr lang="en-GB" sz="6600" dirty="0"/>
                        <a:t>Engineering</a:t>
                      </a:r>
                    </a:p>
                  </a:txBody>
                  <a:tcPr anchor="ctr"/>
                </a:tc>
                <a:tc>
                  <a:txBody>
                    <a:bodyPr/>
                    <a:lstStyle/>
                    <a:p>
                      <a:pPr algn="ctr"/>
                      <a:r>
                        <a:rPr lang="en-GB" sz="6600" dirty="0"/>
                        <a:t>Conflict resolution</a:t>
                      </a:r>
                    </a:p>
                  </a:txBody>
                  <a:tcPr anchor="ctr"/>
                </a:tc>
                <a:tc>
                  <a:txBody>
                    <a:bodyPr/>
                    <a:lstStyle/>
                    <a:p>
                      <a:pPr algn="ctr"/>
                      <a:r>
                        <a:rPr lang="en-GB" sz="6600" dirty="0"/>
                        <a:t>Economic</a:t>
                      </a:r>
                    </a:p>
                  </a:txBody>
                  <a:tcPr anchor="ctr"/>
                </a:tc>
                <a:extLst>
                  <a:ext uri="{0D108BD9-81ED-4DB2-BD59-A6C34878D82A}">
                    <a16:rowId xmlns:a16="http://schemas.microsoft.com/office/drawing/2014/main" val="852376572"/>
                  </a:ext>
                </a:extLst>
              </a:tr>
              <a:tr h="4732554">
                <a:tc>
                  <a:txBody>
                    <a:bodyPr/>
                    <a:lstStyle/>
                    <a:p>
                      <a:pPr algn="ctr"/>
                      <a:r>
                        <a:rPr lang="en-GB" sz="6600" dirty="0"/>
                        <a:t>Spatial planning</a:t>
                      </a:r>
                    </a:p>
                  </a:txBody>
                  <a:tcPr anchor="ctr"/>
                </a:tc>
                <a:tc>
                  <a:txBody>
                    <a:bodyPr/>
                    <a:lstStyle/>
                    <a:p>
                      <a:pPr algn="ctr"/>
                      <a:r>
                        <a:rPr lang="en-GB" sz="6600" dirty="0"/>
                        <a:t>Societal</a:t>
                      </a:r>
                    </a:p>
                  </a:txBody>
                  <a:tcPr anchor="ctr"/>
                </a:tc>
                <a:tc>
                  <a:txBody>
                    <a:bodyPr/>
                    <a:lstStyle/>
                    <a:p>
                      <a:pPr algn="ctr"/>
                      <a:r>
                        <a:rPr lang="en-GB" sz="6600" dirty="0"/>
                        <a:t>Management and institutionalisation</a:t>
                      </a:r>
                    </a:p>
                  </a:txBody>
                  <a:tcPr anchor="ctr"/>
                </a:tc>
                <a:extLst>
                  <a:ext uri="{0D108BD9-81ED-4DB2-BD59-A6C34878D82A}">
                    <a16:rowId xmlns:a16="http://schemas.microsoft.com/office/drawing/2014/main" val="4093364663"/>
                  </a:ext>
                </a:extLst>
              </a:tr>
            </a:tbl>
          </a:graphicData>
        </a:graphic>
      </p:graphicFrame>
      <p:sp>
        <p:nvSpPr>
          <p:cNvPr id="3" name="Footer Placeholder 2">
            <a:extLst>
              <a:ext uri="{FF2B5EF4-FFF2-40B4-BE49-F238E27FC236}">
                <a16:creationId xmlns:a16="http://schemas.microsoft.com/office/drawing/2014/main" id="{1A1F0478-7E5D-4650-9C4C-1C3E30A61B1B}"/>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17B80A4A-11EF-41F0-AD75-10388B6BD102}"/>
              </a:ext>
            </a:extLst>
          </p:cNvPr>
          <p:cNvSpPr>
            <a:spLocks noGrp="1"/>
          </p:cNvSpPr>
          <p:nvPr>
            <p:ph type="sldNum" sz="quarter" idx="12"/>
          </p:nvPr>
        </p:nvSpPr>
        <p:spPr/>
        <p:txBody>
          <a:bodyPr/>
          <a:lstStyle/>
          <a:p>
            <a:fld id="{79272051-A357-1A4F-A471-6B7E772233A2}" type="slidenum">
              <a:rPr lang="en-US" smtClean="0"/>
              <a:t>14</a:t>
            </a:fld>
            <a:endParaRPr lang="en-US"/>
          </a:p>
        </p:txBody>
      </p:sp>
    </p:spTree>
    <p:extLst>
      <p:ext uri="{BB962C8B-B14F-4D97-AF65-F5344CB8AC3E}">
        <p14:creationId xmlns:p14="http://schemas.microsoft.com/office/powerpoint/2010/main" val="337044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122F-B836-4650-9C77-187EDAEB4ED8}"/>
              </a:ext>
            </a:extLst>
          </p:cNvPr>
          <p:cNvSpPr>
            <a:spLocks noGrp="1"/>
          </p:cNvSpPr>
          <p:nvPr>
            <p:ph type="title"/>
          </p:nvPr>
        </p:nvSpPr>
        <p:spPr/>
        <p:txBody>
          <a:bodyPr/>
          <a:lstStyle/>
          <a:p>
            <a:r>
              <a:rPr lang="en-GB" b="1" dirty="0">
                <a:solidFill>
                  <a:srgbClr val="FFFF00"/>
                </a:solidFill>
              </a:rPr>
              <a:t>Engineering</a:t>
            </a:r>
            <a:endParaRPr lang="en-GB" dirty="0"/>
          </a:p>
        </p:txBody>
      </p:sp>
      <p:pic>
        <p:nvPicPr>
          <p:cNvPr id="4" name="Content Placeholder 3">
            <a:extLst>
              <a:ext uri="{FF2B5EF4-FFF2-40B4-BE49-F238E27FC236}">
                <a16:creationId xmlns:a16="http://schemas.microsoft.com/office/drawing/2014/main" id="{734E193D-46F8-423E-BBC5-C309EA4F3EB2}"/>
              </a:ext>
            </a:extLst>
          </p:cNvPr>
          <p:cNvPicPr>
            <a:picLocks noGrp="1" noChangeAspect="1"/>
          </p:cNvPicPr>
          <p:nvPr>
            <p:ph idx="1"/>
          </p:nvPr>
        </p:nvPicPr>
        <p:blipFill>
          <a:blip r:embed="rId2"/>
          <a:stretch>
            <a:fillRect/>
          </a:stretch>
        </p:blipFill>
        <p:spPr>
          <a:xfrm>
            <a:off x="1468582" y="3117778"/>
            <a:ext cx="21239017" cy="8067533"/>
          </a:xfrm>
          <a:prstGeom prst="rect">
            <a:avLst/>
          </a:prstGeom>
        </p:spPr>
      </p:pic>
      <p:sp>
        <p:nvSpPr>
          <p:cNvPr id="3" name="Footer Placeholder 2">
            <a:extLst>
              <a:ext uri="{FF2B5EF4-FFF2-40B4-BE49-F238E27FC236}">
                <a16:creationId xmlns:a16="http://schemas.microsoft.com/office/drawing/2014/main" id="{E9B8465C-0BD3-431E-B46A-73137E681299}"/>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9F31CD95-7A45-46E6-AEBF-154ABF135A52}"/>
              </a:ext>
            </a:extLst>
          </p:cNvPr>
          <p:cNvSpPr>
            <a:spLocks noGrp="1"/>
          </p:cNvSpPr>
          <p:nvPr>
            <p:ph type="sldNum" sz="quarter" idx="12"/>
          </p:nvPr>
        </p:nvSpPr>
        <p:spPr/>
        <p:txBody>
          <a:bodyPr/>
          <a:lstStyle/>
          <a:p>
            <a:fld id="{79272051-A357-1A4F-A471-6B7E772233A2}" type="slidenum">
              <a:rPr lang="en-US" smtClean="0"/>
              <a:t>15</a:t>
            </a:fld>
            <a:endParaRPr lang="en-US"/>
          </a:p>
        </p:txBody>
      </p:sp>
    </p:spTree>
    <p:extLst>
      <p:ext uri="{BB962C8B-B14F-4D97-AF65-F5344CB8AC3E}">
        <p14:creationId xmlns:p14="http://schemas.microsoft.com/office/powerpoint/2010/main" val="229709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7B2F-D4A0-4741-970C-45C4ED3B5D6C}"/>
              </a:ext>
            </a:extLst>
          </p:cNvPr>
          <p:cNvSpPr>
            <a:spLocks noGrp="1"/>
          </p:cNvSpPr>
          <p:nvPr>
            <p:ph type="title"/>
          </p:nvPr>
        </p:nvSpPr>
        <p:spPr/>
        <p:txBody>
          <a:bodyPr/>
          <a:lstStyle/>
          <a:p>
            <a:r>
              <a:rPr lang="en-GB" b="1" dirty="0">
                <a:solidFill>
                  <a:srgbClr val="FFFF00"/>
                </a:solidFill>
              </a:rPr>
              <a:t>Engineering</a:t>
            </a:r>
            <a:endParaRPr lang="en-GB" dirty="0"/>
          </a:p>
        </p:txBody>
      </p:sp>
      <p:sp>
        <p:nvSpPr>
          <p:cNvPr id="3" name="Content Placeholder 2">
            <a:extLst>
              <a:ext uri="{FF2B5EF4-FFF2-40B4-BE49-F238E27FC236}">
                <a16:creationId xmlns:a16="http://schemas.microsoft.com/office/drawing/2014/main" id="{CD9A1182-F5B9-48A6-9F08-4ED763386629}"/>
              </a:ext>
            </a:extLst>
          </p:cNvPr>
          <p:cNvSpPr>
            <a:spLocks noGrp="1"/>
          </p:cNvSpPr>
          <p:nvPr>
            <p:ph idx="1"/>
          </p:nvPr>
        </p:nvSpPr>
        <p:spPr/>
        <p:txBody>
          <a:bodyPr>
            <a:normAutofit/>
          </a:bodyPr>
          <a:lstStyle/>
          <a:p>
            <a:r>
              <a:rPr lang="en-GB" sz="6600" dirty="0"/>
              <a:t>Disaster mitigation measures depend on the type of disasters struck the countries.</a:t>
            </a:r>
          </a:p>
          <a:p>
            <a:pPr lvl="1"/>
            <a:r>
              <a:rPr lang="en-GB" sz="6600" dirty="0"/>
              <a:t>Tsunami – early warning system</a:t>
            </a:r>
          </a:p>
          <a:p>
            <a:pPr lvl="1"/>
            <a:r>
              <a:rPr lang="en-GB" sz="6600" dirty="0"/>
              <a:t>Floods – tunnel, floodway</a:t>
            </a:r>
          </a:p>
          <a:p>
            <a:pPr lvl="1"/>
            <a:r>
              <a:rPr lang="en-GB" sz="6600" dirty="0"/>
              <a:t>Landslides – slope management</a:t>
            </a:r>
          </a:p>
          <a:p>
            <a:pPr lvl="1"/>
            <a:r>
              <a:rPr lang="en-GB" sz="6600" dirty="0"/>
              <a:t>Earthquake – quake resistant architecture</a:t>
            </a:r>
          </a:p>
        </p:txBody>
      </p:sp>
      <p:sp>
        <p:nvSpPr>
          <p:cNvPr id="4" name="Footer Placeholder 3">
            <a:extLst>
              <a:ext uri="{FF2B5EF4-FFF2-40B4-BE49-F238E27FC236}">
                <a16:creationId xmlns:a16="http://schemas.microsoft.com/office/drawing/2014/main" id="{2B59B090-1D29-4CFA-B9B3-A8DE22C8D7A8}"/>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991C5D86-24D0-4A49-9E47-0590754CE5F9}"/>
              </a:ext>
            </a:extLst>
          </p:cNvPr>
          <p:cNvSpPr>
            <a:spLocks noGrp="1"/>
          </p:cNvSpPr>
          <p:nvPr>
            <p:ph type="sldNum" sz="quarter" idx="12"/>
          </p:nvPr>
        </p:nvSpPr>
        <p:spPr/>
        <p:txBody>
          <a:bodyPr/>
          <a:lstStyle/>
          <a:p>
            <a:fld id="{79272051-A357-1A4F-A471-6B7E772233A2}" type="slidenum">
              <a:rPr lang="en-US" smtClean="0"/>
              <a:t>16</a:t>
            </a:fld>
            <a:endParaRPr lang="en-US"/>
          </a:p>
        </p:txBody>
      </p:sp>
    </p:spTree>
    <p:extLst>
      <p:ext uri="{BB962C8B-B14F-4D97-AF65-F5344CB8AC3E}">
        <p14:creationId xmlns:p14="http://schemas.microsoft.com/office/powerpoint/2010/main" val="54608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9729-161F-4242-940C-0107FBC36D4F}"/>
              </a:ext>
            </a:extLst>
          </p:cNvPr>
          <p:cNvSpPr>
            <a:spLocks noGrp="1"/>
          </p:cNvSpPr>
          <p:nvPr>
            <p:ph type="title"/>
          </p:nvPr>
        </p:nvSpPr>
        <p:spPr/>
        <p:txBody>
          <a:bodyPr/>
          <a:lstStyle/>
          <a:p>
            <a:r>
              <a:rPr lang="en-GB" b="1" dirty="0">
                <a:solidFill>
                  <a:srgbClr val="FFFF00"/>
                </a:solidFill>
              </a:rPr>
              <a:t>SMART TUNNEL</a:t>
            </a:r>
          </a:p>
        </p:txBody>
      </p:sp>
      <p:sp>
        <p:nvSpPr>
          <p:cNvPr id="3" name="Content Placeholder 2">
            <a:extLst>
              <a:ext uri="{FF2B5EF4-FFF2-40B4-BE49-F238E27FC236}">
                <a16:creationId xmlns:a16="http://schemas.microsoft.com/office/drawing/2014/main" id="{E9AE7D4D-D52A-4BB8-B7A2-4CC041CE379D}"/>
              </a:ext>
            </a:extLst>
          </p:cNvPr>
          <p:cNvSpPr>
            <a:spLocks noGrp="1"/>
          </p:cNvSpPr>
          <p:nvPr>
            <p:ph idx="1"/>
          </p:nvPr>
        </p:nvSpPr>
        <p:spPr/>
        <p:txBody>
          <a:bodyPr>
            <a:normAutofit/>
          </a:bodyPr>
          <a:lstStyle/>
          <a:p>
            <a:r>
              <a:rPr lang="en-US" sz="6600" dirty="0"/>
              <a:t>The Stormwater Management And Road Tunnel, is a storm drainage and road structure in Kuala Lumpur, Malaysia.</a:t>
            </a:r>
          </a:p>
          <a:p>
            <a:r>
              <a:rPr lang="en-US" sz="6600" dirty="0"/>
              <a:t>The 9.7 km tunnel is the longest stormwater drainage tunnel in Southeast Asia and second longest in Asia.</a:t>
            </a:r>
          </a:p>
          <a:p>
            <a:r>
              <a:rPr lang="en-US" sz="6600" dirty="0"/>
              <a:t>Completed in 2007, SMART cost US$515 million to build but, over the 30-year concession period, it is expected to generate savings of US$1.58 billion by preventing possible flood damage, and another US$1.26 billion in savings from traffic congestion.</a:t>
            </a:r>
            <a:endParaRPr lang="en-GB" sz="6600" dirty="0"/>
          </a:p>
        </p:txBody>
      </p:sp>
      <p:sp>
        <p:nvSpPr>
          <p:cNvPr id="4" name="Footer Placeholder 3">
            <a:extLst>
              <a:ext uri="{FF2B5EF4-FFF2-40B4-BE49-F238E27FC236}">
                <a16:creationId xmlns:a16="http://schemas.microsoft.com/office/drawing/2014/main" id="{B5A5E93F-3F53-4369-B06F-7046F5A7E982}"/>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EE060287-0EA9-4BFC-A348-84F99EB9C474}"/>
              </a:ext>
            </a:extLst>
          </p:cNvPr>
          <p:cNvSpPr>
            <a:spLocks noGrp="1"/>
          </p:cNvSpPr>
          <p:nvPr>
            <p:ph type="sldNum" sz="quarter" idx="12"/>
          </p:nvPr>
        </p:nvSpPr>
        <p:spPr/>
        <p:txBody>
          <a:bodyPr/>
          <a:lstStyle/>
          <a:p>
            <a:fld id="{79272051-A357-1A4F-A471-6B7E772233A2}" type="slidenum">
              <a:rPr lang="en-US" smtClean="0"/>
              <a:t>17</a:t>
            </a:fld>
            <a:endParaRPr lang="en-US"/>
          </a:p>
        </p:txBody>
      </p:sp>
    </p:spTree>
    <p:extLst>
      <p:ext uri="{BB962C8B-B14F-4D97-AF65-F5344CB8AC3E}">
        <p14:creationId xmlns:p14="http://schemas.microsoft.com/office/powerpoint/2010/main" val="162897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B267-2DE2-44F4-B484-B134359D27F3}"/>
              </a:ext>
            </a:extLst>
          </p:cNvPr>
          <p:cNvSpPr>
            <a:spLocks noGrp="1"/>
          </p:cNvSpPr>
          <p:nvPr>
            <p:ph type="title"/>
          </p:nvPr>
        </p:nvSpPr>
        <p:spPr/>
        <p:txBody>
          <a:bodyPr/>
          <a:lstStyle/>
          <a:p>
            <a:r>
              <a:rPr lang="en-GB" b="1" dirty="0">
                <a:solidFill>
                  <a:srgbClr val="FFFF00"/>
                </a:solidFill>
              </a:rPr>
              <a:t>SMART TUNNEL</a:t>
            </a:r>
            <a:endParaRPr lang="en-GB" dirty="0"/>
          </a:p>
        </p:txBody>
      </p:sp>
      <p:pic>
        <p:nvPicPr>
          <p:cNvPr id="4" name="Picture 3">
            <a:extLst>
              <a:ext uri="{FF2B5EF4-FFF2-40B4-BE49-F238E27FC236}">
                <a16:creationId xmlns:a16="http://schemas.microsoft.com/office/drawing/2014/main" id="{5EE8A7FA-8874-49D4-8CD7-5D61AAE56406}"/>
              </a:ext>
            </a:extLst>
          </p:cNvPr>
          <p:cNvPicPr>
            <a:picLocks noChangeAspect="1"/>
          </p:cNvPicPr>
          <p:nvPr/>
        </p:nvPicPr>
        <p:blipFill>
          <a:blip r:embed="rId2"/>
          <a:stretch>
            <a:fillRect/>
          </a:stretch>
        </p:blipFill>
        <p:spPr>
          <a:xfrm>
            <a:off x="803563" y="2318469"/>
            <a:ext cx="23042016" cy="9180803"/>
          </a:xfrm>
          <a:prstGeom prst="rect">
            <a:avLst/>
          </a:prstGeom>
        </p:spPr>
      </p:pic>
      <p:sp>
        <p:nvSpPr>
          <p:cNvPr id="3" name="Footer Placeholder 2">
            <a:extLst>
              <a:ext uri="{FF2B5EF4-FFF2-40B4-BE49-F238E27FC236}">
                <a16:creationId xmlns:a16="http://schemas.microsoft.com/office/drawing/2014/main" id="{EB93BF3E-B24F-40E7-9B39-80E06C7B0B89}"/>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CDEE6425-8B08-4149-9068-6544A73F67EA}"/>
              </a:ext>
            </a:extLst>
          </p:cNvPr>
          <p:cNvSpPr>
            <a:spLocks noGrp="1"/>
          </p:cNvSpPr>
          <p:nvPr>
            <p:ph type="sldNum" sz="quarter" idx="12"/>
          </p:nvPr>
        </p:nvSpPr>
        <p:spPr/>
        <p:txBody>
          <a:bodyPr/>
          <a:lstStyle/>
          <a:p>
            <a:fld id="{79272051-A357-1A4F-A471-6B7E772233A2}" type="slidenum">
              <a:rPr lang="en-US" smtClean="0"/>
              <a:t>18</a:t>
            </a:fld>
            <a:endParaRPr lang="en-US"/>
          </a:p>
        </p:txBody>
      </p:sp>
    </p:spTree>
    <p:extLst>
      <p:ext uri="{BB962C8B-B14F-4D97-AF65-F5344CB8AC3E}">
        <p14:creationId xmlns:p14="http://schemas.microsoft.com/office/powerpoint/2010/main" val="274064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4200-17E3-4BE4-B907-24C3E2DD2973}"/>
              </a:ext>
            </a:extLst>
          </p:cNvPr>
          <p:cNvSpPr>
            <a:spLocks noGrp="1"/>
          </p:cNvSpPr>
          <p:nvPr>
            <p:ph type="title"/>
          </p:nvPr>
        </p:nvSpPr>
        <p:spPr/>
        <p:txBody>
          <a:bodyPr/>
          <a:lstStyle/>
          <a:p>
            <a:r>
              <a:rPr lang="en-GB" b="1" dirty="0">
                <a:solidFill>
                  <a:srgbClr val="FFFF00"/>
                </a:solidFill>
              </a:rPr>
              <a:t>SMART TUNNEL</a:t>
            </a:r>
            <a:endParaRPr lang="en-GB" dirty="0"/>
          </a:p>
        </p:txBody>
      </p:sp>
      <p:pic>
        <p:nvPicPr>
          <p:cNvPr id="6" name="Content Placeholder 5">
            <a:extLst>
              <a:ext uri="{FF2B5EF4-FFF2-40B4-BE49-F238E27FC236}">
                <a16:creationId xmlns:a16="http://schemas.microsoft.com/office/drawing/2014/main" id="{6AC2410F-C0B2-4F7C-8A84-3BAFD3B1C2BA}"/>
              </a:ext>
            </a:extLst>
          </p:cNvPr>
          <p:cNvPicPr>
            <a:picLocks noGrp="1" noChangeAspect="1"/>
          </p:cNvPicPr>
          <p:nvPr>
            <p:ph idx="1"/>
          </p:nvPr>
        </p:nvPicPr>
        <p:blipFill>
          <a:blip r:embed="rId2"/>
          <a:stretch>
            <a:fillRect/>
          </a:stretch>
        </p:blipFill>
        <p:spPr>
          <a:xfrm>
            <a:off x="11665383" y="2856865"/>
            <a:ext cx="11374726" cy="8524757"/>
          </a:xfrm>
          <a:prstGeom prst="rect">
            <a:avLst/>
          </a:prstGeom>
        </p:spPr>
      </p:pic>
      <p:pic>
        <p:nvPicPr>
          <p:cNvPr id="4" name="Picture 3">
            <a:extLst>
              <a:ext uri="{FF2B5EF4-FFF2-40B4-BE49-F238E27FC236}">
                <a16:creationId xmlns:a16="http://schemas.microsoft.com/office/drawing/2014/main" id="{30531856-B5F5-48A0-99A1-2B4585A134DA}"/>
              </a:ext>
            </a:extLst>
          </p:cNvPr>
          <p:cNvPicPr>
            <a:picLocks noChangeAspect="1"/>
          </p:cNvPicPr>
          <p:nvPr/>
        </p:nvPicPr>
        <p:blipFill>
          <a:blip r:embed="rId3"/>
          <a:stretch>
            <a:fillRect/>
          </a:stretch>
        </p:blipFill>
        <p:spPr>
          <a:xfrm>
            <a:off x="1343891" y="2840182"/>
            <a:ext cx="9296400" cy="9296400"/>
          </a:xfrm>
          <a:prstGeom prst="rect">
            <a:avLst/>
          </a:prstGeom>
        </p:spPr>
      </p:pic>
      <p:sp>
        <p:nvSpPr>
          <p:cNvPr id="3" name="Footer Placeholder 2">
            <a:extLst>
              <a:ext uri="{FF2B5EF4-FFF2-40B4-BE49-F238E27FC236}">
                <a16:creationId xmlns:a16="http://schemas.microsoft.com/office/drawing/2014/main" id="{59C4BE2B-FD0A-4316-B2B4-9CED89AFB124}"/>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5CFBEB60-F921-4A8D-89C3-FFC59D45042A}"/>
              </a:ext>
            </a:extLst>
          </p:cNvPr>
          <p:cNvSpPr>
            <a:spLocks noGrp="1"/>
          </p:cNvSpPr>
          <p:nvPr>
            <p:ph type="sldNum" sz="quarter" idx="12"/>
          </p:nvPr>
        </p:nvSpPr>
        <p:spPr/>
        <p:txBody>
          <a:bodyPr/>
          <a:lstStyle/>
          <a:p>
            <a:fld id="{79272051-A357-1A4F-A471-6B7E772233A2}" type="slidenum">
              <a:rPr lang="en-US" smtClean="0"/>
              <a:t>19</a:t>
            </a:fld>
            <a:endParaRPr lang="en-US"/>
          </a:p>
        </p:txBody>
      </p:sp>
    </p:spTree>
    <p:extLst>
      <p:ext uri="{BB962C8B-B14F-4D97-AF65-F5344CB8AC3E}">
        <p14:creationId xmlns:p14="http://schemas.microsoft.com/office/powerpoint/2010/main" val="66222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29215-D6D0-46F3-A61E-38DAD6328F7C}"/>
              </a:ext>
            </a:extLst>
          </p:cNvPr>
          <p:cNvSpPr>
            <a:spLocks noGrp="1"/>
          </p:cNvSpPr>
          <p:nvPr>
            <p:ph type="title"/>
          </p:nvPr>
        </p:nvSpPr>
        <p:spPr/>
        <p:txBody>
          <a:bodyPr/>
          <a:lstStyle/>
          <a:p>
            <a:r>
              <a:rPr lang="en-GB" b="1" dirty="0">
                <a:solidFill>
                  <a:srgbClr val="FFFF00"/>
                </a:solidFill>
              </a:rPr>
              <a:t>OUTLINE</a:t>
            </a:r>
          </a:p>
        </p:txBody>
      </p:sp>
      <p:sp>
        <p:nvSpPr>
          <p:cNvPr id="4" name="Content Placeholder 3">
            <a:extLst>
              <a:ext uri="{FF2B5EF4-FFF2-40B4-BE49-F238E27FC236}">
                <a16:creationId xmlns:a16="http://schemas.microsoft.com/office/drawing/2014/main" id="{80C646E6-7F47-4C28-BB86-48180170A55B}"/>
              </a:ext>
            </a:extLst>
          </p:cNvPr>
          <p:cNvSpPr>
            <a:spLocks noGrp="1"/>
          </p:cNvSpPr>
          <p:nvPr>
            <p:ph idx="1"/>
          </p:nvPr>
        </p:nvSpPr>
        <p:spPr/>
        <p:txBody>
          <a:bodyPr>
            <a:normAutofit/>
          </a:bodyPr>
          <a:lstStyle/>
          <a:p>
            <a:pPr marL="1143000" indent="-1143000">
              <a:buFont typeface="+mj-lt"/>
              <a:buAutoNum type="arabicPeriod"/>
            </a:pPr>
            <a:r>
              <a:rPr lang="en-US" sz="7200" dirty="0"/>
              <a:t>Disaster trends and issues.</a:t>
            </a:r>
          </a:p>
          <a:p>
            <a:pPr marL="1143000" indent="-1143000">
              <a:buFont typeface="+mj-lt"/>
              <a:buAutoNum type="arabicPeriod"/>
            </a:pPr>
            <a:endParaRPr lang="en-US" sz="7200" dirty="0"/>
          </a:p>
          <a:p>
            <a:pPr marL="1143000" indent="-1143000">
              <a:buFont typeface="+mj-lt"/>
              <a:buAutoNum type="arabicPeriod"/>
            </a:pPr>
            <a:r>
              <a:rPr lang="en-US" sz="7200" dirty="0"/>
              <a:t>The efforts that have been made by several countries on disaster mitigation. </a:t>
            </a:r>
          </a:p>
          <a:p>
            <a:pPr marL="1143000" indent="-1143000">
              <a:buFont typeface="+mj-lt"/>
              <a:buAutoNum type="arabicPeriod"/>
            </a:pPr>
            <a:endParaRPr lang="en-GB" sz="7200" dirty="0"/>
          </a:p>
          <a:p>
            <a:pPr marL="1143000" indent="-1143000">
              <a:buFont typeface="+mj-lt"/>
              <a:buAutoNum type="arabicPeriod"/>
            </a:pPr>
            <a:r>
              <a:rPr lang="en-US" sz="7200" dirty="0"/>
              <a:t>Challenges in disaster mitigation.</a:t>
            </a:r>
          </a:p>
          <a:p>
            <a:pPr marL="1143000" indent="-1143000">
              <a:buFont typeface="+mj-lt"/>
              <a:buAutoNum type="arabicPeriod"/>
            </a:pPr>
            <a:endParaRPr lang="en-US" sz="7200" dirty="0"/>
          </a:p>
        </p:txBody>
      </p:sp>
      <p:sp>
        <p:nvSpPr>
          <p:cNvPr id="2" name="Footer Placeholder 1">
            <a:extLst>
              <a:ext uri="{FF2B5EF4-FFF2-40B4-BE49-F238E27FC236}">
                <a16:creationId xmlns:a16="http://schemas.microsoft.com/office/drawing/2014/main" id="{D6FC16B5-A749-413F-AD74-9ED3ED75CDB6}"/>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6C603A1C-8823-42D0-BE36-66E417442B2C}"/>
              </a:ext>
            </a:extLst>
          </p:cNvPr>
          <p:cNvSpPr>
            <a:spLocks noGrp="1"/>
          </p:cNvSpPr>
          <p:nvPr>
            <p:ph type="sldNum" sz="quarter" idx="12"/>
          </p:nvPr>
        </p:nvSpPr>
        <p:spPr/>
        <p:txBody>
          <a:bodyPr/>
          <a:lstStyle/>
          <a:p>
            <a:fld id="{79272051-A357-1A4F-A471-6B7E772233A2}" type="slidenum">
              <a:rPr lang="en-US" smtClean="0"/>
              <a:t>2</a:t>
            </a:fld>
            <a:endParaRPr lang="en-US"/>
          </a:p>
        </p:txBody>
      </p:sp>
    </p:spTree>
    <p:extLst>
      <p:ext uri="{BB962C8B-B14F-4D97-AF65-F5344CB8AC3E}">
        <p14:creationId xmlns:p14="http://schemas.microsoft.com/office/powerpoint/2010/main" val="194018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2B68-0284-4117-8342-4317E063BC97}"/>
              </a:ext>
            </a:extLst>
          </p:cNvPr>
          <p:cNvSpPr>
            <a:spLocks noGrp="1"/>
          </p:cNvSpPr>
          <p:nvPr>
            <p:ph type="title"/>
          </p:nvPr>
        </p:nvSpPr>
        <p:spPr/>
        <p:txBody>
          <a:bodyPr/>
          <a:lstStyle/>
          <a:p>
            <a:r>
              <a:rPr lang="en-GB" b="1" dirty="0">
                <a:solidFill>
                  <a:srgbClr val="FFFF00"/>
                </a:solidFill>
              </a:rPr>
              <a:t>Engineering</a:t>
            </a:r>
            <a:endParaRPr lang="en-GB" dirty="0"/>
          </a:p>
        </p:txBody>
      </p:sp>
      <p:sp>
        <p:nvSpPr>
          <p:cNvPr id="3" name="Content Placeholder 2">
            <a:extLst>
              <a:ext uri="{FF2B5EF4-FFF2-40B4-BE49-F238E27FC236}">
                <a16:creationId xmlns:a16="http://schemas.microsoft.com/office/drawing/2014/main" id="{28551A4D-B7EE-465E-90AA-BBF46B68D0F6}"/>
              </a:ext>
            </a:extLst>
          </p:cNvPr>
          <p:cNvSpPr>
            <a:spLocks noGrp="1"/>
          </p:cNvSpPr>
          <p:nvPr>
            <p:ph idx="1"/>
          </p:nvPr>
        </p:nvSpPr>
        <p:spPr/>
        <p:txBody>
          <a:bodyPr>
            <a:normAutofit/>
          </a:bodyPr>
          <a:lstStyle/>
          <a:p>
            <a:r>
              <a:rPr lang="en-US" sz="6600" dirty="0"/>
              <a:t>The </a:t>
            </a:r>
            <a:r>
              <a:rPr lang="en-US" sz="6600" b="1" dirty="0"/>
              <a:t>Red River Floodway</a:t>
            </a:r>
            <a:r>
              <a:rPr lang="en-US" sz="6600" dirty="0"/>
              <a:t> is an artificial flood control waterway in Western Canada. </a:t>
            </a:r>
          </a:p>
          <a:p>
            <a:r>
              <a:rPr lang="en-US" sz="6600" dirty="0"/>
              <a:t>It is a 47 km (29 mi) long channel which, during flood periods, takes part of the Red River's flow around the city of Winnipeg, Manitoba to the east and discharges it back into the Red River below the dam at Lockport.</a:t>
            </a:r>
          </a:p>
          <a:p>
            <a:r>
              <a:rPr lang="en-US" sz="6600" dirty="0"/>
              <a:t>Construction of the Floodway started on November 27th, 1962 and finished in March 1968.</a:t>
            </a:r>
          </a:p>
          <a:p>
            <a:r>
              <a:rPr lang="en-US" sz="6600" dirty="0"/>
              <a:t>The total cost at the time was $63 million (CAD), equivalent to approximately $505 million today.</a:t>
            </a:r>
          </a:p>
        </p:txBody>
      </p:sp>
      <p:sp>
        <p:nvSpPr>
          <p:cNvPr id="4" name="Footer Placeholder 3">
            <a:extLst>
              <a:ext uri="{FF2B5EF4-FFF2-40B4-BE49-F238E27FC236}">
                <a16:creationId xmlns:a16="http://schemas.microsoft.com/office/drawing/2014/main" id="{E560682D-C73F-4488-90BD-1DFCDC25839A}"/>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DA4C1208-6899-4F5C-B573-AE417444585D}"/>
              </a:ext>
            </a:extLst>
          </p:cNvPr>
          <p:cNvSpPr>
            <a:spLocks noGrp="1"/>
          </p:cNvSpPr>
          <p:nvPr>
            <p:ph type="sldNum" sz="quarter" idx="12"/>
          </p:nvPr>
        </p:nvSpPr>
        <p:spPr/>
        <p:txBody>
          <a:bodyPr/>
          <a:lstStyle/>
          <a:p>
            <a:fld id="{79272051-A357-1A4F-A471-6B7E772233A2}" type="slidenum">
              <a:rPr lang="en-US" smtClean="0"/>
              <a:t>20</a:t>
            </a:fld>
            <a:endParaRPr lang="en-US"/>
          </a:p>
        </p:txBody>
      </p:sp>
    </p:spTree>
    <p:extLst>
      <p:ext uri="{BB962C8B-B14F-4D97-AF65-F5344CB8AC3E}">
        <p14:creationId xmlns:p14="http://schemas.microsoft.com/office/powerpoint/2010/main" val="206365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3A34-2D0B-4DF9-98AF-17DE41BEBA14}"/>
              </a:ext>
            </a:extLst>
          </p:cNvPr>
          <p:cNvSpPr>
            <a:spLocks noGrp="1"/>
          </p:cNvSpPr>
          <p:nvPr>
            <p:ph type="title"/>
          </p:nvPr>
        </p:nvSpPr>
        <p:spPr/>
        <p:txBody>
          <a:bodyPr/>
          <a:lstStyle/>
          <a:p>
            <a:r>
              <a:rPr lang="en-GB" b="1" dirty="0">
                <a:solidFill>
                  <a:srgbClr val="FFFF00"/>
                </a:solidFill>
              </a:rPr>
              <a:t>RED RIVER FLOODWAY</a:t>
            </a:r>
          </a:p>
        </p:txBody>
      </p:sp>
      <p:sp>
        <p:nvSpPr>
          <p:cNvPr id="4" name="AutoShape 2" descr="Red River Floodway | Infrastructure | Province of Manitoba">
            <a:extLst>
              <a:ext uri="{FF2B5EF4-FFF2-40B4-BE49-F238E27FC236}">
                <a16:creationId xmlns:a16="http://schemas.microsoft.com/office/drawing/2014/main" id="{ACEBEC6F-94DB-464C-A1AE-7133E468DB82}"/>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879148DE-C3D6-48C9-83BF-4724717F733A}"/>
              </a:ext>
            </a:extLst>
          </p:cNvPr>
          <p:cNvPicPr>
            <a:picLocks noChangeAspect="1"/>
          </p:cNvPicPr>
          <p:nvPr/>
        </p:nvPicPr>
        <p:blipFill>
          <a:blip r:embed="rId2"/>
          <a:stretch>
            <a:fillRect/>
          </a:stretch>
        </p:blipFill>
        <p:spPr>
          <a:xfrm>
            <a:off x="10931236" y="4111770"/>
            <a:ext cx="12852101" cy="7111496"/>
          </a:xfrm>
          <a:prstGeom prst="rect">
            <a:avLst/>
          </a:prstGeom>
        </p:spPr>
      </p:pic>
      <p:pic>
        <p:nvPicPr>
          <p:cNvPr id="4100" name="Picture 4" descr="Red River Flood | The Canadian Encyclopedia">
            <a:extLst>
              <a:ext uri="{FF2B5EF4-FFF2-40B4-BE49-F238E27FC236}">
                <a16:creationId xmlns:a16="http://schemas.microsoft.com/office/drawing/2014/main" id="{4248ACB7-A5D6-4B32-9DD6-0651E5A67F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6089" y="2354189"/>
            <a:ext cx="9281583" cy="1069923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88CA70F-8415-4208-B4F5-67FDC812F704}"/>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6" name="Slide Number Placeholder 5">
            <a:extLst>
              <a:ext uri="{FF2B5EF4-FFF2-40B4-BE49-F238E27FC236}">
                <a16:creationId xmlns:a16="http://schemas.microsoft.com/office/drawing/2014/main" id="{242FE21F-B208-45BD-8667-E1805DB29A2C}"/>
              </a:ext>
            </a:extLst>
          </p:cNvPr>
          <p:cNvSpPr>
            <a:spLocks noGrp="1"/>
          </p:cNvSpPr>
          <p:nvPr>
            <p:ph type="sldNum" sz="quarter" idx="12"/>
          </p:nvPr>
        </p:nvSpPr>
        <p:spPr/>
        <p:txBody>
          <a:bodyPr/>
          <a:lstStyle/>
          <a:p>
            <a:fld id="{79272051-A357-1A4F-A471-6B7E772233A2}" type="slidenum">
              <a:rPr lang="en-US" smtClean="0"/>
              <a:t>21</a:t>
            </a:fld>
            <a:endParaRPr lang="en-US"/>
          </a:p>
        </p:txBody>
      </p:sp>
    </p:spTree>
    <p:extLst>
      <p:ext uri="{BB962C8B-B14F-4D97-AF65-F5344CB8AC3E}">
        <p14:creationId xmlns:p14="http://schemas.microsoft.com/office/powerpoint/2010/main" val="2904957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3EF7-63E9-4FAB-A16C-23C8E52030A0}"/>
              </a:ext>
            </a:extLst>
          </p:cNvPr>
          <p:cNvSpPr>
            <a:spLocks noGrp="1"/>
          </p:cNvSpPr>
          <p:nvPr>
            <p:ph type="title"/>
          </p:nvPr>
        </p:nvSpPr>
        <p:spPr/>
        <p:txBody>
          <a:bodyPr/>
          <a:lstStyle/>
          <a:p>
            <a:r>
              <a:rPr lang="en-GB" b="1" dirty="0">
                <a:solidFill>
                  <a:srgbClr val="FFFF00"/>
                </a:solidFill>
              </a:rPr>
              <a:t>Conflict resolution</a:t>
            </a:r>
          </a:p>
        </p:txBody>
      </p:sp>
      <p:pic>
        <p:nvPicPr>
          <p:cNvPr id="4" name="Content Placeholder 3">
            <a:extLst>
              <a:ext uri="{FF2B5EF4-FFF2-40B4-BE49-F238E27FC236}">
                <a16:creationId xmlns:a16="http://schemas.microsoft.com/office/drawing/2014/main" id="{F057D8D6-6F23-48A1-89A5-6CAC7558B318}"/>
              </a:ext>
            </a:extLst>
          </p:cNvPr>
          <p:cNvPicPr>
            <a:picLocks noGrp="1" noChangeAspect="1"/>
          </p:cNvPicPr>
          <p:nvPr>
            <p:ph idx="1"/>
          </p:nvPr>
        </p:nvPicPr>
        <p:blipFill>
          <a:blip r:embed="rId2"/>
          <a:stretch>
            <a:fillRect/>
          </a:stretch>
        </p:blipFill>
        <p:spPr>
          <a:xfrm>
            <a:off x="2022764" y="2606572"/>
            <a:ext cx="20421600" cy="9256915"/>
          </a:xfrm>
          <a:prstGeom prst="rect">
            <a:avLst/>
          </a:prstGeom>
        </p:spPr>
      </p:pic>
      <p:sp>
        <p:nvSpPr>
          <p:cNvPr id="3" name="Footer Placeholder 2">
            <a:extLst>
              <a:ext uri="{FF2B5EF4-FFF2-40B4-BE49-F238E27FC236}">
                <a16:creationId xmlns:a16="http://schemas.microsoft.com/office/drawing/2014/main" id="{E054FCD4-E73E-4D31-BA42-716B5BC37997}"/>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DBE913D5-E1E8-4A60-AD5C-61DFA37F954B}"/>
              </a:ext>
            </a:extLst>
          </p:cNvPr>
          <p:cNvSpPr>
            <a:spLocks noGrp="1"/>
          </p:cNvSpPr>
          <p:nvPr>
            <p:ph type="sldNum" sz="quarter" idx="12"/>
          </p:nvPr>
        </p:nvSpPr>
        <p:spPr/>
        <p:txBody>
          <a:bodyPr/>
          <a:lstStyle/>
          <a:p>
            <a:fld id="{79272051-A357-1A4F-A471-6B7E772233A2}" type="slidenum">
              <a:rPr lang="en-US" smtClean="0"/>
              <a:t>22</a:t>
            </a:fld>
            <a:endParaRPr lang="en-US"/>
          </a:p>
        </p:txBody>
      </p:sp>
    </p:spTree>
    <p:extLst>
      <p:ext uri="{BB962C8B-B14F-4D97-AF65-F5344CB8AC3E}">
        <p14:creationId xmlns:p14="http://schemas.microsoft.com/office/powerpoint/2010/main" val="623811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887A-98FF-465A-8F9E-663D173F0CAC}"/>
              </a:ext>
            </a:extLst>
          </p:cNvPr>
          <p:cNvSpPr>
            <a:spLocks noGrp="1"/>
          </p:cNvSpPr>
          <p:nvPr>
            <p:ph type="title"/>
          </p:nvPr>
        </p:nvSpPr>
        <p:spPr/>
        <p:txBody>
          <a:bodyPr/>
          <a:lstStyle/>
          <a:p>
            <a:r>
              <a:rPr lang="en-GB" b="1" dirty="0">
                <a:solidFill>
                  <a:srgbClr val="FFFF00"/>
                </a:solidFill>
              </a:rPr>
              <a:t>Conflict resolution</a:t>
            </a:r>
          </a:p>
        </p:txBody>
      </p:sp>
      <p:sp>
        <p:nvSpPr>
          <p:cNvPr id="3" name="Content Placeholder 2">
            <a:extLst>
              <a:ext uri="{FF2B5EF4-FFF2-40B4-BE49-F238E27FC236}">
                <a16:creationId xmlns:a16="http://schemas.microsoft.com/office/drawing/2014/main" id="{B9662405-5A36-4126-BE80-1437020106D9}"/>
              </a:ext>
            </a:extLst>
          </p:cNvPr>
          <p:cNvSpPr>
            <a:spLocks noGrp="1"/>
          </p:cNvSpPr>
          <p:nvPr>
            <p:ph idx="1"/>
          </p:nvPr>
        </p:nvSpPr>
        <p:spPr/>
        <p:txBody>
          <a:bodyPr>
            <a:normAutofit/>
          </a:bodyPr>
          <a:lstStyle/>
          <a:p>
            <a:r>
              <a:rPr lang="en-US" sz="6600" dirty="0"/>
              <a:t>Natural disasters affect more than the physical infrastructure in areas they hit. </a:t>
            </a:r>
          </a:p>
          <a:p>
            <a:r>
              <a:rPr lang="en-US" sz="6600" dirty="0"/>
              <a:t>They also impact social and political dynamics. </a:t>
            </a:r>
          </a:p>
          <a:p>
            <a:r>
              <a:rPr lang="en-US" sz="6600" dirty="0"/>
              <a:t>In situations of active armed conflict, this raises a question: can a disaster change the dynamics of conflict and provide an opportunity for peace?</a:t>
            </a:r>
            <a:endParaRPr lang="en-GB" sz="6600" dirty="0"/>
          </a:p>
        </p:txBody>
      </p:sp>
      <p:sp>
        <p:nvSpPr>
          <p:cNvPr id="4" name="Footer Placeholder 3">
            <a:extLst>
              <a:ext uri="{FF2B5EF4-FFF2-40B4-BE49-F238E27FC236}">
                <a16:creationId xmlns:a16="http://schemas.microsoft.com/office/drawing/2014/main" id="{F6D813BF-EE0B-4179-A144-72BB762F61E7}"/>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CB87FD03-A92D-4CC7-80E9-92B9B0C15410}"/>
              </a:ext>
            </a:extLst>
          </p:cNvPr>
          <p:cNvSpPr>
            <a:spLocks noGrp="1"/>
          </p:cNvSpPr>
          <p:nvPr>
            <p:ph type="sldNum" sz="quarter" idx="12"/>
          </p:nvPr>
        </p:nvSpPr>
        <p:spPr/>
        <p:txBody>
          <a:bodyPr/>
          <a:lstStyle/>
          <a:p>
            <a:fld id="{79272051-A357-1A4F-A471-6B7E772233A2}" type="slidenum">
              <a:rPr lang="en-US" smtClean="0"/>
              <a:t>23</a:t>
            </a:fld>
            <a:endParaRPr lang="en-US"/>
          </a:p>
        </p:txBody>
      </p:sp>
    </p:spTree>
    <p:extLst>
      <p:ext uri="{BB962C8B-B14F-4D97-AF65-F5344CB8AC3E}">
        <p14:creationId xmlns:p14="http://schemas.microsoft.com/office/powerpoint/2010/main" val="39329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FFB9-F54F-4D76-8438-DC84B4DD27AE}"/>
              </a:ext>
            </a:extLst>
          </p:cNvPr>
          <p:cNvSpPr>
            <a:spLocks noGrp="1"/>
          </p:cNvSpPr>
          <p:nvPr>
            <p:ph type="title"/>
          </p:nvPr>
        </p:nvSpPr>
        <p:spPr/>
        <p:txBody>
          <a:bodyPr/>
          <a:lstStyle/>
          <a:p>
            <a:r>
              <a:rPr lang="en-GB" b="1" dirty="0">
                <a:solidFill>
                  <a:srgbClr val="FFFF00"/>
                </a:solidFill>
              </a:rPr>
              <a:t>Conflict resolution</a:t>
            </a:r>
            <a:endParaRPr lang="en-GB" dirty="0"/>
          </a:p>
        </p:txBody>
      </p:sp>
      <p:sp>
        <p:nvSpPr>
          <p:cNvPr id="3" name="Content Placeholder 2">
            <a:extLst>
              <a:ext uri="{FF2B5EF4-FFF2-40B4-BE49-F238E27FC236}">
                <a16:creationId xmlns:a16="http://schemas.microsoft.com/office/drawing/2014/main" id="{08A9F8F6-88EE-431B-8E57-362E2A4E67DE}"/>
              </a:ext>
            </a:extLst>
          </p:cNvPr>
          <p:cNvSpPr>
            <a:spLocks noGrp="1"/>
          </p:cNvSpPr>
          <p:nvPr>
            <p:ph idx="1"/>
          </p:nvPr>
        </p:nvSpPr>
        <p:spPr/>
        <p:txBody>
          <a:bodyPr>
            <a:normAutofit/>
          </a:bodyPr>
          <a:lstStyle/>
          <a:p>
            <a:r>
              <a:rPr lang="en-US" sz="6600" dirty="0"/>
              <a:t>Within a year of the 2004 Indian Ocean tsunami, Indonesia and the Free Aceh Movement signed a peace agreement, government troops pulled out of Aceh, and rebels disarmed, ending a decades-long separatist insurgency in the country. </a:t>
            </a:r>
          </a:p>
          <a:p>
            <a:r>
              <a:rPr lang="en-US" sz="6600" dirty="0"/>
              <a:t>As many argue, the disaster strengthened political will toward peace and enabled successful negotiations.</a:t>
            </a:r>
            <a:endParaRPr lang="en-GB" sz="6600" dirty="0"/>
          </a:p>
        </p:txBody>
      </p:sp>
      <p:sp>
        <p:nvSpPr>
          <p:cNvPr id="4" name="Footer Placeholder 3">
            <a:extLst>
              <a:ext uri="{FF2B5EF4-FFF2-40B4-BE49-F238E27FC236}">
                <a16:creationId xmlns:a16="http://schemas.microsoft.com/office/drawing/2014/main" id="{36C1F6A5-26DF-45D7-92E2-A8A6E7DA70A3}"/>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6D1987F3-3809-4909-B76C-06EB255A0D6D}"/>
              </a:ext>
            </a:extLst>
          </p:cNvPr>
          <p:cNvSpPr>
            <a:spLocks noGrp="1"/>
          </p:cNvSpPr>
          <p:nvPr>
            <p:ph type="sldNum" sz="quarter" idx="12"/>
          </p:nvPr>
        </p:nvSpPr>
        <p:spPr/>
        <p:txBody>
          <a:bodyPr/>
          <a:lstStyle/>
          <a:p>
            <a:fld id="{79272051-A357-1A4F-A471-6B7E772233A2}" type="slidenum">
              <a:rPr lang="en-US" smtClean="0"/>
              <a:t>24</a:t>
            </a:fld>
            <a:endParaRPr lang="en-US"/>
          </a:p>
        </p:txBody>
      </p:sp>
    </p:spTree>
    <p:extLst>
      <p:ext uri="{BB962C8B-B14F-4D97-AF65-F5344CB8AC3E}">
        <p14:creationId xmlns:p14="http://schemas.microsoft.com/office/powerpoint/2010/main" val="1407857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DE83-36C0-4DC6-A432-8CFEE96D140F}"/>
              </a:ext>
            </a:extLst>
          </p:cNvPr>
          <p:cNvSpPr>
            <a:spLocks noGrp="1"/>
          </p:cNvSpPr>
          <p:nvPr>
            <p:ph type="title"/>
          </p:nvPr>
        </p:nvSpPr>
        <p:spPr/>
        <p:txBody>
          <a:bodyPr/>
          <a:lstStyle/>
          <a:p>
            <a:r>
              <a:rPr lang="en-GB" b="1" dirty="0">
                <a:solidFill>
                  <a:srgbClr val="FFFF00"/>
                </a:solidFill>
              </a:rPr>
              <a:t>Conflict resolution</a:t>
            </a:r>
            <a:endParaRPr lang="en-GB" dirty="0"/>
          </a:p>
        </p:txBody>
      </p:sp>
      <p:sp>
        <p:nvSpPr>
          <p:cNvPr id="3" name="Content Placeholder 2">
            <a:extLst>
              <a:ext uri="{FF2B5EF4-FFF2-40B4-BE49-F238E27FC236}">
                <a16:creationId xmlns:a16="http://schemas.microsoft.com/office/drawing/2014/main" id="{1CC57A36-E816-4E05-96E7-3E51910C0839}"/>
              </a:ext>
            </a:extLst>
          </p:cNvPr>
          <p:cNvSpPr>
            <a:spLocks noGrp="1"/>
          </p:cNvSpPr>
          <p:nvPr>
            <p:ph idx="1"/>
          </p:nvPr>
        </p:nvSpPr>
        <p:spPr/>
        <p:txBody>
          <a:bodyPr>
            <a:noAutofit/>
          </a:bodyPr>
          <a:lstStyle/>
          <a:p>
            <a:r>
              <a:rPr lang="en-GB" sz="6600" dirty="0"/>
              <a:t>BUT!</a:t>
            </a:r>
          </a:p>
          <a:p>
            <a:r>
              <a:rPr lang="en-US" sz="6600" b="1" dirty="0"/>
              <a:t>Disaster – an opportunity for conflict escalation</a:t>
            </a:r>
            <a:r>
              <a:rPr lang="en-GB" sz="6600" b="1" dirty="0"/>
              <a:t>.</a:t>
            </a:r>
          </a:p>
          <a:p>
            <a:endParaRPr lang="en-GB" sz="6600" b="1" dirty="0"/>
          </a:p>
          <a:p>
            <a:r>
              <a:rPr lang="en-US" sz="6600" dirty="0"/>
              <a:t>The example of Sri Lanka after the Indian Ocean tsunami demonstrates that. </a:t>
            </a:r>
          </a:p>
          <a:p>
            <a:r>
              <a:rPr lang="en-US" sz="6600" dirty="0"/>
              <a:t>Creation of a joint aid mechanism (P-TOMS) between the government of Sri Lanka and Liberation Tigers of Tamil Eelam. </a:t>
            </a:r>
          </a:p>
          <a:p>
            <a:r>
              <a:rPr lang="en-US" sz="6600" dirty="0"/>
              <a:t>However, neither of the parties sought peace and continued to perceive winning the war as a viable option. </a:t>
            </a:r>
          </a:p>
        </p:txBody>
      </p:sp>
      <p:sp>
        <p:nvSpPr>
          <p:cNvPr id="4" name="Footer Placeholder 3">
            <a:extLst>
              <a:ext uri="{FF2B5EF4-FFF2-40B4-BE49-F238E27FC236}">
                <a16:creationId xmlns:a16="http://schemas.microsoft.com/office/drawing/2014/main" id="{ADA47BDC-4E9D-4871-AEDF-7FAE2850366C}"/>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CC40220D-1E48-4B78-9CC5-C519B15177FA}"/>
              </a:ext>
            </a:extLst>
          </p:cNvPr>
          <p:cNvSpPr>
            <a:spLocks noGrp="1"/>
          </p:cNvSpPr>
          <p:nvPr>
            <p:ph type="sldNum" sz="quarter" idx="12"/>
          </p:nvPr>
        </p:nvSpPr>
        <p:spPr/>
        <p:txBody>
          <a:bodyPr/>
          <a:lstStyle/>
          <a:p>
            <a:fld id="{79272051-A357-1A4F-A471-6B7E772233A2}" type="slidenum">
              <a:rPr lang="en-US" smtClean="0"/>
              <a:t>25</a:t>
            </a:fld>
            <a:endParaRPr lang="en-US"/>
          </a:p>
        </p:txBody>
      </p:sp>
    </p:spTree>
    <p:extLst>
      <p:ext uri="{BB962C8B-B14F-4D97-AF65-F5344CB8AC3E}">
        <p14:creationId xmlns:p14="http://schemas.microsoft.com/office/powerpoint/2010/main" val="154006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C45B-3605-4174-BF28-36510F8BEFE9}"/>
              </a:ext>
            </a:extLst>
          </p:cNvPr>
          <p:cNvSpPr>
            <a:spLocks noGrp="1"/>
          </p:cNvSpPr>
          <p:nvPr>
            <p:ph type="title"/>
          </p:nvPr>
        </p:nvSpPr>
        <p:spPr/>
        <p:txBody>
          <a:bodyPr/>
          <a:lstStyle/>
          <a:p>
            <a:r>
              <a:rPr lang="en-GB" b="1" dirty="0">
                <a:solidFill>
                  <a:srgbClr val="FFFF00"/>
                </a:solidFill>
              </a:rPr>
              <a:t>Economics</a:t>
            </a:r>
          </a:p>
        </p:txBody>
      </p:sp>
      <p:pic>
        <p:nvPicPr>
          <p:cNvPr id="4" name="Content Placeholder 3">
            <a:extLst>
              <a:ext uri="{FF2B5EF4-FFF2-40B4-BE49-F238E27FC236}">
                <a16:creationId xmlns:a16="http://schemas.microsoft.com/office/drawing/2014/main" id="{B3ADE555-878F-46B0-8AF4-8A394A8074D4}"/>
              </a:ext>
            </a:extLst>
          </p:cNvPr>
          <p:cNvPicPr>
            <a:picLocks noGrp="1" noChangeAspect="1"/>
          </p:cNvPicPr>
          <p:nvPr>
            <p:ph idx="1"/>
          </p:nvPr>
        </p:nvPicPr>
        <p:blipFill>
          <a:blip r:embed="rId2"/>
          <a:stretch>
            <a:fillRect/>
          </a:stretch>
        </p:blipFill>
        <p:spPr>
          <a:xfrm>
            <a:off x="1801091" y="1950677"/>
            <a:ext cx="20906509" cy="9979720"/>
          </a:xfrm>
          <a:prstGeom prst="rect">
            <a:avLst/>
          </a:prstGeom>
        </p:spPr>
      </p:pic>
      <p:sp>
        <p:nvSpPr>
          <p:cNvPr id="3" name="Footer Placeholder 2">
            <a:extLst>
              <a:ext uri="{FF2B5EF4-FFF2-40B4-BE49-F238E27FC236}">
                <a16:creationId xmlns:a16="http://schemas.microsoft.com/office/drawing/2014/main" id="{076F7E61-22F2-4EB0-9477-EFFB5EDEF226}"/>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372ABB47-26C2-4961-ADA3-63C8F8CD20C6}"/>
              </a:ext>
            </a:extLst>
          </p:cNvPr>
          <p:cNvSpPr>
            <a:spLocks noGrp="1"/>
          </p:cNvSpPr>
          <p:nvPr>
            <p:ph type="sldNum" sz="quarter" idx="12"/>
          </p:nvPr>
        </p:nvSpPr>
        <p:spPr/>
        <p:txBody>
          <a:bodyPr/>
          <a:lstStyle/>
          <a:p>
            <a:fld id="{79272051-A357-1A4F-A471-6B7E772233A2}" type="slidenum">
              <a:rPr lang="en-US" smtClean="0"/>
              <a:t>26</a:t>
            </a:fld>
            <a:endParaRPr lang="en-US"/>
          </a:p>
        </p:txBody>
      </p:sp>
    </p:spTree>
    <p:extLst>
      <p:ext uri="{BB962C8B-B14F-4D97-AF65-F5344CB8AC3E}">
        <p14:creationId xmlns:p14="http://schemas.microsoft.com/office/powerpoint/2010/main" val="3949377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02D5-FF9E-4F7C-BD34-B369A0533DC6}"/>
              </a:ext>
            </a:extLst>
          </p:cNvPr>
          <p:cNvSpPr>
            <a:spLocks noGrp="1"/>
          </p:cNvSpPr>
          <p:nvPr>
            <p:ph type="title"/>
          </p:nvPr>
        </p:nvSpPr>
        <p:spPr/>
        <p:txBody>
          <a:bodyPr/>
          <a:lstStyle/>
          <a:p>
            <a:r>
              <a:rPr lang="en-GB" b="1" dirty="0">
                <a:solidFill>
                  <a:srgbClr val="FFFF00"/>
                </a:solidFill>
              </a:rPr>
              <a:t>Economics</a:t>
            </a:r>
            <a:endParaRPr lang="en-GB" dirty="0"/>
          </a:p>
        </p:txBody>
      </p:sp>
      <p:sp>
        <p:nvSpPr>
          <p:cNvPr id="3" name="Content Placeholder 2">
            <a:extLst>
              <a:ext uri="{FF2B5EF4-FFF2-40B4-BE49-F238E27FC236}">
                <a16:creationId xmlns:a16="http://schemas.microsoft.com/office/drawing/2014/main" id="{ED563525-45F6-4693-820C-E9103B87923B}"/>
              </a:ext>
            </a:extLst>
          </p:cNvPr>
          <p:cNvSpPr>
            <a:spLocks noGrp="1"/>
          </p:cNvSpPr>
          <p:nvPr>
            <p:ph idx="1"/>
          </p:nvPr>
        </p:nvSpPr>
        <p:spPr/>
        <p:txBody>
          <a:bodyPr>
            <a:normAutofit/>
          </a:bodyPr>
          <a:lstStyle/>
          <a:p>
            <a:r>
              <a:rPr lang="en-US" sz="6600" dirty="0"/>
              <a:t>Diversification of economic activity.</a:t>
            </a:r>
          </a:p>
          <a:p>
            <a:endParaRPr lang="en-US" sz="6600" dirty="0"/>
          </a:p>
          <a:p>
            <a:r>
              <a:rPr lang="en-US" sz="6600" dirty="0"/>
              <a:t>Economic incentives (grants loans, taxes).</a:t>
            </a:r>
          </a:p>
          <a:p>
            <a:endParaRPr lang="en-US" sz="6600" dirty="0"/>
          </a:p>
          <a:p>
            <a:r>
              <a:rPr lang="en-US" sz="6600" dirty="0"/>
              <a:t>Insurance.</a:t>
            </a:r>
            <a:endParaRPr lang="en-GB" sz="6600" dirty="0"/>
          </a:p>
        </p:txBody>
      </p:sp>
      <p:sp>
        <p:nvSpPr>
          <p:cNvPr id="4" name="Footer Placeholder 3">
            <a:extLst>
              <a:ext uri="{FF2B5EF4-FFF2-40B4-BE49-F238E27FC236}">
                <a16:creationId xmlns:a16="http://schemas.microsoft.com/office/drawing/2014/main" id="{D69B4397-4C11-4AF5-8E50-D9B37FCA43AE}"/>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16E400EC-220C-4DC7-9D4D-87D31D23778C}"/>
              </a:ext>
            </a:extLst>
          </p:cNvPr>
          <p:cNvSpPr>
            <a:spLocks noGrp="1"/>
          </p:cNvSpPr>
          <p:nvPr>
            <p:ph type="sldNum" sz="quarter" idx="12"/>
          </p:nvPr>
        </p:nvSpPr>
        <p:spPr/>
        <p:txBody>
          <a:bodyPr/>
          <a:lstStyle/>
          <a:p>
            <a:fld id="{79272051-A357-1A4F-A471-6B7E772233A2}" type="slidenum">
              <a:rPr lang="en-US" smtClean="0"/>
              <a:t>27</a:t>
            </a:fld>
            <a:endParaRPr lang="en-US"/>
          </a:p>
        </p:txBody>
      </p:sp>
    </p:spTree>
    <p:extLst>
      <p:ext uri="{BB962C8B-B14F-4D97-AF65-F5344CB8AC3E}">
        <p14:creationId xmlns:p14="http://schemas.microsoft.com/office/powerpoint/2010/main" val="122479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624C6-38C6-4343-99FB-ECA4A861E394}"/>
              </a:ext>
            </a:extLst>
          </p:cNvPr>
          <p:cNvSpPr>
            <a:spLocks noGrp="1"/>
          </p:cNvSpPr>
          <p:nvPr>
            <p:ph type="title"/>
          </p:nvPr>
        </p:nvSpPr>
        <p:spPr/>
        <p:txBody>
          <a:bodyPr/>
          <a:lstStyle/>
          <a:p>
            <a:r>
              <a:rPr lang="en-GB" b="1" dirty="0">
                <a:solidFill>
                  <a:srgbClr val="FFFF00"/>
                </a:solidFill>
              </a:rPr>
              <a:t>Spatial planning</a:t>
            </a:r>
            <a:endParaRPr lang="en-GB" dirty="0"/>
          </a:p>
        </p:txBody>
      </p:sp>
      <p:pic>
        <p:nvPicPr>
          <p:cNvPr id="4" name="Content Placeholder 3">
            <a:extLst>
              <a:ext uri="{FF2B5EF4-FFF2-40B4-BE49-F238E27FC236}">
                <a16:creationId xmlns:a16="http://schemas.microsoft.com/office/drawing/2014/main" id="{C8F68712-C70F-41A2-B9A2-4533D1AC134D}"/>
              </a:ext>
            </a:extLst>
          </p:cNvPr>
          <p:cNvPicPr>
            <a:picLocks noGrp="1" noChangeAspect="1"/>
          </p:cNvPicPr>
          <p:nvPr>
            <p:ph idx="1"/>
          </p:nvPr>
        </p:nvPicPr>
        <p:blipFill rotWithShape="1">
          <a:blip r:embed="rId2"/>
          <a:srcRect b="49304"/>
          <a:stretch/>
        </p:blipFill>
        <p:spPr>
          <a:xfrm>
            <a:off x="2299855" y="4100944"/>
            <a:ext cx="19867417" cy="5763491"/>
          </a:xfrm>
          <a:prstGeom prst="rect">
            <a:avLst/>
          </a:prstGeom>
        </p:spPr>
      </p:pic>
      <p:sp>
        <p:nvSpPr>
          <p:cNvPr id="3" name="Footer Placeholder 2">
            <a:extLst>
              <a:ext uri="{FF2B5EF4-FFF2-40B4-BE49-F238E27FC236}">
                <a16:creationId xmlns:a16="http://schemas.microsoft.com/office/drawing/2014/main" id="{AA5200E9-E32B-4AF6-8066-B677FFA35469}"/>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4B298218-99BD-4AAF-9C15-212A23FD4719}"/>
              </a:ext>
            </a:extLst>
          </p:cNvPr>
          <p:cNvSpPr>
            <a:spLocks noGrp="1"/>
          </p:cNvSpPr>
          <p:nvPr>
            <p:ph type="sldNum" sz="quarter" idx="12"/>
          </p:nvPr>
        </p:nvSpPr>
        <p:spPr/>
        <p:txBody>
          <a:bodyPr/>
          <a:lstStyle/>
          <a:p>
            <a:fld id="{79272051-A357-1A4F-A471-6B7E772233A2}" type="slidenum">
              <a:rPr lang="en-US" smtClean="0"/>
              <a:t>28</a:t>
            </a:fld>
            <a:endParaRPr lang="en-US"/>
          </a:p>
        </p:txBody>
      </p:sp>
    </p:spTree>
    <p:extLst>
      <p:ext uri="{BB962C8B-B14F-4D97-AF65-F5344CB8AC3E}">
        <p14:creationId xmlns:p14="http://schemas.microsoft.com/office/powerpoint/2010/main" val="245413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7BE3-A76C-48F5-98C7-757EBB8A4CCA}"/>
              </a:ext>
            </a:extLst>
          </p:cNvPr>
          <p:cNvSpPr>
            <a:spLocks noGrp="1"/>
          </p:cNvSpPr>
          <p:nvPr>
            <p:ph type="title"/>
          </p:nvPr>
        </p:nvSpPr>
        <p:spPr/>
        <p:txBody>
          <a:bodyPr/>
          <a:lstStyle/>
          <a:p>
            <a:r>
              <a:rPr lang="en-GB" b="1" dirty="0">
                <a:solidFill>
                  <a:srgbClr val="FFFF00"/>
                </a:solidFill>
              </a:rPr>
              <a:t>Spatial planning</a:t>
            </a:r>
            <a:endParaRPr lang="en-GB" dirty="0"/>
          </a:p>
        </p:txBody>
      </p:sp>
      <p:sp>
        <p:nvSpPr>
          <p:cNvPr id="3" name="Content Placeholder 2">
            <a:extLst>
              <a:ext uri="{FF2B5EF4-FFF2-40B4-BE49-F238E27FC236}">
                <a16:creationId xmlns:a16="http://schemas.microsoft.com/office/drawing/2014/main" id="{43BB86E8-9D70-4BFB-8CF5-6E7A1DB6875F}"/>
              </a:ext>
            </a:extLst>
          </p:cNvPr>
          <p:cNvSpPr>
            <a:spLocks noGrp="1"/>
          </p:cNvSpPr>
          <p:nvPr>
            <p:ph idx="1"/>
          </p:nvPr>
        </p:nvSpPr>
        <p:spPr/>
        <p:txBody>
          <a:bodyPr>
            <a:normAutofit/>
          </a:bodyPr>
          <a:lstStyle/>
          <a:p>
            <a:r>
              <a:rPr lang="en-GB" sz="6600" dirty="0"/>
              <a:t>Decentralisation</a:t>
            </a:r>
            <a:r>
              <a:rPr lang="en-US" sz="6600" dirty="0"/>
              <a:t> of elements at risk.</a:t>
            </a:r>
          </a:p>
          <a:p>
            <a:endParaRPr lang="en-US" sz="6600" dirty="0"/>
          </a:p>
          <a:p>
            <a:r>
              <a:rPr lang="en-US" sz="6600" dirty="0"/>
              <a:t>Control of population density.</a:t>
            </a:r>
          </a:p>
          <a:p>
            <a:endParaRPr lang="en-US" sz="6600" dirty="0"/>
          </a:p>
          <a:p>
            <a:r>
              <a:rPr lang="en-US" sz="6600" dirty="0"/>
              <a:t>Design of services and roads.</a:t>
            </a:r>
          </a:p>
          <a:p>
            <a:endParaRPr lang="en-US" sz="6600" dirty="0"/>
          </a:p>
          <a:p>
            <a:r>
              <a:rPr lang="en-US" sz="6600" dirty="0"/>
              <a:t>Land use regulation.</a:t>
            </a:r>
            <a:endParaRPr lang="en-GB" sz="6600" dirty="0"/>
          </a:p>
        </p:txBody>
      </p:sp>
      <p:sp>
        <p:nvSpPr>
          <p:cNvPr id="4" name="Footer Placeholder 3">
            <a:extLst>
              <a:ext uri="{FF2B5EF4-FFF2-40B4-BE49-F238E27FC236}">
                <a16:creationId xmlns:a16="http://schemas.microsoft.com/office/drawing/2014/main" id="{07565B61-1BD4-4B9E-BEEF-77688A4D20BE}"/>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89D5B342-A442-40D7-B836-C9FEF9EE7333}"/>
              </a:ext>
            </a:extLst>
          </p:cNvPr>
          <p:cNvSpPr>
            <a:spLocks noGrp="1"/>
          </p:cNvSpPr>
          <p:nvPr>
            <p:ph type="sldNum" sz="quarter" idx="12"/>
          </p:nvPr>
        </p:nvSpPr>
        <p:spPr/>
        <p:txBody>
          <a:bodyPr/>
          <a:lstStyle/>
          <a:p>
            <a:fld id="{79272051-A357-1A4F-A471-6B7E772233A2}" type="slidenum">
              <a:rPr lang="en-US" smtClean="0"/>
              <a:t>29</a:t>
            </a:fld>
            <a:endParaRPr lang="en-US"/>
          </a:p>
        </p:txBody>
      </p:sp>
    </p:spTree>
    <p:extLst>
      <p:ext uri="{BB962C8B-B14F-4D97-AF65-F5344CB8AC3E}">
        <p14:creationId xmlns:p14="http://schemas.microsoft.com/office/powerpoint/2010/main" val="91346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A7A1-58CF-4C62-9CD3-6FDFDD369187}"/>
              </a:ext>
            </a:extLst>
          </p:cNvPr>
          <p:cNvSpPr>
            <a:spLocks noGrp="1"/>
          </p:cNvSpPr>
          <p:nvPr>
            <p:ph type="title"/>
          </p:nvPr>
        </p:nvSpPr>
        <p:spPr/>
        <p:txBody>
          <a:bodyPr/>
          <a:lstStyle/>
          <a:p>
            <a:r>
              <a:rPr lang="en-GB" b="1" dirty="0">
                <a:solidFill>
                  <a:srgbClr val="FFFF00"/>
                </a:solidFill>
              </a:rPr>
              <a:t>WHERE TO RETRIEVE DATA ON DISASTER OCCURENCES?</a:t>
            </a:r>
          </a:p>
        </p:txBody>
      </p:sp>
      <p:sp>
        <p:nvSpPr>
          <p:cNvPr id="3" name="Content Placeholder 2">
            <a:extLst>
              <a:ext uri="{FF2B5EF4-FFF2-40B4-BE49-F238E27FC236}">
                <a16:creationId xmlns:a16="http://schemas.microsoft.com/office/drawing/2014/main" id="{088C35F0-5C63-4AFA-B4DB-5FD9B89BBA52}"/>
              </a:ext>
            </a:extLst>
          </p:cNvPr>
          <p:cNvSpPr>
            <a:spLocks noGrp="1"/>
          </p:cNvSpPr>
          <p:nvPr>
            <p:ph idx="1"/>
          </p:nvPr>
        </p:nvSpPr>
        <p:spPr/>
        <p:txBody>
          <a:bodyPr>
            <a:normAutofit/>
          </a:bodyPr>
          <a:lstStyle/>
          <a:p>
            <a:r>
              <a:rPr lang="en-US" sz="6600" dirty="0"/>
              <a:t>EM-DAT contains </a:t>
            </a:r>
            <a:r>
              <a:rPr lang="en-US" sz="6600" b="1" dirty="0"/>
              <a:t>essential core data </a:t>
            </a:r>
            <a:r>
              <a:rPr lang="en-US" sz="6600" dirty="0"/>
              <a:t>on the occurrence and effects of over </a:t>
            </a:r>
            <a:r>
              <a:rPr lang="en-US" sz="6600" b="1" dirty="0"/>
              <a:t>22,000 mass disasters </a:t>
            </a:r>
            <a:r>
              <a:rPr lang="en-US" sz="6600" dirty="0"/>
              <a:t>in the world from </a:t>
            </a:r>
            <a:r>
              <a:rPr lang="en-US" sz="6600" b="1" dirty="0"/>
              <a:t>1900 to the present day.</a:t>
            </a:r>
            <a:r>
              <a:rPr lang="en-US" sz="6600" dirty="0"/>
              <a:t> </a:t>
            </a:r>
          </a:p>
          <a:p>
            <a:r>
              <a:rPr lang="en-US" sz="6600" dirty="0"/>
              <a:t>The database is compiled from various sources, including UN agencies, non-governmental </a:t>
            </a:r>
            <a:r>
              <a:rPr lang="en-GB" sz="6600" dirty="0"/>
              <a:t>organisations</a:t>
            </a:r>
            <a:r>
              <a:rPr lang="en-US" sz="6600" dirty="0"/>
              <a:t>, insurance companies, research institutes and press agencies.</a:t>
            </a:r>
            <a:endParaRPr lang="en-GB" sz="4400" dirty="0"/>
          </a:p>
        </p:txBody>
      </p:sp>
      <p:sp>
        <p:nvSpPr>
          <p:cNvPr id="4" name="Footer Placeholder 3">
            <a:extLst>
              <a:ext uri="{FF2B5EF4-FFF2-40B4-BE49-F238E27FC236}">
                <a16:creationId xmlns:a16="http://schemas.microsoft.com/office/drawing/2014/main" id="{604BABA5-F7B2-4E23-A7BF-615FF3EE7601}"/>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C93A2AAA-BF6D-4EB7-AEC0-A9A9A07608F8}"/>
              </a:ext>
            </a:extLst>
          </p:cNvPr>
          <p:cNvSpPr>
            <a:spLocks noGrp="1"/>
          </p:cNvSpPr>
          <p:nvPr>
            <p:ph type="sldNum" sz="quarter" idx="12"/>
          </p:nvPr>
        </p:nvSpPr>
        <p:spPr/>
        <p:txBody>
          <a:bodyPr/>
          <a:lstStyle/>
          <a:p>
            <a:fld id="{79272051-A357-1A4F-A471-6B7E772233A2}" type="slidenum">
              <a:rPr lang="en-US" smtClean="0"/>
              <a:t>3</a:t>
            </a:fld>
            <a:endParaRPr lang="en-US"/>
          </a:p>
        </p:txBody>
      </p:sp>
    </p:spTree>
    <p:extLst>
      <p:ext uri="{BB962C8B-B14F-4D97-AF65-F5344CB8AC3E}">
        <p14:creationId xmlns:p14="http://schemas.microsoft.com/office/powerpoint/2010/main" val="685193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BCCE-8767-4992-9203-07E71F306912}"/>
              </a:ext>
            </a:extLst>
          </p:cNvPr>
          <p:cNvSpPr>
            <a:spLocks noGrp="1"/>
          </p:cNvSpPr>
          <p:nvPr>
            <p:ph type="title"/>
          </p:nvPr>
        </p:nvSpPr>
        <p:spPr/>
        <p:txBody>
          <a:bodyPr/>
          <a:lstStyle/>
          <a:p>
            <a:r>
              <a:rPr lang="en-GB" b="1" dirty="0">
                <a:solidFill>
                  <a:srgbClr val="FFFF00"/>
                </a:solidFill>
              </a:rPr>
              <a:t>Societal</a:t>
            </a:r>
            <a:endParaRPr lang="en-GB" dirty="0"/>
          </a:p>
        </p:txBody>
      </p:sp>
      <p:pic>
        <p:nvPicPr>
          <p:cNvPr id="4" name="Content Placeholder 3">
            <a:extLst>
              <a:ext uri="{FF2B5EF4-FFF2-40B4-BE49-F238E27FC236}">
                <a16:creationId xmlns:a16="http://schemas.microsoft.com/office/drawing/2014/main" id="{644E50CE-6E78-41A3-BFC6-97530E758422}"/>
              </a:ext>
            </a:extLst>
          </p:cNvPr>
          <p:cNvPicPr>
            <a:picLocks noGrp="1" noChangeAspect="1"/>
          </p:cNvPicPr>
          <p:nvPr>
            <p:ph idx="1"/>
          </p:nvPr>
        </p:nvPicPr>
        <p:blipFill>
          <a:blip r:embed="rId2"/>
          <a:stretch>
            <a:fillRect/>
          </a:stretch>
        </p:blipFill>
        <p:spPr>
          <a:xfrm>
            <a:off x="2038197" y="2808684"/>
            <a:ext cx="20307606" cy="7677944"/>
          </a:xfrm>
          <a:prstGeom prst="rect">
            <a:avLst/>
          </a:prstGeom>
        </p:spPr>
      </p:pic>
      <p:sp>
        <p:nvSpPr>
          <p:cNvPr id="3" name="Footer Placeholder 2">
            <a:extLst>
              <a:ext uri="{FF2B5EF4-FFF2-40B4-BE49-F238E27FC236}">
                <a16:creationId xmlns:a16="http://schemas.microsoft.com/office/drawing/2014/main" id="{3BB0FCC2-F872-458F-B35D-D87465BD0A39}"/>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B71BDCF2-4BA0-4B57-8721-CE01CDA3BF96}"/>
              </a:ext>
            </a:extLst>
          </p:cNvPr>
          <p:cNvSpPr>
            <a:spLocks noGrp="1"/>
          </p:cNvSpPr>
          <p:nvPr>
            <p:ph type="sldNum" sz="quarter" idx="12"/>
          </p:nvPr>
        </p:nvSpPr>
        <p:spPr/>
        <p:txBody>
          <a:bodyPr/>
          <a:lstStyle/>
          <a:p>
            <a:fld id="{79272051-A357-1A4F-A471-6B7E772233A2}" type="slidenum">
              <a:rPr lang="en-US" smtClean="0"/>
              <a:t>30</a:t>
            </a:fld>
            <a:endParaRPr lang="en-US"/>
          </a:p>
        </p:txBody>
      </p:sp>
    </p:spTree>
    <p:extLst>
      <p:ext uri="{BB962C8B-B14F-4D97-AF65-F5344CB8AC3E}">
        <p14:creationId xmlns:p14="http://schemas.microsoft.com/office/powerpoint/2010/main" val="692162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B39F-3792-4921-B9BA-36F30B6A32C7}"/>
              </a:ext>
            </a:extLst>
          </p:cNvPr>
          <p:cNvSpPr>
            <a:spLocks noGrp="1"/>
          </p:cNvSpPr>
          <p:nvPr>
            <p:ph type="title"/>
          </p:nvPr>
        </p:nvSpPr>
        <p:spPr/>
        <p:txBody>
          <a:bodyPr/>
          <a:lstStyle/>
          <a:p>
            <a:r>
              <a:rPr lang="en-GB" b="1" dirty="0">
                <a:solidFill>
                  <a:srgbClr val="FFFF00"/>
                </a:solidFill>
              </a:rPr>
              <a:t>Societal</a:t>
            </a:r>
            <a:endParaRPr lang="en-GB" dirty="0"/>
          </a:p>
        </p:txBody>
      </p:sp>
      <p:sp>
        <p:nvSpPr>
          <p:cNvPr id="3" name="Content Placeholder 2">
            <a:extLst>
              <a:ext uri="{FF2B5EF4-FFF2-40B4-BE49-F238E27FC236}">
                <a16:creationId xmlns:a16="http://schemas.microsoft.com/office/drawing/2014/main" id="{C7DC77AF-E7C8-42FF-87EA-A28D1D8E7E34}"/>
              </a:ext>
            </a:extLst>
          </p:cNvPr>
          <p:cNvSpPr>
            <a:spLocks noGrp="1"/>
          </p:cNvSpPr>
          <p:nvPr>
            <p:ph idx="1"/>
          </p:nvPr>
        </p:nvSpPr>
        <p:spPr/>
        <p:txBody>
          <a:bodyPr>
            <a:normAutofit/>
          </a:bodyPr>
          <a:lstStyle/>
          <a:p>
            <a:r>
              <a:rPr lang="en-US" sz="6600" dirty="0"/>
              <a:t>Public information campaigns.</a:t>
            </a:r>
          </a:p>
          <a:p>
            <a:endParaRPr lang="en-US" sz="6600" dirty="0"/>
          </a:p>
          <a:p>
            <a:r>
              <a:rPr lang="en-US" sz="6600" dirty="0"/>
              <a:t>Education.</a:t>
            </a:r>
          </a:p>
          <a:p>
            <a:endParaRPr lang="en-US" sz="6600" dirty="0"/>
          </a:p>
          <a:p>
            <a:r>
              <a:rPr lang="en-GB" sz="6600" dirty="0"/>
              <a:t>De-sensationalise</a:t>
            </a:r>
            <a:r>
              <a:rPr lang="en-US" sz="6600" dirty="0"/>
              <a:t> hazards.</a:t>
            </a:r>
          </a:p>
          <a:p>
            <a:endParaRPr lang="en-US" sz="6600" dirty="0"/>
          </a:p>
          <a:p>
            <a:r>
              <a:rPr lang="en-US" sz="6600" dirty="0"/>
              <a:t>Community involvement.</a:t>
            </a:r>
          </a:p>
          <a:p>
            <a:endParaRPr lang="en-US" sz="6600" dirty="0"/>
          </a:p>
          <a:p>
            <a:r>
              <a:rPr lang="en-US" sz="6600" dirty="0"/>
              <a:t>Drills.</a:t>
            </a:r>
            <a:endParaRPr lang="en-GB" sz="6600" dirty="0"/>
          </a:p>
        </p:txBody>
      </p:sp>
      <p:sp>
        <p:nvSpPr>
          <p:cNvPr id="4" name="Footer Placeholder 3">
            <a:extLst>
              <a:ext uri="{FF2B5EF4-FFF2-40B4-BE49-F238E27FC236}">
                <a16:creationId xmlns:a16="http://schemas.microsoft.com/office/drawing/2014/main" id="{F8B569BE-175C-404C-B920-32692F05A4CB}"/>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1687AD14-7A60-4F41-BEDE-E795C2210EB9}"/>
              </a:ext>
            </a:extLst>
          </p:cNvPr>
          <p:cNvSpPr>
            <a:spLocks noGrp="1"/>
          </p:cNvSpPr>
          <p:nvPr>
            <p:ph type="sldNum" sz="quarter" idx="12"/>
          </p:nvPr>
        </p:nvSpPr>
        <p:spPr/>
        <p:txBody>
          <a:bodyPr/>
          <a:lstStyle/>
          <a:p>
            <a:fld id="{79272051-A357-1A4F-A471-6B7E772233A2}" type="slidenum">
              <a:rPr lang="en-US" smtClean="0"/>
              <a:t>31</a:t>
            </a:fld>
            <a:endParaRPr lang="en-US"/>
          </a:p>
        </p:txBody>
      </p:sp>
    </p:spTree>
    <p:extLst>
      <p:ext uri="{BB962C8B-B14F-4D97-AF65-F5344CB8AC3E}">
        <p14:creationId xmlns:p14="http://schemas.microsoft.com/office/powerpoint/2010/main" val="329785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78B7-1112-47D6-B5E6-5096356346F7}"/>
              </a:ext>
            </a:extLst>
          </p:cNvPr>
          <p:cNvSpPr>
            <a:spLocks noGrp="1"/>
          </p:cNvSpPr>
          <p:nvPr>
            <p:ph type="title"/>
          </p:nvPr>
        </p:nvSpPr>
        <p:spPr/>
        <p:txBody>
          <a:bodyPr>
            <a:normAutofit/>
          </a:bodyPr>
          <a:lstStyle/>
          <a:p>
            <a:r>
              <a:rPr lang="en-GB" b="1" dirty="0">
                <a:solidFill>
                  <a:srgbClr val="FFFF00"/>
                </a:solidFill>
              </a:rPr>
              <a:t>Management and institutionalisation</a:t>
            </a:r>
          </a:p>
        </p:txBody>
      </p:sp>
      <p:pic>
        <p:nvPicPr>
          <p:cNvPr id="4" name="Content Placeholder 3">
            <a:extLst>
              <a:ext uri="{FF2B5EF4-FFF2-40B4-BE49-F238E27FC236}">
                <a16:creationId xmlns:a16="http://schemas.microsoft.com/office/drawing/2014/main" id="{7E37B2CD-B0E6-4BD4-9D3B-1F4672371713}"/>
              </a:ext>
            </a:extLst>
          </p:cNvPr>
          <p:cNvPicPr>
            <a:picLocks noGrp="1" noChangeAspect="1"/>
          </p:cNvPicPr>
          <p:nvPr>
            <p:ph idx="1"/>
          </p:nvPr>
        </p:nvPicPr>
        <p:blipFill>
          <a:blip r:embed="rId2"/>
          <a:stretch>
            <a:fillRect/>
          </a:stretch>
        </p:blipFill>
        <p:spPr>
          <a:xfrm>
            <a:off x="1163782" y="2752842"/>
            <a:ext cx="9947563" cy="6619651"/>
          </a:xfrm>
          <a:prstGeom prst="rect">
            <a:avLst/>
          </a:prstGeom>
        </p:spPr>
      </p:pic>
      <p:pic>
        <p:nvPicPr>
          <p:cNvPr id="6146" name="Picture 2" descr="How To Say Institutionalisation - YouTube">
            <a:extLst>
              <a:ext uri="{FF2B5EF4-FFF2-40B4-BE49-F238E27FC236}">
                <a16:creationId xmlns:a16="http://schemas.microsoft.com/office/drawing/2014/main" id="{15048ABF-B34C-4C0C-B479-6C0464CA7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5725390"/>
            <a:ext cx="10854792" cy="60786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319F9CAA-D618-4F3C-838C-04EAE455D5E0}"/>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D6E0E66A-0465-4F04-9FE6-A24430F4C6B2}"/>
              </a:ext>
            </a:extLst>
          </p:cNvPr>
          <p:cNvSpPr>
            <a:spLocks noGrp="1"/>
          </p:cNvSpPr>
          <p:nvPr>
            <p:ph type="sldNum" sz="quarter" idx="12"/>
          </p:nvPr>
        </p:nvSpPr>
        <p:spPr/>
        <p:txBody>
          <a:bodyPr/>
          <a:lstStyle/>
          <a:p>
            <a:fld id="{79272051-A357-1A4F-A471-6B7E772233A2}" type="slidenum">
              <a:rPr lang="en-US" smtClean="0"/>
              <a:t>32</a:t>
            </a:fld>
            <a:endParaRPr lang="en-US"/>
          </a:p>
        </p:txBody>
      </p:sp>
    </p:spTree>
    <p:extLst>
      <p:ext uri="{BB962C8B-B14F-4D97-AF65-F5344CB8AC3E}">
        <p14:creationId xmlns:p14="http://schemas.microsoft.com/office/powerpoint/2010/main" val="3791535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0AC1-58AE-4686-BDA0-F1D70AB1E7D7}"/>
              </a:ext>
            </a:extLst>
          </p:cNvPr>
          <p:cNvSpPr>
            <a:spLocks noGrp="1"/>
          </p:cNvSpPr>
          <p:nvPr>
            <p:ph type="title"/>
          </p:nvPr>
        </p:nvSpPr>
        <p:spPr/>
        <p:txBody>
          <a:bodyPr/>
          <a:lstStyle/>
          <a:p>
            <a:r>
              <a:rPr lang="en-GB" b="1" dirty="0">
                <a:solidFill>
                  <a:srgbClr val="FFFF00"/>
                </a:solidFill>
              </a:rPr>
              <a:t>Management and institutionalisation</a:t>
            </a:r>
            <a:endParaRPr lang="en-GB" dirty="0"/>
          </a:p>
        </p:txBody>
      </p:sp>
      <p:sp>
        <p:nvSpPr>
          <p:cNvPr id="3" name="Content Placeholder 2">
            <a:extLst>
              <a:ext uri="{FF2B5EF4-FFF2-40B4-BE49-F238E27FC236}">
                <a16:creationId xmlns:a16="http://schemas.microsoft.com/office/drawing/2014/main" id="{5DC773D8-5389-480E-A041-4F28895A2C5D}"/>
              </a:ext>
            </a:extLst>
          </p:cNvPr>
          <p:cNvSpPr>
            <a:spLocks noGrp="1"/>
          </p:cNvSpPr>
          <p:nvPr>
            <p:ph idx="1"/>
          </p:nvPr>
        </p:nvSpPr>
        <p:spPr/>
        <p:txBody>
          <a:bodyPr>
            <a:normAutofit/>
          </a:bodyPr>
          <a:lstStyle/>
          <a:p>
            <a:r>
              <a:rPr lang="en-US" sz="6600" dirty="0"/>
              <a:t>Education and training.</a:t>
            </a:r>
          </a:p>
          <a:p>
            <a:endParaRPr lang="en-US" sz="6600" dirty="0"/>
          </a:p>
          <a:p>
            <a:r>
              <a:rPr lang="en-US" sz="6600" dirty="0"/>
              <a:t>Research.</a:t>
            </a:r>
          </a:p>
          <a:p>
            <a:endParaRPr lang="en-US" sz="6600" dirty="0"/>
          </a:p>
          <a:p>
            <a:r>
              <a:rPr lang="en-US" sz="6600" dirty="0"/>
              <a:t>Technical expertise.</a:t>
            </a:r>
          </a:p>
          <a:p>
            <a:endParaRPr lang="en-US" sz="6600" dirty="0"/>
          </a:p>
          <a:p>
            <a:r>
              <a:rPr lang="en-US" sz="6600" dirty="0"/>
              <a:t>Strengthening the capability of local authorities.</a:t>
            </a:r>
            <a:endParaRPr lang="en-GB" sz="6600" dirty="0"/>
          </a:p>
        </p:txBody>
      </p:sp>
      <p:sp>
        <p:nvSpPr>
          <p:cNvPr id="4" name="Footer Placeholder 3">
            <a:extLst>
              <a:ext uri="{FF2B5EF4-FFF2-40B4-BE49-F238E27FC236}">
                <a16:creationId xmlns:a16="http://schemas.microsoft.com/office/drawing/2014/main" id="{EF476B73-9A17-4264-89B1-2F61FB183ED5}"/>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49C94D1B-63D5-4B68-9745-047FA7E67984}"/>
              </a:ext>
            </a:extLst>
          </p:cNvPr>
          <p:cNvSpPr>
            <a:spLocks noGrp="1"/>
          </p:cNvSpPr>
          <p:nvPr>
            <p:ph type="sldNum" sz="quarter" idx="12"/>
          </p:nvPr>
        </p:nvSpPr>
        <p:spPr/>
        <p:txBody>
          <a:bodyPr/>
          <a:lstStyle/>
          <a:p>
            <a:fld id="{79272051-A357-1A4F-A471-6B7E772233A2}" type="slidenum">
              <a:rPr lang="en-US" smtClean="0"/>
              <a:t>33</a:t>
            </a:fld>
            <a:endParaRPr lang="en-US"/>
          </a:p>
        </p:txBody>
      </p:sp>
    </p:spTree>
    <p:extLst>
      <p:ext uri="{BB962C8B-B14F-4D97-AF65-F5344CB8AC3E}">
        <p14:creationId xmlns:p14="http://schemas.microsoft.com/office/powerpoint/2010/main" val="1286200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AF6D-607B-4F0F-A3AA-1CA7B72FD614}"/>
              </a:ext>
            </a:extLst>
          </p:cNvPr>
          <p:cNvSpPr>
            <a:spLocks noGrp="1"/>
          </p:cNvSpPr>
          <p:nvPr>
            <p:ph type="title"/>
          </p:nvPr>
        </p:nvSpPr>
        <p:spPr/>
        <p:txBody>
          <a:bodyPr/>
          <a:lstStyle/>
          <a:p>
            <a:r>
              <a:rPr lang="en-GB" b="1" dirty="0">
                <a:solidFill>
                  <a:srgbClr val="FFFF00"/>
                </a:solidFill>
              </a:rPr>
              <a:t>WHAT ACTIONS TAKEN FOR DISASTER RISK REDUCTION?</a:t>
            </a:r>
          </a:p>
        </p:txBody>
      </p:sp>
      <p:sp>
        <p:nvSpPr>
          <p:cNvPr id="3" name="Content Placeholder 2">
            <a:extLst>
              <a:ext uri="{FF2B5EF4-FFF2-40B4-BE49-F238E27FC236}">
                <a16:creationId xmlns:a16="http://schemas.microsoft.com/office/drawing/2014/main" id="{FADFE8A4-3698-491C-817A-A6F1F64D700E}"/>
              </a:ext>
            </a:extLst>
          </p:cNvPr>
          <p:cNvSpPr>
            <a:spLocks noGrp="1"/>
          </p:cNvSpPr>
          <p:nvPr>
            <p:ph idx="1"/>
          </p:nvPr>
        </p:nvSpPr>
        <p:spPr/>
        <p:txBody>
          <a:bodyPr>
            <a:normAutofit/>
          </a:bodyPr>
          <a:lstStyle/>
          <a:p>
            <a:pPr marL="0" indent="0">
              <a:buNone/>
            </a:pPr>
            <a:r>
              <a:rPr lang="en-US" sz="6600" dirty="0"/>
              <a:t>Priority 1. Understanding Disaster Risk.</a:t>
            </a:r>
          </a:p>
          <a:p>
            <a:pPr marL="0" indent="0">
              <a:buNone/>
            </a:pPr>
            <a:endParaRPr lang="en-US" sz="6600" dirty="0"/>
          </a:p>
          <a:p>
            <a:pPr marL="0" indent="0">
              <a:buNone/>
            </a:pPr>
            <a:r>
              <a:rPr lang="en-US" sz="6600" dirty="0"/>
              <a:t>Priority 2. Strengthening Disaster Risk Governance to Manage Disaster Risk.</a:t>
            </a:r>
          </a:p>
          <a:p>
            <a:pPr marL="0" indent="0">
              <a:buNone/>
            </a:pPr>
            <a:endParaRPr lang="en-US" sz="6600" dirty="0"/>
          </a:p>
          <a:p>
            <a:pPr marL="0" indent="0">
              <a:buNone/>
            </a:pPr>
            <a:r>
              <a:rPr lang="en-US" sz="6600" dirty="0"/>
              <a:t>Priority 3. Investing in Disaster Risk Reduction for Resilience.</a:t>
            </a:r>
          </a:p>
          <a:p>
            <a:pPr marL="0" indent="0">
              <a:buNone/>
            </a:pPr>
            <a:endParaRPr lang="en-US" sz="6600" dirty="0"/>
          </a:p>
          <a:p>
            <a:pPr marL="0" indent="0">
              <a:buNone/>
            </a:pPr>
            <a:r>
              <a:rPr lang="en-US" sz="6600" dirty="0"/>
              <a:t>Priority 4. Enhancing Disaster Preparedness for Effective Response to “Build Back Better” in Recovery, Rehabilitation and Reconstruction.</a:t>
            </a:r>
          </a:p>
        </p:txBody>
      </p:sp>
      <p:sp>
        <p:nvSpPr>
          <p:cNvPr id="4" name="Footer Placeholder 3">
            <a:extLst>
              <a:ext uri="{FF2B5EF4-FFF2-40B4-BE49-F238E27FC236}">
                <a16:creationId xmlns:a16="http://schemas.microsoft.com/office/drawing/2014/main" id="{63439B48-C219-417C-A1C5-BA6B1334BBC1}"/>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95D02A01-0CB3-4474-9674-12EBF4064F69}"/>
              </a:ext>
            </a:extLst>
          </p:cNvPr>
          <p:cNvSpPr>
            <a:spLocks noGrp="1"/>
          </p:cNvSpPr>
          <p:nvPr>
            <p:ph type="sldNum" sz="quarter" idx="12"/>
          </p:nvPr>
        </p:nvSpPr>
        <p:spPr/>
        <p:txBody>
          <a:bodyPr/>
          <a:lstStyle/>
          <a:p>
            <a:fld id="{79272051-A357-1A4F-A471-6B7E772233A2}" type="slidenum">
              <a:rPr lang="en-US" smtClean="0"/>
              <a:t>34</a:t>
            </a:fld>
            <a:endParaRPr lang="en-US"/>
          </a:p>
        </p:txBody>
      </p:sp>
    </p:spTree>
    <p:extLst>
      <p:ext uri="{BB962C8B-B14F-4D97-AF65-F5344CB8AC3E}">
        <p14:creationId xmlns:p14="http://schemas.microsoft.com/office/powerpoint/2010/main" val="860213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59DE-6061-4365-9F65-52BE9F72BBA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84CE12C-ADED-4321-A376-FDFDC89EAFC6}"/>
              </a:ext>
            </a:extLst>
          </p:cNvPr>
          <p:cNvPicPr>
            <a:picLocks noGrp="1" noChangeAspect="1"/>
          </p:cNvPicPr>
          <p:nvPr>
            <p:ph idx="1"/>
          </p:nvPr>
        </p:nvPicPr>
        <p:blipFill>
          <a:blip r:embed="rId2"/>
          <a:stretch>
            <a:fillRect/>
          </a:stretch>
        </p:blipFill>
        <p:spPr>
          <a:xfrm>
            <a:off x="11886619" y="2729922"/>
            <a:ext cx="11860069" cy="7573241"/>
          </a:xfrm>
          <a:prstGeom prst="rect">
            <a:avLst/>
          </a:prstGeom>
        </p:spPr>
      </p:pic>
      <p:pic>
        <p:nvPicPr>
          <p:cNvPr id="5122" name="Picture 2" descr="Malaysia Map PowerPoint | SketchBubble">
            <a:extLst>
              <a:ext uri="{FF2B5EF4-FFF2-40B4-BE49-F238E27FC236}">
                <a16:creationId xmlns:a16="http://schemas.microsoft.com/office/drawing/2014/main" id="{E4C0B397-1B65-450F-BA25-01E3010D0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01" y="2729922"/>
            <a:ext cx="10596999" cy="757324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761251F4-8A4B-4F42-B371-159A2B3F8BD1}"/>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2D150D4D-871D-4942-BA5C-E26D5391ED94}"/>
              </a:ext>
            </a:extLst>
          </p:cNvPr>
          <p:cNvSpPr>
            <a:spLocks noGrp="1"/>
          </p:cNvSpPr>
          <p:nvPr>
            <p:ph type="sldNum" sz="quarter" idx="12"/>
          </p:nvPr>
        </p:nvSpPr>
        <p:spPr/>
        <p:txBody>
          <a:bodyPr/>
          <a:lstStyle/>
          <a:p>
            <a:fld id="{79272051-A357-1A4F-A471-6B7E772233A2}" type="slidenum">
              <a:rPr lang="en-US" smtClean="0"/>
              <a:t>35</a:t>
            </a:fld>
            <a:endParaRPr lang="en-US"/>
          </a:p>
        </p:txBody>
      </p:sp>
    </p:spTree>
    <p:extLst>
      <p:ext uri="{BB962C8B-B14F-4D97-AF65-F5344CB8AC3E}">
        <p14:creationId xmlns:p14="http://schemas.microsoft.com/office/powerpoint/2010/main" val="1858022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D769-F1A5-42E2-AB11-4654E74B4C78}"/>
              </a:ext>
            </a:extLst>
          </p:cNvPr>
          <p:cNvSpPr>
            <a:spLocks noGrp="1"/>
          </p:cNvSpPr>
          <p:nvPr>
            <p:ph type="title"/>
          </p:nvPr>
        </p:nvSpPr>
        <p:spPr/>
        <p:txBody>
          <a:bodyPr/>
          <a:lstStyle/>
          <a:p>
            <a:r>
              <a:rPr lang="en-US" b="1" dirty="0">
                <a:solidFill>
                  <a:srgbClr val="FFFF00"/>
                </a:solidFill>
              </a:rPr>
              <a:t>Priority 1. Understanding Disaster Risk</a:t>
            </a:r>
            <a:endParaRPr lang="en-GB" b="1" dirty="0">
              <a:solidFill>
                <a:srgbClr val="FFFF00"/>
              </a:solidFill>
            </a:endParaRPr>
          </a:p>
        </p:txBody>
      </p:sp>
      <p:graphicFrame>
        <p:nvGraphicFramePr>
          <p:cNvPr id="4" name="Table 4">
            <a:extLst>
              <a:ext uri="{FF2B5EF4-FFF2-40B4-BE49-F238E27FC236}">
                <a16:creationId xmlns:a16="http://schemas.microsoft.com/office/drawing/2014/main" id="{4543943E-D1A0-4AA8-AF4F-7493C56C9AA7}"/>
              </a:ext>
            </a:extLst>
          </p:cNvPr>
          <p:cNvGraphicFramePr>
            <a:graphicFrameLocks noGrp="1"/>
          </p:cNvGraphicFramePr>
          <p:nvPr>
            <p:ph idx="1"/>
          </p:nvPr>
        </p:nvGraphicFramePr>
        <p:xfrm>
          <a:off x="526472" y="2255838"/>
          <a:ext cx="23441891" cy="10590905"/>
        </p:xfrm>
        <a:graphic>
          <a:graphicData uri="http://schemas.openxmlformats.org/drawingml/2006/table">
            <a:tbl>
              <a:tblPr firstRow="1" bandRow="1">
                <a:tableStyleId>{5940675A-B579-460E-94D1-54222C63F5DA}</a:tableStyleId>
              </a:tblPr>
              <a:tblGrid>
                <a:gridCol w="2177409">
                  <a:extLst>
                    <a:ext uri="{9D8B030D-6E8A-4147-A177-3AD203B41FA5}">
                      <a16:colId xmlns:a16="http://schemas.microsoft.com/office/drawing/2014/main" val="2422137340"/>
                    </a:ext>
                  </a:extLst>
                </a:gridCol>
                <a:gridCol w="10562749">
                  <a:extLst>
                    <a:ext uri="{9D8B030D-6E8A-4147-A177-3AD203B41FA5}">
                      <a16:colId xmlns:a16="http://schemas.microsoft.com/office/drawing/2014/main" val="1828231200"/>
                    </a:ext>
                  </a:extLst>
                </a:gridCol>
                <a:gridCol w="10701733">
                  <a:extLst>
                    <a:ext uri="{9D8B030D-6E8A-4147-A177-3AD203B41FA5}">
                      <a16:colId xmlns:a16="http://schemas.microsoft.com/office/drawing/2014/main" val="170484886"/>
                    </a:ext>
                  </a:extLst>
                </a:gridCol>
              </a:tblGrid>
              <a:tr h="1721225">
                <a:tc>
                  <a:txBody>
                    <a:bodyPr/>
                    <a:lstStyle/>
                    <a:p>
                      <a:pPr algn="ctr"/>
                      <a:r>
                        <a:rPr lang="en-GB" sz="4000" b="1" dirty="0"/>
                        <a:t>Priority</a:t>
                      </a:r>
                    </a:p>
                  </a:txBody>
                  <a:tcPr anchor="ctr"/>
                </a:tc>
                <a:tc>
                  <a:txBody>
                    <a:bodyPr/>
                    <a:lstStyle/>
                    <a:p>
                      <a:pPr algn="ctr"/>
                      <a:r>
                        <a:rPr lang="en-GB" sz="4000" b="1" dirty="0"/>
                        <a:t>MALAYSIA</a:t>
                      </a:r>
                    </a:p>
                  </a:txBody>
                  <a:tcPr anchor="ctr"/>
                </a:tc>
                <a:tc>
                  <a:txBody>
                    <a:bodyPr/>
                    <a:lstStyle/>
                    <a:p>
                      <a:pPr algn="ctr"/>
                      <a:r>
                        <a:rPr lang="en-GB" sz="4000" b="1" dirty="0"/>
                        <a:t>INDONESIA</a:t>
                      </a:r>
                    </a:p>
                  </a:txBody>
                  <a:tcPr anchor="ctr"/>
                </a:tc>
                <a:extLst>
                  <a:ext uri="{0D108BD9-81ED-4DB2-BD59-A6C34878D82A}">
                    <a16:rowId xmlns:a16="http://schemas.microsoft.com/office/drawing/2014/main" val="1098491651"/>
                  </a:ext>
                </a:extLst>
              </a:tr>
              <a:tr h="1721225">
                <a:tc>
                  <a:txBody>
                    <a:bodyPr/>
                    <a:lstStyle/>
                    <a:p>
                      <a:pPr algn="ctr"/>
                      <a:r>
                        <a:rPr lang="en-GB" sz="3600" dirty="0"/>
                        <a:t>Priority 1</a:t>
                      </a:r>
                    </a:p>
                  </a:txBody>
                  <a:tcPr anchor="ctr"/>
                </a:tc>
                <a:tc>
                  <a:txBody>
                    <a:bodyPr/>
                    <a:lstStyle/>
                    <a:p>
                      <a:pPr marL="457200" indent="-457200">
                        <a:buFont typeface="Arial" panose="020B0604020202020204" pitchFamily="34" charset="0"/>
                        <a:buChar char="•"/>
                      </a:pPr>
                      <a:r>
                        <a:rPr lang="en-US" sz="3600" dirty="0"/>
                        <a:t>Hosts a Disaster Portal (Portal </a:t>
                      </a:r>
                      <a:r>
                        <a:rPr lang="en-US" sz="3600" dirty="0" err="1"/>
                        <a:t>Bencana</a:t>
                      </a:r>
                      <a:r>
                        <a:rPr lang="en-US" sz="3600" dirty="0"/>
                        <a:t>) which contains up-to-date information on regional flooding</a:t>
                      </a:r>
                    </a:p>
                    <a:p>
                      <a:pPr marL="457200" indent="-457200">
                        <a:buFont typeface="Arial" panose="020B0604020202020204" pitchFamily="34" charset="0"/>
                        <a:buChar char="•"/>
                      </a:pPr>
                      <a:r>
                        <a:rPr lang="en-US" sz="3600" dirty="0"/>
                        <a:t>Cataloguing real-time events and displaying them by utilising GIS technology</a:t>
                      </a:r>
                      <a:r>
                        <a:rPr lang="en-GB" sz="3600" dirty="0"/>
                        <a:t>.</a:t>
                      </a:r>
                    </a:p>
                    <a:p>
                      <a:pPr marL="457200" indent="-457200">
                        <a:buFont typeface="Arial" panose="020B0604020202020204" pitchFamily="34" charset="0"/>
                        <a:buChar char="•"/>
                      </a:pPr>
                      <a:r>
                        <a:rPr lang="en-US" sz="3600" dirty="0"/>
                        <a:t>Mapping and monitoring hazard and disaster-related data.</a:t>
                      </a:r>
                    </a:p>
                    <a:p>
                      <a:pPr marL="457200" indent="-457200">
                        <a:buFont typeface="Arial" panose="020B0604020202020204" pitchFamily="34" charset="0"/>
                        <a:buChar char="•"/>
                      </a:pPr>
                      <a:r>
                        <a:rPr lang="en-US" sz="3600" dirty="0"/>
                        <a:t>For landslide risks, the Slope Engineering Branch has increased the availability of information focused on slope conditions (Slope Management and Risk Tracking, SMART).</a:t>
                      </a:r>
                    </a:p>
                    <a:p>
                      <a:pPr marL="457200" indent="-457200">
                        <a:buFont typeface="Arial" panose="020B0604020202020204" pitchFamily="34" charset="0"/>
                        <a:buChar char="•"/>
                      </a:pPr>
                      <a:r>
                        <a:rPr lang="en-US" sz="3600" dirty="0"/>
                        <a:t>Identified flood and landslide risks, but also will utilise the scientific risk assessment information to plan local disaster management measures.</a:t>
                      </a:r>
                      <a:endParaRPr lang="en-GB" sz="3600" dirty="0"/>
                    </a:p>
                  </a:txBody>
                  <a:tcPr/>
                </a:tc>
                <a:tc>
                  <a:txBody>
                    <a:bodyPr/>
                    <a:lstStyle/>
                    <a:p>
                      <a:pPr marL="571500" indent="-571500">
                        <a:buFont typeface="Arial" panose="020B0604020202020204" pitchFamily="34" charset="0"/>
                        <a:buChar char="•"/>
                      </a:pPr>
                      <a:r>
                        <a:rPr lang="en-US" sz="3600" dirty="0"/>
                        <a:t>Analysing, collecting and managing disaster and climate risk-related data (post-disaster and potential losses and probabilities).</a:t>
                      </a:r>
                    </a:p>
                    <a:p>
                      <a:pPr marL="571500" indent="-571500">
                        <a:buFont typeface="Arial" panose="020B0604020202020204" pitchFamily="34" charset="0"/>
                        <a:buChar char="•"/>
                      </a:pPr>
                      <a:r>
                        <a:rPr lang="en-US" sz="3600" dirty="0"/>
                        <a:t>T</a:t>
                      </a:r>
                      <a:r>
                        <a:rPr lang="en-GB" sz="3600" dirty="0"/>
                        <a:t>he National Meteorological Organization is the main body providing real time hazard monitoring and maintaining data on hydrometeorological hazards, volcanic and seismic activity.</a:t>
                      </a:r>
                    </a:p>
                    <a:p>
                      <a:pPr marL="571500" indent="-571500">
                        <a:buFont typeface="Arial" panose="020B0604020202020204" pitchFamily="34" charset="0"/>
                        <a:buChar char="•"/>
                      </a:pPr>
                      <a:r>
                        <a:rPr lang="en-US" sz="3600" dirty="0"/>
                        <a:t>The </a:t>
                      </a:r>
                      <a:r>
                        <a:rPr lang="en-US" sz="3600" dirty="0" err="1"/>
                        <a:t>InaRisk</a:t>
                      </a:r>
                      <a:r>
                        <a:rPr lang="en-US" sz="3600" dirty="0"/>
                        <a:t> platform was launched in 2015 as a web-based portal for visualising spatial distribution of disaster risk assessment results in the country for DRR planning and monitoring.</a:t>
                      </a:r>
                    </a:p>
                    <a:p>
                      <a:pPr marL="571500" indent="-571500">
                        <a:buFont typeface="Arial" panose="020B0604020202020204" pitchFamily="34" charset="0"/>
                        <a:buChar char="•"/>
                      </a:pPr>
                      <a:r>
                        <a:rPr lang="en-US" sz="3600" dirty="0"/>
                        <a:t>The Indonesia Disaster Database system was developed in 2006 based on the </a:t>
                      </a:r>
                      <a:r>
                        <a:rPr lang="en-US" sz="3600" dirty="0" err="1"/>
                        <a:t>DesInventar</a:t>
                      </a:r>
                      <a:r>
                        <a:rPr lang="en-US" sz="3600" dirty="0"/>
                        <a:t> system.</a:t>
                      </a:r>
                    </a:p>
                    <a:p>
                      <a:pPr marL="571500" indent="-571500">
                        <a:buFont typeface="Arial" panose="020B0604020202020204" pitchFamily="34" charset="0"/>
                        <a:buChar char="•"/>
                      </a:pPr>
                      <a:r>
                        <a:rPr lang="en-US" sz="3600" dirty="0"/>
                        <a:t>Mainstream risk mapping and risk-informed planning, and within the provinces it supports localised, contextual DRR planning.</a:t>
                      </a:r>
                    </a:p>
                  </a:txBody>
                  <a:tcPr/>
                </a:tc>
                <a:extLst>
                  <a:ext uri="{0D108BD9-81ED-4DB2-BD59-A6C34878D82A}">
                    <a16:rowId xmlns:a16="http://schemas.microsoft.com/office/drawing/2014/main" val="3134313004"/>
                  </a:ext>
                </a:extLst>
              </a:tr>
            </a:tbl>
          </a:graphicData>
        </a:graphic>
      </p:graphicFrame>
      <p:sp>
        <p:nvSpPr>
          <p:cNvPr id="3" name="Footer Placeholder 2">
            <a:extLst>
              <a:ext uri="{FF2B5EF4-FFF2-40B4-BE49-F238E27FC236}">
                <a16:creationId xmlns:a16="http://schemas.microsoft.com/office/drawing/2014/main" id="{4638285D-AEDE-430F-BB4D-5A7D5C95FFB9}"/>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B4864C3C-4790-4991-B8EA-617FD4A544A0}"/>
              </a:ext>
            </a:extLst>
          </p:cNvPr>
          <p:cNvSpPr>
            <a:spLocks noGrp="1"/>
          </p:cNvSpPr>
          <p:nvPr>
            <p:ph type="sldNum" sz="quarter" idx="12"/>
          </p:nvPr>
        </p:nvSpPr>
        <p:spPr/>
        <p:txBody>
          <a:bodyPr/>
          <a:lstStyle/>
          <a:p>
            <a:fld id="{79272051-A357-1A4F-A471-6B7E772233A2}" type="slidenum">
              <a:rPr lang="en-US" smtClean="0"/>
              <a:t>36</a:t>
            </a:fld>
            <a:endParaRPr lang="en-US"/>
          </a:p>
        </p:txBody>
      </p:sp>
    </p:spTree>
    <p:extLst>
      <p:ext uri="{BB962C8B-B14F-4D97-AF65-F5344CB8AC3E}">
        <p14:creationId xmlns:p14="http://schemas.microsoft.com/office/powerpoint/2010/main" val="1969380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D769-F1A5-42E2-AB11-4654E74B4C78}"/>
              </a:ext>
            </a:extLst>
          </p:cNvPr>
          <p:cNvSpPr>
            <a:spLocks noGrp="1"/>
          </p:cNvSpPr>
          <p:nvPr>
            <p:ph type="title"/>
          </p:nvPr>
        </p:nvSpPr>
        <p:spPr/>
        <p:txBody>
          <a:bodyPr/>
          <a:lstStyle/>
          <a:p>
            <a:r>
              <a:rPr lang="en-US" b="1" dirty="0">
                <a:solidFill>
                  <a:srgbClr val="FFFF00"/>
                </a:solidFill>
              </a:rPr>
              <a:t>Strengthening Disaster Risk Governance to Manage Disaster Risk</a:t>
            </a:r>
            <a:endParaRPr lang="en-GB" b="1" dirty="0">
              <a:solidFill>
                <a:srgbClr val="FFFF00"/>
              </a:solidFill>
            </a:endParaRPr>
          </a:p>
        </p:txBody>
      </p:sp>
      <p:graphicFrame>
        <p:nvGraphicFramePr>
          <p:cNvPr id="4" name="Table 4">
            <a:extLst>
              <a:ext uri="{FF2B5EF4-FFF2-40B4-BE49-F238E27FC236}">
                <a16:creationId xmlns:a16="http://schemas.microsoft.com/office/drawing/2014/main" id="{4543943E-D1A0-4AA8-AF4F-7493C56C9AA7}"/>
              </a:ext>
            </a:extLst>
          </p:cNvPr>
          <p:cNvGraphicFramePr>
            <a:graphicFrameLocks noGrp="1"/>
          </p:cNvGraphicFramePr>
          <p:nvPr>
            <p:ph idx="1"/>
          </p:nvPr>
        </p:nvGraphicFramePr>
        <p:xfrm>
          <a:off x="526472" y="2255838"/>
          <a:ext cx="23441891" cy="10590905"/>
        </p:xfrm>
        <a:graphic>
          <a:graphicData uri="http://schemas.openxmlformats.org/drawingml/2006/table">
            <a:tbl>
              <a:tblPr firstRow="1" bandRow="1">
                <a:tableStyleId>{5940675A-B579-460E-94D1-54222C63F5DA}</a:tableStyleId>
              </a:tblPr>
              <a:tblGrid>
                <a:gridCol w="2177409">
                  <a:extLst>
                    <a:ext uri="{9D8B030D-6E8A-4147-A177-3AD203B41FA5}">
                      <a16:colId xmlns:a16="http://schemas.microsoft.com/office/drawing/2014/main" val="2422137340"/>
                    </a:ext>
                  </a:extLst>
                </a:gridCol>
                <a:gridCol w="10562749">
                  <a:extLst>
                    <a:ext uri="{9D8B030D-6E8A-4147-A177-3AD203B41FA5}">
                      <a16:colId xmlns:a16="http://schemas.microsoft.com/office/drawing/2014/main" val="1828231200"/>
                    </a:ext>
                  </a:extLst>
                </a:gridCol>
                <a:gridCol w="10701733">
                  <a:extLst>
                    <a:ext uri="{9D8B030D-6E8A-4147-A177-3AD203B41FA5}">
                      <a16:colId xmlns:a16="http://schemas.microsoft.com/office/drawing/2014/main" val="170484886"/>
                    </a:ext>
                  </a:extLst>
                </a:gridCol>
              </a:tblGrid>
              <a:tr h="1721225">
                <a:tc>
                  <a:txBody>
                    <a:bodyPr/>
                    <a:lstStyle/>
                    <a:p>
                      <a:pPr algn="ctr"/>
                      <a:r>
                        <a:rPr lang="en-GB" sz="4000" b="1" dirty="0"/>
                        <a:t>Priority</a:t>
                      </a:r>
                    </a:p>
                  </a:txBody>
                  <a:tcPr anchor="ctr"/>
                </a:tc>
                <a:tc>
                  <a:txBody>
                    <a:bodyPr/>
                    <a:lstStyle/>
                    <a:p>
                      <a:pPr algn="ctr"/>
                      <a:r>
                        <a:rPr lang="en-GB" sz="4000" b="1" dirty="0"/>
                        <a:t>MALAYSIA</a:t>
                      </a:r>
                    </a:p>
                  </a:txBody>
                  <a:tcPr anchor="ctr"/>
                </a:tc>
                <a:tc>
                  <a:txBody>
                    <a:bodyPr/>
                    <a:lstStyle/>
                    <a:p>
                      <a:pPr algn="ctr"/>
                      <a:r>
                        <a:rPr lang="en-GB" sz="4000" b="1" dirty="0"/>
                        <a:t>INDONESIA</a:t>
                      </a:r>
                    </a:p>
                  </a:txBody>
                  <a:tcPr anchor="ctr"/>
                </a:tc>
                <a:extLst>
                  <a:ext uri="{0D108BD9-81ED-4DB2-BD59-A6C34878D82A}">
                    <a16:rowId xmlns:a16="http://schemas.microsoft.com/office/drawing/2014/main" val="1098491651"/>
                  </a:ext>
                </a:extLst>
              </a:tr>
              <a:tr h="1721225">
                <a:tc>
                  <a:txBody>
                    <a:bodyPr/>
                    <a:lstStyle/>
                    <a:p>
                      <a:pPr algn="ctr"/>
                      <a:r>
                        <a:rPr lang="en-GB" sz="3600" dirty="0"/>
                        <a:t>Priority 2</a:t>
                      </a:r>
                    </a:p>
                  </a:txBody>
                  <a:tcPr anchor="ctr"/>
                </a:tc>
                <a:tc>
                  <a:txBody>
                    <a:bodyPr/>
                    <a:lstStyle/>
                    <a:p>
                      <a:pPr marL="457200" indent="-457200">
                        <a:buFont typeface="Arial" panose="020B0604020202020204" pitchFamily="34" charset="0"/>
                        <a:buChar char="•"/>
                      </a:pPr>
                      <a:r>
                        <a:rPr lang="en-US" sz="3600" dirty="0"/>
                        <a:t>National guidelines for disaster management are based on the Directive No. 20: National Policy and Mechanism on Disaster Management and Relief.</a:t>
                      </a:r>
                    </a:p>
                    <a:p>
                      <a:pPr marL="457200" indent="-457200">
                        <a:buFont typeface="Arial" panose="020B0604020202020204" pitchFamily="34" charset="0"/>
                        <a:buChar char="•"/>
                      </a:pPr>
                      <a:r>
                        <a:rPr lang="en-US" sz="3600" dirty="0"/>
                        <a:t>Run by the National Disaster Management Agency (NADMA), supported by Malaysia Civil Defence Force, the Royal Malaysia Police, Fire and Rescue Department, and the Social Welfare Department.</a:t>
                      </a:r>
                    </a:p>
                    <a:p>
                      <a:pPr marL="457200" indent="-457200">
                        <a:buFont typeface="Arial" panose="020B0604020202020204" pitchFamily="34" charset="0"/>
                        <a:buChar char="•"/>
                      </a:pPr>
                      <a:r>
                        <a:rPr lang="en-US" sz="3600" dirty="0"/>
                        <a:t>However, the scope of policies intended to address disasters is rather limited, especially in terms of DRR and CCA given their heavy reliance on response and recovery. </a:t>
                      </a:r>
                    </a:p>
                  </a:txBody>
                  <a:tcPr/>
                </a:tc>
                <a:tc>
                  <a:txBody>
                    <a:bodyPr/>
                    <a:lstStyle/>
                    <a:p>
                      <a:pPr marL="571500" indent="-571500">
                        <a:buFont typeface="Arial" panose="020B0604020202020204" pitchFamily="34" charset="0"/>
                        <a:buChar char="•"/>
                      </a:pPr>
                      <a:r>
                        <a:rPr lang="en-US" sz="3600" dirty="0"/>
                        <a:t>the Indonesian National Board for Disaster Management (BNPB) is the country’s central governing body for all disaster-related activities.</a:t>
                      </a:r>
                    </a:p>
                    <a:p>
                      <a:pPr marL="571500" indent="-571500">
                        <a:buFont typeface="Arial" panose="020B0604020202020204" pitchFamily="34" charset="0"/>
                        <a:buChar char="•"/>
                      </a:pPr>
                      <a:r>
                        <a:rPr lang="en-US" sz="3600" dirty="0"/>
                        <a:t>The Indonesian National Armed Forces and Indonesian National Police are also important contributors to disaster response.</a:t>
                      </a:r>
                    </a:p>
                    <a:p>
                      <a:pPr marL="571500" indent="-571500">
                        <a:buFont typeface="Arial" panose="020B0604020202020204" pitchFamily="34" charset="0"/>
                        <a:buChar char="•"/>
                      </a:pPr>
                      <a:r>
                        <a:rPr lang="en-US" sz="3600" dirty="0"/>
                        <a:t>The Law No. 24 of 2007 concerning Disaster Management by laying out provisions outlining national and regional responsibilities.</a:t>
                      </a:r>
                    </a:p>
                    <a:p>
                      <a:pPr marL="571500" indent="-571500">
                        <a:buFont typeface="Arial" panose="020B0604020202020204" pitchFamily="34" charset="0"/>
                        <a:buChar char="•"/>
                      </a:pPr>
                      <a:r>
                        <a:rPr lang="en-US" sz="3600" dirty="0"/>
                        <a:t>Others, the Government Regulation No. 22 (managing disaster assistance) and No. 23 (role of international agencies and foreign NGOs in DM).</a:t>
                      </a:r>
                    </a:p>
                    <a:p>
                      <a:pPr marL="571500" indent="-571500">
                        <a:buFont typeface="Arial" panose="020B0604020202020204" pitchFamily="34" charset="0"/>
                        <a:buChar char="•"/>
                      </a:pPr>
                      <a:r>
                        <a:rPr lang="en-US" sz="3600" dirty="0"/>
                        <a:t>The National Action Plan for Disaster Risk Reduction (20102012) and the National Disaster Management Plan (2010-2014) have been implemented.</a:t>
                      </a:r>
                    </a:p>
                    <a:p>
                      <a:pPr marL="571500" indent="-571500">
                        <a:buFont typeface="Arial" panose="020B0604020202020204" pitchFamily="34" charset="0"/>
                        <a:buChar char="•"/>
                      </a:pPr>
                      <a:endParaRPr lang="en-GB" sz="3600" dirty="0"/>
                    </a:p>
                  </a:txBody>
                  <a:tcPr/>
                </a:tc>
                <a:extLst>
                  <a:ext uri="{0D108BD9-81ED-4DB2-BD59-A6C34878D82A}">
                    <a16:rowId xmlns:a16="http://schemas.microsoft.com/office/drawing/2014/main" val="3134313004"/>
                  </a:ext>
                </a:extLst>
              </a:tr>
            </a:tbl>
          </a:graphicData>
        </a:graphic>
      </p:graphicFrame>
      <p:sp>
        <p:nvSpPr>
          <p:cNvPr id="3" name="Footer Placeholder 2">
            <a:extLst>
              <a:ext uri="{FF2B5EF4-FFF2-40B4-BE49-F238E27FC236}">
                <a16:creationId xmlns:a16="http://schemas.microsoft.com/office/drawing/2014/main" id="{6BB14CA5-28EB-46FA-8106-905BAA6F56E2}"/>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C00D2E15-B1E7-45AB-8694-E9A4603B9187}"/>
              </a:ext>
            </a:extLst>
          </p:cNvPr>
          <p:cNvSpPr>
            <a:spLocks noGrp="1"/>
          </p:cNvSpPr>
          <p:nvPr>
            <p:ph type="sldNum" sz="quarter" idx="12"/>
          </p:nvPr>
        </p:nvSpPr>
        <p:spPr/>
        <p:txBody>
          <a:bodyPr/>
          <a:lstStyle/>
          <a:p>
            <a:fld id="{79272051-A357-1A4F-A471-6B7E772233A2}" type="slidenum">
              <a:rPr lang="en-US" smtClean="0"/>
              <a:t>37</a:t>
            </a:fld>
            <a:endParaRPr lang="en-US"/>
          </a:p>
        </p:txBody>
      </p:sp>
    </p:spTree>
    <p:extLst>
      <p:ext uri="{BB962C8B-B14F-4D97-AF65-F5344CB8AC3E}">
        <p14:creationId xmlns:p14="http://schemas.microsoft.com/office/powerpoint/2010/main" val="1683359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D769-F1A5-42E2-AB11-4654E74B4C78}"/>
              </a:ext>
            </a:extLst>
          </p:cNvPr>
          <p:cNvSpPr>
            <a:spLocks noGrp="1"/>
          </p:cNvSpPr>
          <p:nvPr>
            <p:ph type="title"/>
          </p:nvPr>
        </p:nvSpPr>
        <p:spPr/>
        <p:txBody>
          <a:bodyPr/>
          <a:lstStyle/>
          <a:p>
            <a:r>
              <a:rPr lang="en-US" b="1" dirty="0">
                <a:solidFill>
                  <a:srgbClr val="FFFF00"/>
                </a:solidFill>
              </a:rPr>
              <a:t>Investing in Disaster Risk Reduction for Resilience</a:t>
            </a:r>
            <a:endParaRPr lang="en-GB" b="1" dirty="0">
              <a:solidFill>
                <a:srgbClr val="FFFF00"/>
              </a:solidFill>
            </a:endParaRPr>
          </a:p>
        </p:txBody>
      </p:sp>
      <p:graphicFrame>
        <p:nvGraphicFramePr>
          <p:cNvPr id="4" name="Table 4">
            <a:extLst>
              <a:ext uri="{FF2B5EF4-FFF2-40B4-BE49-F238E27FC236}">
                <a16:creationId xmlns:a16="http://schemas.microsoft.com/office/drawing/2014/main" id="{4543943E-D1A0-4AA8-AF4F-7493C56C9AA7}"/>
              </a:ext>
            </a:extLst>
          </p:cNvPr>
          <p:cNvGraphicFramePr>
            <a:graphicFrameLocks noGrp="1"/>
          </p:cNvGraphicFramePr>
          <p:nvPr>
            <p:ph idx="1"/>
          </p:nvPr>
        </p:nvGraphicFramePr>
        <p:xfrm>
          <a:off x="526472" y="2255838"/>
          <a:ext cx="23441891" cy="11139545"/>
        </p:xfrm>
        <a:graphic>
          <a:graphicData uri="http://schemas.openxmlformats.org/drawingml/2006/table">
            <a:tbl>
              <a:tblPr firstRow="1" bandRow="1">
                <a:tableStyleId>{5940675A-B579-460E-94D1-54222C63F5DA}</a:tableStyleId>
              </a:tblPr>
              <a:tblGrid>
                <a:gridCol w="2177409">
                  <a:extLst>
                    <a:ext uri="{9D8B030D-6E8A-4147-A177-3AD203B41FA5}">
                      <a16:colId xmlns:a16="http://schemas.microsoft.com/office/drawing/2014/main" val="2422137340"/>
                    </a:ext>
                  </a:extLst>
                </a:gridCol>
                <a:gridCol w="10562749">
                  <a:extLst>
                    <a:ext uri="{9D8B030D-6E8A-4147-A177-3AD203B41FA5}">
                      <a16:colId xmlns:a16="http://schemas.microsoft.com/office/drawing/2014/main" val="1828231200"/>
                    </a:ext>
                  </a:extLst>
                </a:gridCol>
                <a:gridCol w="10701733">
                  <a:extLst>
                    <a:ext uri="{9D8B030D-6E8A-4147-A177-3AD203B41FA5}">
                      <a16:colId xmlns:a16="http://schemas.microsoft.com/office/drawing/2014/main" val="170484886"/>
                    </a:ext>
                  </a:extLst>
                </a:gridCol>
              </a:tblGrid>
              <a:tr h="1721225">
                <a:tc>
                  <a:txBody>
                    <a:bodyPr/>
                    <a:lstStyle/>
                    <a:p>
                      <a:pPr algn="ctr"/>
                      <a:r>
                        <a:rPr lang="en-GB" sz="4000" b="1" dirty="0"/>
                        <a:t>Priority</a:t>
                      </a:r>
                    </a:p>
                  </a:txBody>
                  <a:tcPr anchor="ctr"/>
                </a:tc>
                <a:tc>
                  <a:txBody>
                    <a:bodyPr/>
                    <a:lstStyle/>
                    <a:p>
                      <a:pPr algn="ctr"/>
                      <a:r>
                        <a:rPr lang="en-GB" sz="4000" b="1" dirty="0"/>
                        <a:t>MALAYSIA</a:t>
                      </a:r>
                    </a:p>
                  </a:txBody>
                  <a:tcPr anchor="ctr"/>
                </a:tc>
                <a:tc>
                  <a:txBody>
                    <a:bodyPr/>
                    <a:lstStyle/>
                    <a:p>
                      <a:pPr algn="ctr"/>
                      <a:r>
                        <a:rPr lang="en-GB" sz="4000" b="1" dirty="0"/>
                        <a:t>INDONESIA</a:t>
                      </a:r>
                    </a:p>
                  </a:txBody>
                  <a:tcPr anchor="ctr"/>
                </a:tc>
                <a:extLst>
                  <a:ext uri="{0D108BD9-81ED-4DB2-BD59-A6C34878D82A}">
                    <a16:rowId xmlns:a16="http://schemas.microsoft.com/office/drawing/2014/main" val="1098491651"/>
                  </a:ext>
                </a:extLst>
              </a:tr>
              <a:tr h="1721225">
                <a:tc>
                  <a:txBody>
                    <a:bodyPr/>
                    <a:lstStyle/>
                    <a:p>
                      <a:pPr algn="ctr"/>
                      <a:r>
                        <a:rPr lang="en-GB" sz="3600" dirty="0"/>
                        <a:t>Priority 3</a:t>
                      </a:r>
                    </a:p>
                  </a:txBody>
                  <a:tcPr anchor="ctr"/>
                </a:tc>
                <a:tc>
                  <a:txBody>
                    <a:bodyPr/>
                    <a:lstStyle/>
                    <a:p>
                      <a:pPr marL="571500" indent="-571500">
                        <a:buFont typeface="Arial" panose="020B0604020202020204" pitchFamily="34" charset="0"/>
                        <a:buChar char="•"/>
                      </a:pPr>
                      <a:r>
                        <a:rPr lang="en-US" sz="3600" dirty="0"/>
                        <a:t>Little detail is available about the exact financing of DRR and CCA in Malaysia. </a:t>
                      </a:r>
                    </a:p>
                    <a:p>
                      <a:pPr marL="571500" indent="-571500">
                        <a:buFont typeface="Arial" panose="020B0604020202020204" pitchFamily="34" charset="0"/>
                        <a:buChar char="•"/>
                      </a:pPr>
                      <a:r>
                        <a:rPr lang="en-US" sz="3600" dirty="0"/>
                        <a:t>National Disaster Relief Trust Fund is the organization channeling donations in the case of a specific, large-scale disaster.</a:t>
                      </a:r>
                    </a:p>
                    <a:p>
                      <a:pPr marL="571500" indent="-571500">
                        <a:buFont typeface="Arial" panose="020B0604020202020204" pitchFamily="34" charset="0"/>
                        <a:buChar char="•"/>
                      </a:pPr>
                      <a:r>
                        <a:rPr lang="en-US" sz="3600" dirty="0"/>
                        <a:t>Malaysia Civil Defence Force (MCDF) is one of government agency responsible to enhance preparedness and resilience of community towards disaster - 2019 MCDF spent RM 686,000 (USD 16,700) for the MCDF Public Preparedness Program and RM 2,062,992 (USD 501,274) for disaster response and preparedness course.</a:t>
                      </a:r>
                    </a:p>
                    <a:p>
                      <a:pPr marL="571500" indent="-571500">
                        <a:buFont typeface="Arial" panose="020B0604020202020204" pitchFamily="34" charset="0"/>
                        <a:buChar char="•"/>
                      </a:pPr>
                      <a:r>
                        <a:rPr lang="en-US" sz="3600" dirty="0"/>
                        <a:t>Structural mitigation projects, alone, have increased from RM 1.79 billion in the period 2001-2005 to RM 5.81 billion in 2006-2010, including investment in major projects such as the Stormwater Management and Road Tunnel (SMART).</a:t>
                      </a:r>
                      <a:endParaRPr lang="en-GB" sz="3600" dirty="0"/>
                    </a:p>
                  </a:txBody>
                  <a:tcPr/>
                </a:tc>
                <a:tc>
                  <a:txBody>
                    <a:bodyPr/>
                    <a:lstStyle/>
                    <a:p>
                      <a:pPr marL="571500" indent="-571500">
                        <a:buFont typeface="Arial" panose="020B0604020202020204" pitchFamily="34" charset="0"/>
                        <a:buChar char="•"/>
                      </a:pPr>
                      <a:r>
                        <a:rPr lang="en-US" sz="3600" dirty="0"/>
                        <a:t>Derived from the General Treasury to be distributed through the Rehabilitation and Reconstruction Fund.</a:t>
                      </a:r>
                    </a:p>
                    <a:p>
                      <a:pPr marL="571500" indent="-571500">
                        <a:buFont typeface="Arial" panose="020B0604020202020204" pitchFamily="34" charset="0"/>
                        <a:buChar char="•"/>
                      </a:pPr>
                      <a:r>
                        <a:rPr lang="en-US" sz="3600" dirty="0"/>
                        <a:t>The On-call Fund intended to release funding during emergencies.</a:t>
                      </a:r>
                    </a:p>
                    <a:p>
                      <a:pPr marL="571500" indent="-571500">
                        <a:buFont typeface="Arial" panose="020B0604020202020204" pitchFamily="34" charset="0"/>
                        <a:buChar char="•"/>
                      </a:pPr>
                      <a:r>
                        <a:rPr lang="en-US" sz="3600" dirty="0"/>
                        <a:t>World Bank also approved a loan of US$ 60 million under the Indonesia Disaster Resilience Initiatives Project to support the government’s efforts to improve holistic DRM.</a:t>
                      </a:r>
                    </a:p>
                    <a:p>
                      <a:pPr marL="571500" indent="-571500">
                        <a:buFont typeface="Arial" panose="020B0604020202020204" pitchFamily="34" charset="0"/>
                        <a:buChar char="•"/>
                      </a:pPr>
                      <a:r>
                        <a:rPr lang="en-US" sz="3600" dirty="0"/>
                        <a:t>Cat (catastrophe) bonds would allow the spreading out of disaster costs across several years by transferring risks to capital markets to help securing financing for recovery and rebuilding initiatives.</a:t>
                      </a:r>
                    </a:p>
                    <a:p>
                      <a:pPr marL="571500" indent="-571500">
                        <a:buFont typeface="Arial" panose="020B0604020202020204" pitchFamily="34" charset="0"/>
                        <a:buChar char="•"/>
                      </a:pPr>
                      <a:r>
                        <a:rPr lang="en-US" sz="3600" dirty="0"/>
                        <a:t>Disparities still exist, for example, the funding for the BNPB during a five-year period between 2015 and 2019 received over US$ 645 million, whereas the budget of regency level disaster offices was significantly lower, averaging at around US$ 400,000.</a:t>
                      </a:r>
                    </a:p>
                  </a:txBody>
                  <a:tcPr/>
                </a:tc>
                <a:extLst>
                  <a:ext uri="{0D108BD9-81ED-4DB2-BD59-A6C34878D82A}">
                    <a16:rowId xmlns:a16="http://schemas.microsoft.com/office/drawing/2014/main" val="3134313004"/>
                  </a:ext>
                </a:extLst>
              </a:tr>
            </a:tbl>
          </a:graphicData>
        </a:graphic>
      </p:graphicFrame>
      <p:sp>
        <p:nvSpPr>
          <p:cNvPr id="3" name="Footer Placeholder 2">
            <a:extLst>
              <a:ext uri="{FF2B5EF4-FFF2-40B4-BE49-F238E27FC236}">
                <a16:creationId xmlns:a16="http://schemas.microsoft.com/office/drawing/2014/main" id="{E9A40B4C-2092-4BAB-BA5D-B709266C8C78}"/>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A9A70D7C-4FA4-4F1C-809F-D500366127F3}"/>
              </a:ext>
            </a:extLst>
          </p:cNvPr>
          <p:cNvSpPr>
            <a:spLocks noGrp="1"/>
          </p:cNvSpPr>
          <p:nvPr>
            <p:ph type="sldNum" sz="quarter" idx="12"/>
          </p:nvPr>
        </p:nvSpPr>
        <p:spPr/>
        <p:txBody>
          <a:bodyPr/>
          <a:lstStyle/>
          <a:p>
            <a:fld id="{79272051-A357-1A4F-A471-6B7E772233A2}" type="slidenum">
              <a:rPr lang="en-US" smtClean="0"/>
              <a:t>38</a:t>
            </a:fld>
            <a:endParaRPr lang="en-US"/>
          </a:p>
        </p:txBody>
      </p:sp>
    </p:spTree>
    <p:extLst>
      <p:ext uri="{BB962C8B-B14F-4D97-AF65-F5344CB8AC3E}">
        <p14:creationId xmlns:p14="http://schemas.microsoft.com/office/powerpoint/2010/main" val="422285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D769-F1A5-42E2-AB11-4654E74B4C78}"/>
              </a:ext>
            </a:extLst>
          </p:cNvPr>
          <p:cNvSpPr>
            <a:spLocks noGrp="1"/>
          </p:cNvSpPr>
          <p:nvPr>
            <p:ph type="title"/>
          </p:nvPr>
        </p:nvSpPr>
        <p:spPr/>
        <p:txBody>
          <a:bodyPr>
            <a:normAutofit fontScale="90000"/>
          </a:bodyPr>
          <a:lstStyle/>
          <a:p>
            <a:r>
              <a:rPr lang="en-US" b="1" dirty="0">
                <a:solidFill>
                  <a:srgbClr val="FFFF00"/>
                </a:solidFill>
              </a:rPr>
              <a:t>Enhancing Disaster Preparedness for Effective Response to “Build Back Better” in Recovery, Rehabilitation and Reconstruction</a:t>
            </a:r>
            <a:endParaRPr lang="en-GB" b="1" dirty="0">
              <a:solidFill>
                <a:srgbClr val="FFFF00"/>
              </a:solidFill>
            </a:endParaRPr>
          </a:p>
        </p:txBody>
      </p:sp>
      <p:graphicFrame>
        <p:nvGraphicFramePr>
          <p:cNvPr id="4" name="Table 4">
            <a:extLst>
              <a:ext uri="{FF2B5EF4-FFF2-40B4-BE49-F238E27FC236}">
                <a16:creationId xmlns:a16="http://schemas.microsoft.com/office/drawing/2014/main" id="{4543943E-D1A0-4AA8-AF4F-7493C56C9AA7}"/>
              </a:ext>
            </a:extLst>
          </p:cNvPr>
          <p:cNvGraphicFramePr>
            <a:graphicFrameLocks noGrp="1"/>
          </p:cNvGraphicFramePr>
          <p:nvPr>
            <p:ph idx="1"/>
          </p:nvPr>
        </p:nvGraphicFramePr>
        <p:xfrm>
          <a:off x="526472" y="2255838"/>
          <a:ext cx="23441891" cy="10590905"/>
        </p:xfrm>
        <a:graphic>
          <a:graphicData uri="http://schemas.openxmlformats.org/drawingml/2006/table">
            <a:tbl>
              <a:tblPr firstRow="1" bandRow="1">
                <a:tableStyleId>{5940675A-B579-460E-94D1-54222C63F5DA}</a:tableStyleId>
              </a:tblPr>
              <a:tblGrid>
                <a:gridCol w="2177409">
                  <a:extLst>
                    <a:ext uri="{9D8B030D-6E8A-4147-A177-3AD203B41FA5}">
                      <a16:colId xmlns:a16="http://schemas.microsoft.com/office/drawing/2014/main" val="2422137340"/>
                    </a:ext>
                  </a:extLst>
                </a:gridCol>
                <a:gridCol w="10562749">
                  <a:extLst>
                    <a:ext uri="{9D8B030D-6E8A-4147-A177-3AD203B41FA5}">
                      <a16:colId xmlns:a16="http://schemas.microsoft.com/office/drawing/2014/main" val="1828231200"/>
                    </a:ext>
                  </a:extLst>
                </a:gridCol>
                <a:gridCol w="10701733">
                  <a:extLst>
                    <a:ext uri="{9D8B030D-6E8A-4147-A177-3AD203B41FA5}">
                      <a16:colId xmlns:a16="http://schemas.microsoft.com/office/drawing/2014/main" val="170484886"/>
                    </a:ext>
                  </a:extLst>
                </a:gridCol>
              </a:tblGrid>
              <a:tr h="1721225">
                <a:tc>
                  <a:txBody>
                    <a:bodyPr/>
                    <a:lstStyle/>
                    <a:p>
                      <a:pPr algn="ctr"/>
                      <a:r>
                        <a:rPr lang="en-GB" sz="4000" b="1" dirty="0"/>
                        <a:t>Priority</a:t>
                      </a:r>
                    </a:p>
                  </a:txBody>
                  <a:tcPr anchor="ctr"/>
                </a:tc>
                <a:tc>
                  <a:txBody>
                    <a:bodyPr/>
                    <a:lstStyle/>
                    <a:p>
                      <a:pPr algn="ctr"/>
                      <a:r>
                        <a:rPr lang="en-GB" sz="4000" b="1" dirty="0"/>
                        <a:t>MALAYSIA</a:t>
                      </a:r>
                    </a:p>
                  </a:txBody>
                  <a:tcPr anchor="ctr"/>
                </a:tc>
                <a:tc>
                  <a:txBody>
                    <a:bodyPr/>
                    <a:lstStyle/>
                    <a:p>
                      <a:pPr algn="ctr"/>
                      <a:r>
                        <a:rPr lang="en-GB" sz="4000" b="1" dirty="0"/>
                        <a:t>INDONESIA</a:t>
                      </a:r>
                    </a:p>
                  </a:txBody>
                  <a:tcPr anchor="ctr"/>
                </a:tc>
                <a:extLst>
                  <a:ext uri="{0D108BD9-81ED-4DB2-BD59-A6C34878D82A}">
                    <a16:rowId xmlns:a16="http://schemas.microsoft.com/office/drawing/2014/main" val="1098491651"/>
                  </a:ext>
                </a:extLst>
              </a:tr>
              <a:tr h="1721225">
                <a:tc>
                  <a:txBody>
                    <a:bodyPr/>
                    <a:lstStyle/>
                    <a:p>
                      <a:pPr algn="ctr"/>
                      <a:r>
                        <a:rPr lang="en-GB" sz="3600" dirty="0"/>
                        <a:t>Priority 4</a:t>
                      </a:r>
                    </a:p>
                  </a:txBody>
                  <a:tcPr anchor="ctr"/>
                </a:tc>
                <a:tc>
                  <a:txBody>
                    <a:bodyPr/>
                    <a:lstStyle/>
                    <a:p>
                      <a:pPr marL="571500" indent="-571500">
                        <a:buFont typeface="Arial" panose="020B0604020202020204" pitchFamily="34" charset="0"/>
                        <a:buChar char="•"/>
                      </a:pPr>
                      <a:r>
                        <a:rPr lang="en-US" sz="3600" dirty="0"/>
                        <a:t>Standard Operating Procedures have been developed for each disaster based on the National Security Council’s Directive No. 20.</a:t>
                      </a:r>
                    </a:p>
                    <a:p>
                      <a:pPr marL="571500" indent="-571500">
                        <a:buFont typeface="Arial" panose="020B0604020202020204" pitchFamily="34" charset="0"/>
                        <a:buChar char="•"/>
                      </a:pPr>
                      <a:r>
                        <a:rPr lang="en-US" sz="3600" dirty="0"/>
                        <a:t>There are 79 agencies involved in disaster management.</a:t>
                      </a:r>
                    </a:p>
                    <a:p>
                      <a:pPr marL="571500" indent="-571500">
                        <a:buFont typeface="Arial" panose="020B0604020202020204" pitchFamily="34" charset="0"/>
                        <a:buChar char="•"/>
                      </a:pPr>
                      <a:r>
                        <a:rPr lang="en-US" sz="3600" dirty="0"/>
                        <a:t>Malaysia is home to the ASEAN’s Disaster Emergency Logistics System (DELSA), launched in December 2012 to host regional relief stockpile.</a:t>
                      </a:r>
                    </a:p>
                    <a:p>
                      <a:pPr marL="571500" indent="-571500">
                        <a:buFont typeface="Arial" panose="020B0604020202020204" pitchFamily="34" charset="0"/>
                        <a:buChar char="•"/>
                      </a:pPr>
                      <a:r>
                        <a:rPr lang="en-US" sz="3600" dirty="0"/>
                        <a:t>The Malaysian National Tsunami Early Warning System was established in 2004 following the Indian Ocean Tsunami, with 23 sirens installed throughout the coastal regions.</a:t>
                      </a:r>
                    </a:p>
                    <a:p>
                      <a:pPr marL="571500" indent="-571500">
                        <a:buFont typeface="Arial" panose="020B0604020202020204" pitchFamily="34" charset="0"/>
                        <a:buChar char="•"/>
                      </a:pPr>
                      <a:r>
                        <a:rPr lang="en-US" sz="3600" dirty="0"/>
                        <a:t>The intention to move away from reconstruction and recovery towards improving systems in the rebuilding phases to improve their resiliency against disasters.</a:t>
                      </a:r>
                      <a:endParaRPr lang="en-GB" sz="3600" dirty="0"/>
                    </a:p>
                  </a:txBody>
                  <a:tcPr/>
                </a:tc>
                <a:tc>
                  <a:txBody>
                    <a:bodyPr/>
                    <a:lstStyle/>
                    <a:p>
                      <a:pPr marL="571500" indent="-571500">
                        <a:buFont typeface="Arial" panose="020B0604020202020204" pitchFamily="34" charset="0"/>
                        <a:buChar char="•"/>
                      </a:pPr>
                      <a:r>
                        <a:rPr lang="en-US" sz="3600" dirty="0"/>
                        <a:t>Maintains a comprehensive network of end-to-end early warning systems, including the Tsunami Early Warning System (</a:t>
                      </a:r>
                      <a:r>
                        <a:rPr lang="en-US" sz="3600" dirty="0" err="1"/>
                        <a:t>InaTEWS</a:t>
                      </a:r>
                      <a:r>
                        <a:rPr lang="en-US" sz="3600" dirty="0"/>
                        <a:t>).</a:t>
                      </a:r>
                    </a:p>
                    <a:p>
                      <a:pPr marL="571500" indent="-571500">
                        <a:buFont typeface="Arial" panose="020B0604020202020204" pitchFamily="34" charset="0"/>
                        <a:buChar char="•"/>
                      </a:pPr>
                      <a:r>
                        <a:rPr lang="en-US" sz="3600" dirty="0"/>
                        <a:t>Most people in Indonesia receive their disaster information via alternative media channels.</a:t>
                      </a:r>
                    </a:p>
                    <a:p>
                      <a:pPr marL="571500" indent="-571500">
                        <a:buFont typeface="Arial" panose="020B0604020202020204" pitchFamily="34" charset="0"/>
                        <a:buChar char="•"/>
                      </a:pPr>
                      <a:r>
                        <a:rPr lang="en-US" sz="3600" dirty="0"/>
                        <a:t>Building Back Better (BBB) is also elemental to avoid reproducing unnecessary risks by replacing destroyed infrastructure and housing.</a:t>
                      </a:r>
                    </a:p>
                    <a:p>
                      <a:pPr marL="571500" indent="-571500">
                        <a:buFont typeface="Arial" panose="020B0604020202020204" pitchFamily="34" charset="0"/>
                        <a:buChar char="•"/>
                      </a:pPr>
                      <a:endParaRPr lang="en-US" sz="3600" dirty="0"/>
                    </a:p>
                    <a:p>
                      <a:endParaRPr lang="en-US" sz="3600" dirty="0"/>
                    </a:p>
                  </a:txBody>
                  <a:tcPr/>
                </a:tc>
                <a:extLst>
                  <a:ext uri="{0D108BD9-81ED-4DB2-BD59-A6C34878D82A}">
                    <a16:rowId xmlns:a16="http://schemas.microsoft.com/office/drawing/2014/main" val="3134313004"/>
                  </a:ext>
                </a:extLst>
              </a:tr>
            </a:tbl>
          </a:graphicData>
        </a:graphic>
      </p:graphicFrame>
      <p:sp>
        <p:nvSpPr>
          <p:cNvPr id="3" name="Footer Placeholder 2">
            <a:extLst>
              <a:ext uri="{FF2B5EF4-FFF2-40B4-BE49-F238E27FC236}">
                <a16:creationId xmlns:a16="http://schemas.microsoft.com/office/drawing/2014/main" id="{3C2A4FD6-E04B-43FE-804C-9244CA5D4F99}"/>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90438025-BE59-4130-A692-E8449830A3B5}"/>
              </a:ext>
            </a:extLst>
          </p:cNvPr>
          <p:cNvSpPr>
            <a:spLocks noGrp="1"/>
          </p:cNvSpPr>
          <p:nvPr>
            <p:ph type="sldNum" sz="quarter" idx="12"/>
          </p:nvPr>
        </p:nvSpPr>
        <p:spPr/>
        <p:txBody>
          <a:bodyPr/>
          <a:lstStyle/>
          <a:p>
            <a:fld id="{79272051-A357-1A4F-A471-6B7E772233A2}" type="slidenum">
              <a:rPr lang="en-US" smtClean="0"/>
              <a:t>39</a:t>
            </a:fld>
            <a:endParaRPr lang="en-US"/>
          </a:p>
        </p:txBody>
      </p:sp>
    </p:spTree>
    <p:extLst>
      <p:ext uri="{BB962C8B-B14F-4D97-AF65-F5344CB8AC3E}">
        <p14:creationId xmlns:p14="http://schemas.microsoft.com/office/powerpoint/2010/main" val="168047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0445-95C0-4E59-9EBB-3E420F696147}"/>
              </a:ext>
            </a:extLst>
          </p:cNvPr>
          <p:cNvSpPr>
            <a:spLocks noGrp="1"/>
          </p:cNvSpPr>
          <p:nvPr>
            <p:ph type="title"/>
          </p:nvPr>
        </p:nvSpPr>
        <p:spPr/>
        <p:txBody>
          <a:bodyPr/>
          <a:lstStyle/>
          <a:p>
            <a:r>
              <a:rPr lang="en-GB" b="1" dirty="0">
                <a:solidFill>
                  <a:srgbClr val="FFFF00"/>
                </a:solidFill>
              </a:rPr>
              <a:t>OVERVIEW OF DISASTER OCCURRENCES</a:t>
            </a:r>
            <a:endParaRPr lang="en-GB" dirty="0"/>
          </a:p>
        </p:txBody>
      </p:sp>
      <p:pic>
        <p:nvPicPr>
          <p:cNvPr id="4" name="Content Placeholder 3">
            <a:extLst>
              <a:ext uri="{FF2B5EF4-FFF2-40B4-BE49-F238E27FC236}">
                <a16:creationId xmlns:a16="http://schemas.microsoft.com/office/drawing/2014/main" id="{65F31197-43D2-4511-A88B-5B4E0CF7C8D3}"/>
              </a:ext>
            </a:extLst>
          </p:cNvPr>
          <p:cNvPicPr>
            <a:picLocks noGrp="1" noChangeAspect="1"/>
          </p:cNvPicPr>
          <p:nvPr>
            <p:ph idx="1"/>
          </p:nvPr>
        </p:nvPicPr>
        <p:blipFill>
          <a:blip r:embed="rId2"/>
          <a:stretch>
            <a:fillRect/>
          </a:stretch>
        </p:blipFill>
        <p:spPr>
          <a:xfrm>
            <a:off x="2022762" y="2064832"/>
            <a:ext cx="15600219" cy="11008042"/>
          </a:xfrm>
          <a:prstGeom prst="rect">
            <a:avLst/>
          </a:prstGeom>
        </p:spPr>
      </p:pic>
      <p:sp>
        <p:nvSpPr>
          <p:cNvPr id="3" name="Footer Placeholder 2">
            <a:extLst>
              <a:ext uri="{FF2B5EF4-FFF2-40B4-BE49-F238E27FC236}">
                <a16:creationId xmlns:a16="http://schemas.microsoft.com/office/drawing/2014/main" id="{5AF6950C-22BA-4D14-BD4F-7679B70C9D35}"/>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D9998564-F95C-4F48-A11E-43A6A5165D98}"/>
              </a:ext>
            </a:extLst>
          </p:cNvPr>
          <p:cNvSpPr>
            <a:spLocks noGrp="1"/>
          </p:cNvSpPr>
          <p:nvPr>
            <p:ph type="sldNum" sz="quarter" idx="12"/>
          </p:nvPr>
        </p:nvSpPr>
        <p:spPr/>
        <p:txBody>
          <a:bodyPr/>
          <a:lstStyle/>
          <a:p>
            <a:fld id="{79272051-A357-1A4F-A471-6B7E772233A2}" type="slidenum">
              <a:rPr lang="en-US" smtClean="0"/>
              <a:t>4</a:t>
            </a:fld>
            <a:endParaRPr lang="en-US"/>
          </a:p>
        </p:txBody>
      </p:sp>
    </p:spTree>
    <p:extLst>
      <p:ext uri="{BB962C8B-B14F-4D97-AF65-F5344CB8AC3E}">
        <p14:creationId xmlns:p14="http://schemas.microsoft.com/office/powerpoint/2010/main" val="3594876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71D2-1DA0-4477-96E3-3EE5620907AA}"/>
              </a:ext>
            </a:extLst>
          </p:cNvPr>
          <p:cNvSpPr>
            <a:spLocks noGrp="1"/>
          </p:cNvSpPr>
          <p:nvPr>
            <p:ph type="title"/>
          </p:nvPr>
        </p:nvSpPr>
        <p:spPr/>
        <p:txBody>
          <a:bodyPr/>
          <a:lstStyle/>
          <a:p>
            <a:r>
              <a:rPr lang="en-GB" b="1" dirty="0">
                <a:solidFill>
                  <a:srgbClr val="FFFF00"/>
                </a:solidFill>
              </a:rPr>
              <a:t>CHALLENGES IN DISASTER MITIGATION</a:t>
            </a:r>
          </a:p>
        </p:txBody>
      </p:sp>
      <p:sp>
        <p:nvSpPr>
          <p:cNvPr id="3" name="Content Placeholder 2">
            <a:extLst>
              <a:ext uri="{FF2B5EF4-FFF2-40B4-BE49-F238E27FC236}">
                <a16:creationId xmlns:a16="http://schemas.microsoft.com/office/drawing/2014/main" id="{CC86DCE0-FDD7-4619-B3B2-47A4354FD9F2}"/>
              </a:ext>
            </a:extLst>
          </p:cNvPr>
          <p:cNvSpPr>
            <a:spLocks noGrp="1"/>
          </p:cNvSpPr>
          <p:nvPr>
            <p:ph idx="1"/>
          </p:nvPr>
        </p:nvSpPr>
        <p:spPr/>
        <p:txBody>
          <a:bodyPr>
            <a:normAutofit/>
          </a:bodyPr>
          <a:lstStyle/>
          <a:p>
            <a:pPr marL="1143000" indent="-1143000">
              <a:buFont typeface="+mj-lt"/>
              <a:buAutoNum type="arabicPeriod"/>
            </a:pPr>
            <a:r>
              <a:rPr lang="en-US" sz="6600" dirty="0"/>
              <a:t>Unproportionate disaster management planning between top-down and bottom-up approaches.</a:t>
            </a:r>
          </a:p>
          <a:p>
            <a:pPr marL="1143000" indent="-1143000">
              <a:buFont typeface="+mj-lt"/>
              <a:buAutoNum type="arabicPeriod"/>
            </a:pPr>
            <a:r>
              <a:rPr lang="en-US" sz="6600" dirty="0"/>
              <a:t>Lack of coordination in the entire disaster management cycle and greater focus on the disaster emergency response stage.</a:t>
            </a:r>
          </a:p>
          <a:p>
            <a:pPr marL="1143000" indent="-1143000">
              <a:buFont typeface="+mj-lt"/>
              <a:buAutoNum type="arabicPeriod"/>
            </a:pPr>
            <a:r>
              <a:rPr lang="en-US" sz="6600" dirty="0"/>
              <a:t>Lack of planning of a long-term recovery (post-disaster) process, which results in low level community and stakeholder resilience.</a:t>
            </a:r>
            <a:endParaRPr lang="en-GB" sz="6600" dirty="0"/>
          </a:p>
        </p:txBody>
      </p:sp>
      <p:sp>
        <p:nvSpPr>
          <p:cNvPr id="4" name="Footer Placeholder 3">
            <a:extLst>
              <a:ext uri="{FF2B5EF4-FFF2-40B4-BE49-F238E27FC236}">
                <a16:creationId xmlns:a16="http://schemas.microsoft.com/office/drawing/2014/main" id="{2C2D94B5-2A1B-48CA-ACFB-BE2A81084B4E}"/>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3E2ABF01-83D9-40F0-A792-82021DAB0A3E}"/>
              </a:ext>
            </a:extLst>
          </p:cNvPr>
          <p:cNvSpPr>
            <a:spLocks noGrp="1"/>
          </p:cNvSpPr>
          <p:nvPr>
            <p:ph type="sldNum" sz="quarter" idx="12"/>
          </p:nvPr>
        </p:nvSpPr>
        <p:spPr/>
        <p:txBody>
          <a:bodyPr/>
          <a:lstStyle/>
          <a:p>
            <a:fld id="{79272051-A357-1A4F-A471-6B7E772233A2}" type="slidenum">
              <a:rPr lang="en-US" smtClean="0"/>
              <a:t>40</a:t>
            </a:fld>
            <a:endParaRPr lang="en-US"/>
          </a:p>
        </p:txBody>
      </p:sp>
    </p:spTree>
    <p:extLst>
      <p:ext uri="{BB962C8B-B14F-4D97-AF65-F5344CB8AC3E}">
        <p14:creationId xmlns:p14="http://schemas.microsoft.com/office/powerpoint/2010/main" val="2359519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2990-84C7-4139-8B71-4923E2C0438A}"/>
              </a:ext>
            </a:extLst>
          </p:cNvPr>
          <p:cNvSpPr>
            <a:spLocks noGrp="1"/>
          </p:cNvSpPr>
          <p:nvPr>
            <p:ph type="title"/>
          </p:nvPr>
        </p:nvSpPr>
        <p:spPr/>
        <p:txBody>
          <a:bodyPr/>
          <a:lstStyle/>
          <a:p>
            <a:r>
              <a:rPr lang="en-GB" b="1" dirty="0">
                <a:solidFill>
                  <a:srgbClr val="FFFF00"/>
                </a:solidFill>
              </a:rPr>
              <a:t>ICN DISASTER NURSING COMPETENCIES</a:t>
            </a:r>
          </a:p>
        </p:txBody>
      </p:sp>
      <p:sp>
        <p:nvSpPr>
          <p:cNvPr id="3" name="Content Placeholder 2">
            <a:extLst>
              <a:ext uri="{FF2B5EF4-FFF2-40B4-BE49-F238E27FC236}">
                <a16:creationId xmlns:a16="http://schemas.microsoft.com/office/drawing/2014/main" id="{2FF4FA8E-9DAD-4CFF-A02D-31A3C686B06A}"/>
              </a:ext>
            </a:extLst>
          </p:cNvPr>
          <p:cNvSpPr>
            <a:spLocks noGrp="1"/>
          </p:cNvSpPr>
          <p:nvPr>
            <p:ph idx="1"/>
          </p:nvPr>
        </p:nvSpPr>
        <p:spPr/>
        <p:txBody>
          <a:bodyPr>
            <a:normAutofit/>
          </a:bodyPr>
          <a:lstStyle/>
          <a:p>
            <a:r>
              <a:rPr lang="en-US" sz="6600" dirty="0"/>
              <a:t>Mitigation/prevention </a:t>
            </a:r>
          </a:p>
          <a:p>
            <a:pPr lvl="1"/>
            <a:r>
              <a:rPr lang="en-US" sz="6600" dirty="0"/>
              <a:t>policy development and planning.</a:t>
            </a:r>
          </a:p>
          <a:p>
            <a:pPr lvl="1"/>
            <a:r>
              <a:rPr lang="en-US" sz="6600" dirty="0"/>
              <a:t>risk reduction, disease prevention and health promotion. </a:t>
            </a:r>
          </a:p>
          <a:p>
            <a:endParaRPr lang="en-US" sz="6600" dirty="0"/>
          </a:p>
          <a:p>
            <a:r>
              <a:rPr lang="en-US" sz="6600" dirty="0"/>
              <a:t>Preparedness</a:t>
            </a:r>
          </a:p>
          <a:p>
            <a:pPr lvl="1"/>
            <a:r>
              <a:rPr lang="en-US" sz="6600" dirty="0"/>
              <a:t>ethical practice, legal practice and accountability.</a:t>
            </a:r>
          </a:p>
          <a:p>
            <a:pPr lvl="1"/>
            <a:r>
              <a:rPr lang="en-US" sz="6600" dirty="0"/>
              <a:t>communication and information sharing.</a:t>
            </a:r>
          </a:p>
          <a:p>
            <a:pPr lvl="1"/>
            <a:r>
              <a:rPr lang="en-US" sz="6600" dirty="0"/>
              <a:t>education and preparedness.</a:t>
            </a:r>
          </a:p>
        </p:txBody>
      </p:sp>
      <p:sp>
        <p:nvSpPr>
          <p:cNvPr id="4" name="Footer Placeholder 3">
            <a:extLst>
              <a:ext uri="{FF2B5EF4-FFF2-40B4-BE49-F238E27FC236}">
                <a16:creationId xmlns:a16="http://schemas.microsoft.com/office/drawing/2014/main" id="{98947CB8-8B8C-4717-9203-177F8C056FF6}"/>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A3BFBECE-C71F-4F34-AC28-4846779F8592}"/>
              </a:ext>
            </a:extLst>
          </p:cNvPr>
          <p:cNvSpPr>
            <a:spLocks noGrp="1"/>
          </p:cNvSpPr>
          <p:nvPr>
            <p:ph type="sldNum" sz="quarter" idx="12"/>
          </p:nvPr>
        </p:nvSpPr>
        <p:spPr/>
        <p:txBody>
          <a:bodyPr/>
          <a:lstStyle/>
          <a:p>
            <a:fld id="{79272051-A357-1A4F-A471-6B7E772233A2}" type="slidenum">
              <a:rPr lang="en-US" smtClean="0"/>
              <a:t>41</a:t>
            </a:fld>
            <a:endParaRPr lang="en-US"/>
          </a:p>
        </p:txBody>
      </p:sp>
    </p:spTree>
    <p:extLst>
      <p:ext uri="{BB962C8B-B14F-4D97-AF65-F5344CB8AC3E}">
        <p14:creationId xmlns:p14="http://schemas.microsoft.com/office/powerpoint/2010/main" val="379216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2990-84C7-4139-8B71-4923E2C0438A}"/>
              </a:ext>
            </a:extLst>
          </p:cNvPr>
          <p:cNvSpPr>
            <a:spLocks noGrp="1"/>
          </p:cNvSpPr>
          <p:nvPr>
            <p:ph type="title"/>
          </p:nvPr>
        </p:nvSpPr>
        <p:spPr/>
        <p:txBody>
          <a:bodyPr/>
          <a:lstStyle/>
          <a:p>
            <a:r>
              <a:rPr lang="en-GB" b="1" dirty="0">
                <a:solidFill>
                  <a:srgbClr val="FFFF00"/>
                </a:solidFill>
              </a:rPr>
              <a:t>ICN DISASTER NURSING COMPETENCIES</a:t>
            </a:r>
          </a:p>
        </p:txBody>
      </p:sp>
      <p:sp>
        <p:nvSpPr>
          <p:cNvPr id="3" name="Content Placeholder 2">
            <a:extLst>
              <a:ext uri="{FF2B5EF4-FFF2-40B4-BE49-F238E27FC236}">
                <a16:creationId xmlns:a16="http://schemas.microsoft.com/office/drawing/2014/main" id="{2FF4FA8E-9DAD-4CFF-A02D-31A3C686B06A}"/>
              </a:ext>
            </a:extLst>
          </p:cNvPr>
          <p:cNvSpPr>
            <a:spLocks noGrp="1"/>
          </p:cNvSpPr>
          <p:nvPr>
            <p:ph idx="1"/>
          </p:nvPr>
        </p:nvSpPr>
        <p:spPr/>
        <p:txBody>
          <a:bodyPr>
            <a:normAutofit/>
          </a:bodyPr>
          <a:lstStyle/>
          <a:p>
            <a:r>
              <a:rPr lang="en-US" sz="6600" dirty="0"/>
              <a:t>Response</a:t>
            </a:r>
          </a:p>
          <a:p>
            <a:pPr lvl="1"/>
            <a:r>
              <a:rPr lang="en-US" sz="6600" dirty="0"/>
              <a:t>care of the community</a:t>
            </a:r>
          </a:p>
          <a:p>
            <a:pPr lvl="1"/>
            <a:r>
              <a:rPr lang="en-US" sz="6600" dirty="0"/>
              <a:t>care of individuals and families</a:t>
            </a:r>
          </a:p>
          <a:p>
            <a:pPr lvl="1"/>
            <a:r>
              <a:rPr lang="en-US" sz="6600" dirty="0"/>
              <a:t>psychological care</a:t>
            </a:r>
          </a:p>
          <a:p>
            <a:pPr lvl="1"/>
            <a:r>
              <a:rPr lang="en-US" sz="6600" dirty="0"/>
              <a:t>care of vulnerable populations </a:t>
            </a:r>
          </a:p>
          <a:p>
            <a:endParaRPr lang="en-US" sz="6600" dirty="0"/>
          </a:p>
          <a:p>
            <a:r>
              <a:rPr lang="en-US" sz="6600" dirty="0"/>
              <a:t>Recovery/rehabilitation</a:t>
            </a:r>
          </a:p>
          <a:p>
            <a:pPr lvl="1"/>
            <a:r>
              <a:rPr lang="en-US" sz="6600" dirty="0"/>
              <a:t>long-term recovery of individuals, families and communities. </a:t>
            </a:r>
            <a:endParaRPr lang="en-GB" sz="6600" dirty="0"/>
          </a:p>
        </p:txBody>
      </p:sp>
      <p:sp>
        <p:nvSpPr>
          <p:cNvPr id="4" name="Footer Placeholder 3">
            <a:extLst>
              <a:ext uri="{FF2B5EF4-FFF2-40B4-BE49-F238E27FC236}">
                <a16:creationId xmlns:a16="http://schemas.microsoft.com/office/drawing/2014/main" id="{2287477F-5CCC-47CF-8F33-65BCA1BB9F3F}"/>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345D6960-2F57-4BEA-B6CB-EB91E0AF60E0}"/>
              </a:ext>
            </a:extLst>
          </p:cNvPr>
          <p:cNvSpPr>
            <a:spLocks noGrp="1"/>
          </p:cNvSpPr>
          <p:nvPr>
            <p:ph type="sldNum" sz="quarter" idx="12"/>
          </p:nvPr>
        </p:nvSpPr>
        <p:spPr/>
        <p:txBody>
          <a:bodyPr/>
          <a:lstStyle/>
          <a:p>
            <a:fld id="{79272051-A357-1A4F-A471-6B7E772233A2}" type="slidenum">
              <a:rPr lang="en-US" smtClean="0"/>
              <a:t>42</a:t>
            </a:fld>
            <a:endParaRPr lang="en-US"/>
          </a:p>
        </p:txBody>
      </p:sp>
    </p:spTree>
    <p:extLst>
      <p:ext uri="{BB962C8B-B14F-4D97-AF65-F5344CB8AC3E}">
        <p14:creationId xmlns:p14="http://schemas.microsoft.com/office/powerpoint/2010/main" val="122052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9DA9-1D0A-4832-9FB1-569DE373BB3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0B89B9C6-AAE5-4505-9DC8-7B146E494932}"/>
              </a:ext>
            </a:extLst>
          </p:cNvPr>
          <p:cNvPicPr>
            <a:picLocks noGrp="1" noChangeAspect="1"/>
          </p:cNvPicPr>
          <p:nvPr>
            <p:ph idx="1"/>
          </p:nvPr>
        </p:nvPicPr>
        <p:blipFill>
          <a:blip r:embed="rId2"/>
          <a:stretch>
            <a:fillRect/>
          </a:stretch>
        </p:blipFill>
        <p:spPr>
          <a:xfrm>
            <a:off x="892127" y="2049679"/>
            <a:ext cx="20388087" cy="10585666"/>
          </a:xfrm>
          <a:prstGeom prst="rect">
            <a:avLst/>
          </a:prstGeom>
        </p:spPr>
      </p:pic>
      <p:sp>
        <p:nvSpPr>
          <p:cNvPr id="3" name="Footer Placeholder 2">
            <a:extLst>
              <a:ext uri="{FF2B5EF4-FFF2-40B4-BE49-F238E27FC236}">
                <a16:creationId xmlns:a16="http://schemas.microsoft.com/office/drawing/2014/main" id="{6A70470F-FEE0-49D4-91CF-98EAE6516E53}"/>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E6269EE9-D655-41BC-9C54-4A3E724FB6B4}"/>
              </a:ext>
            </a:extLst>
          </p:cNvPr>
          <p:cNvSpPr>
            <a:spLocks noGrp="1"/>
          </p:cNvSpPr>
          <p:nvPr>
            <p:ph type="sldNum" sz="quarter" idx="12"/>
          </p:nvPr>
        </p:nvSpPr>
        <p:spPr/>
        <p:txBody>
          <a:bodyPr/>
          <a:lstStyle/>
          <a:p>
            <a:fld id="{79272051-A357-1A4F-A471-6B7E772233A2}" type="slidenum">
              <a:rPr lang="en-US" smtClean="0"/>
              <a:t>43</a:t>
            </a:fld>
            <a:endParaRPr lang="en-US"/>
          </a:p>
        </p:txBody>
      </p:sp>
    </p:spTree>
    <p:extLst>
      <p:ext uri="{BB962C8B-B14F-4D97-AF65-F5344CB8AC3E}">
        <p14:creationId xmlns:p14="http://schemas.microsoft.com/office/powerpoint/2010/main" val="301851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DCDA-E83E-42AC-AB1B-9A3FEF4648D5}"/>
              </a:ext>
            </a:extLst>
          </p:cNvPr>
          <p:cNvSpPr>
            <a:spLocks noGrp="1"/>
          </p:cNvSpPr>
          <p:nvPr>
            <p:ph type="title"/>
          </p:nvPr>
        </p:nvSpPr>
        <p:spPr/>
        <p:txBody>
          <a:bodyPr/>
          <a:lstStyle/>
          <a:p>
            <a:r>
              <a:rPr lang="en-GB" dirty="0"/>
              <a:t>CONCLUSION</a:t>
            </a:r>
          </a:p>
        </p:txBody>
      </p:sp>
      <p:pic>
        <p:nvPicPr>
          <p:cNvPr id="7170" name="Picture 2" descr="Disaster Management Nurse In Progress Loading 50% Please Wait: 2020 Nurses  Planner with Daily/Weekly/Monthly Schedule, Calendar, To-Do List, Events,  Appointments, Notes, &amp;amp; Includes Quote Gift: Publishing, Nurse &amp;amp; Love  Appreciation: 9781689825757 ...">
            <a:extLst>
              <a:ext uri="{FF2B5EF4-FFF2-40B4-BE49-F238E27FC236}">
                <a16:creationId xmlns:a16="http://schemas.microsoft.com/office/drawing/2014/main" id="{0E2A8B56-3A80-413E-A182-6B6536BB4D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47709" y="1525588"/>
            <a:ext cx="8446162" cy="1092938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D74BE88C-D0C7-4E3D-851B-5AC4090A7124}"/>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4" name="Slide Number Placeholder 3">
            <a:extLst>
              <a:ext uri="{FF2B5EF4-FFF2-40B4-BE49-F238E27FC236}">
                <a16:creationId xmlns:a16="http://schemas.microsoft.com/office/drawing/2014/main" id="{42049B6B-7774-4956-8DBD-418AC7B03DCA}"/>
              </a:ext>
            </a:extLst>
          </p:cNvPr>
          <p:cNvSpPr>
            <a:spLocks noGrp="1"/>
          </p:cNvSpPr>
          <p:nvPr>
            <p:ph type="sldNum" sz="quarter" idx="12"/>
          </p:nvPr>
        </p:nvSpPr>
        <p:spPr/>
        <p:txBody>
          <a:bodyPr/>
          <a:lstStyle/>
          <a:p>
            <a:fld id="{79272051-A357-1A4F-A471-6B7E772233A2}" type="slidenum">
              <a:rPr lang="en-US" smtClean="0"/>
              <a:t>44</a:t>
            </a:fld>
            <a:endParaRPr lang="en-US"/>
          </a:p>
        </p:txBody>
      </p:sp>
    </p:spTree>
    <p:extLst>
      <p:ext uri="{BB962C8B-B14F-4D97-AF65-F5344CB8AC3E}">
        <p14:creationId xmlns:p14="http://schemas.microsoft.com/office/powerpoint/2010/main" val="1949946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33FF-413E-4393-88B3-7E59176231F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783A8B1-8FCA-493D-BEA6-952DFA193580}"/>
              </a:ext>
            </a:extLst>
          </p:cNvPr>
          <p:cNvPicPr>
            <a:picLocks noGrp="1" noChangeAspect="1"/>
          </p:cNvPicPr>
          <p:nvPr>
            <p:ph idx="1"/>
          </p:nvPr>
        </p:nvPicPr>
        <p:blipFill>
          <a:blip r:embed="rId2"/>
          <a:stretch>
            <a:fillRect/>
          </a:stretch>
        </p:blipFill>
        <p:spPr>
          <a:xfrm>
            <a:off x="7703127" y="1444408"/>
            <a:ext cx="9640166" cy="11242176"/>
          </a:xfrm>
          <a:prstGeom prst="rect">
            <a:avLst/>
          </a:prstGeom>
        </p:spPr>
      </p:pic>
      <p:sp>
        <p:nvSpPr>
          <p:cNvPr id="3" name="Footer Placeholder 2">
            <a:extLst>
              <a:ext uri="{FF2B5EF4-FFF2-40B4-BE49-F238E27FC236}">
                <a16:creationId xmlns:a16="http://schemas.microsoft.com/office/drawing/2014/main" id="{A7747EED-9476-4C05-9264-670A1B814223}"/>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261A83FE-E312-4297-A325-2C8FE5398DA4}"/>
              </a:ext>
            </a:extLst>
          </p:cNvPr>
          <p:cNvSpPr>
            <a:spLocks noGrp="1"/>
          </p:cNvSpPr>
          <p:nvPr>
            <p:ph type="sldNum" sz="quarter" idx="12"/>
          </p:nvPr>
        </p:nvSpPr>
        <p:spPr/>
        <p:txBody>
          <a:bodyPr/>
          <a:lstStyle/>
          <a:p>
            <a:fld id="{79272051-A357-1A4F-A471-6B7E772233A2}" type="slidenum">
              <a:rPr lang="en-US" smtClean="0"/>
              <a:t>45</a:t>
            </a:fld>
            <a:endParaRPr lang="en-US"/>
          </a:p>
        </p:txBody>
      </p:sp>
    </p:spTree>
    <p:extLst>
      <p:ext uri="{BB962C8B-B14F-4D97-AF65-F5344CB8AC3E}">
        <p14:creationId xmlns:p14="http://schemas.microsoft.com/office/powerpoint/2010/main" val="2096490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F7F1-93B9-464D-8FAD-E305CA5DF0F8}"/>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ACA9C50C-3262-4D94-9C0A-F882A53D9CD3}"/>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8DEDCC5B-C8EF-4C05-8C5C-EC345DF73576}"/>
              </a:ext>
            </a:extLst>
          </p:cNvPr>
          <p:cNvSpPr>
            <a:spLocks noGrp="1"/>
          </p:cNvSpPr>
          <p:nvPr>
            <p:ph type="sldNum" sz="quarter" idx="12"/>
          </p:nvPr>
        </p:nvSpPr>
        <p:spPr/>
        <p:txBody>
          <a:bodyPr/>
          <a:lstStyle/>
          <a:p>
            <a:fld id="{79272051-A357-1A4F-A471-6B7E772233A2}" type="slidenum">
              <a:rPr lang="en-US" smtClean="0"/>
              <a:t>46</a:t>
            </a:fld>
            <a:endParaRPr lang="en-US"/>
          </a:p>
        </p:txBody>
      </p:sp>
      <p:pic>
        <p:nvPicPr>
          <p:cNvPr id="1026" name="Picture 2" descr="Gretchen Rubin">
            <a:extLst>
              <a:ext uri="{FF2B5EF4-FFF2-40B4-BE49-F238E27FC236}">
                <a16:creationId xmlns:a16="http://schemas.microsoft.com/office/drawing/2014/main" id="{10CD68A6-1694-4673-962A-AB40D3EBC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5515" y="1931342"/>
            <a:ext cx="15128995" cy="1028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95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9572-DC7F-4C80-B988-AFEE7A3E64C0}"/>
              </a:ext>
            </a:extLst>
          </p:cNvPr>
          <p:cNvSpPr>
            <a:spLocks noGrp="1"/>
          </p:cNvSpPr>
          <p:nvPr>
            <p:ph type="title"/>
          </p:nvPr>
        </p:nvSpPr>
        <p:spPr/>
        <p:txBody>
          <a:bodyPr/>
          <a:lstStyle/>
          <a:p>
            <a:r>
              <a:rPr lang="en-GB" b="1" dirty="0">
                <a:solidFill>
                  <a:srgbClr val="FFFF00"/>
                </a:solidFill>
              </a:rPr>
              <a:t>QUIZ 1</a:t>
            </a:r>
          </a:p>
        </p:txBody>
      </p:sp>
      <p:sp>
        <p:nvSpPr>
          <p:cNvPr id="3" name="Content Placeholder 2">
            <a:extLst>
              <a:ext uri="{FF2B5EF4-FFF2-40B4-BE49-F238E27FC236}">
                <a16:creationId xmlns:a16="http://schemas.microsoft.com/office/drawing/2014/main" id="{E253B7A3-F074-4D3B-8ED1-C24D8C974190}"/>
              </a:ext>
            </a:extLst>
          </p:cNvPr>
          <p:cNvSpPr>
            <a:spLocks noGrp="1"/>
          </p:cNvSpPr>
          <p:nvPr>
            <p:ph idx="1"/>
          </p:nvPr>
        </p:nvSpPr>
        <p:spPr/>
        <p:txBody>
          <a:bodyPr>
            <a:normAutofit/>
          </a:bodyPr>
          <a:lstStyle/>
          <a:p>
            <a:pPr marL="1143000" indent="-1143000">
              <a:buFont typeface="+mj-lt"/>
              <a:buAutoNum type="arabicPeriod"/>
            </a:pPr>
            <a:r>
              <a:rPr lang="en-US" sz="6600" dirty="0"/>
              <a:t>Describe how would you identify the hazards of concern in your country, identify the risk, and identify what is vulnerable.</a:t>
            </a:r>
          </a:p>
          <a:p>
            <a:pPr marL="1143000" indent="-1143000">
              <a:buFont typeface="+mj-lt"/>
              <a:buAutoNum type="arabicPeriod"/>
            </a:pPr>
            <a:endParaRPr lang="en-US" sz="6600" dirty="0"/>
          </a:p>
        </p:txBody>
      </p:sp>
      <p:sp>
        <p:nvSpPr>
          <p:cNvPr id="4" name="Footer Placeholder 3">
            <a:extLst>
              <a:ext uri="{FF2B5EF4-FFF2-40B4-BE49-F238E27FC236}">
                <a16:creationId xmlns:a16="http://schemas.microsoft.com/office/drawing/2014/main" id="{35C29E7F-5AA4-4AAA-AA98-23ACE8035FA4}"/>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3935002A-C823-4AE1-ABCB-5BEED80041CE}"/>
              </a:ext>
            </a:extLst>
          </p:cNvPr>
          <p:cNvSpPr>
            <a:spLocks noGrp="1"/>
          </p:cNvSpPr>
          <p:nvPr>
            <p:ph type="sldNum" sz="quarter" idx="12"/>
          </p:nvPr>
        </p:nvSpPr>
        <p:spPr/>
        <p:txBody>
          <a:bodyPr/>
          <a:lstStyle/>
          <a:p>
            <a:fld id="{79272051-A357-1A4F-A471-6B7E772233A2}" type="slidenum">
              <a:rPr lang="en-US" smtClean="0"/>
              <a:t>47</a:t>
            </a:fld>
            <a:endParaRPr lang="en-US"/>
          </a:p>
        </p:txBody>
      </p:sp>
    </p:spTree>
    <p:extLst>
      <p:ext uri="{BB962C8B-B14F-4D97-AF65-F5344CB8AC3E}">
        <p14:creationId xmlns:p14="http://schemas.microsoft.com/office/powerpoint/2010/main" val="2997814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9572-DC7F-4C80-B988-AFEE7A3E64C0}"/>
              </a:ext>
            </a:extLst>
          </p:cNvPr>
          <p:cNvSpPr>
            <a:spLocks noGrp="1"/>
          </p:cNvSpPr>
          <p:nvPr>
            <p:ph type="title"/>
          </p:nvPr>
        </p:nvSpPr>
        <p:spPr/>
        <p:txBody>
          <a:bodyPr/>
          <a:lstStyle/>
          <a:p>
            <a:r>
              <a:rPr lang="en-GB" b="1" dirty="0">
                <a:solidFill>
                  <a:srgbClr val="FFFF00"/>
                </a:solidFill>
              </a:rPr>
              <a:t>QUIZ 2</a:t>
            </a:r>
            <a:endParaRPr lang="en-GB" dirty="0"/>
          </a:p>
        </p:txBody>
      </p:sp>
      <p:sp>
        <p:nvSpPr>
          <p:cNvPr id="3" name="Content Placeholder 2">
            <a:extLst>
              <a:ext uri="{FF2B5EF4-FFF2-40B4-BE49-F238E27FC236}">
                <a16:creationId xmlns:a16="http://schemas.microsoft.com/office/drawing/2014/main" id="{E253B7A3-F074-4D3B-8ED1-C24D8C974190}"/>
              </a:ext>
            </a:extLst>
          </p:cNvPr>
          <p:cNvSpPr>
            <a:spLocks noGrp="1"/>
          </p:cNvSpPr>
          <p:nvPr>
            <p:ph idx="1"/>
          </p:nvPr>
        </p:nvSpPr>
        <p:spPr/>
        <p:txBody>
          <a:bodyPr>
            <a:normAutofit/>
          </a:bodyPr>
          <a:lstStyle/>
          <a:p>
            <a:pPr marL="1143000" indent="-1143000">
              <a:buFont typeface="+mj-lt"/>
              <a:buAutoNum type="arabicPeriod" startAt="2"/>
            </a:pPr>
            <a:r>
              <a:rPr lang="en-US" sz="6600" dirty="0"/>
              <a:t> Identify mitigation activities appropriate to your selected sectors.</a:t>
            </a:r>
          </a:p>
          <a:p>
            <a:pPr marL="0" indent="0">
              <a:buNone/>
            </a:pPr>
            <a:endParaRPr lang="en-US" sz="6600" dirty="0"/>
          </a:p>
        </p:txBody>
      </p:sp>
      <p:sp>
        <p:nvSpPr>
          <p:cNvPr id="4" name="Footer Placeholder 3">
            <a:extLst>
              <a:ext uri="{FF2B5EF4-FFF2-40B4-BE49-F238E27FC236}">
                <a16:creationId xmlns:a16="http://schemas.microsoft.com/office/drawing/2014/main" id="{35C29E7F-5AA4-4AAA-AA98-23ACE8035FA4}"/>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3935002A-C823-4AE1-ABCB-5BEED80041CE}"/>
              </a:ext>
            </a:extLst>
          </p:cNvPr>
          <p:cNvSpPr>
            <a:spLocks noGrp="1"/>
          </p:cNvSpPr>
          <p:nvPr>
            <p:ph type="sldNum" sz="quarter" idx="12"/>
          </p:nvPr>
        </p:nvSpPr>
        <p:spPr/>
        <p:txBody>
          <a:bodyPr/>
          <a:lstStyle/>
          <a:p>
            <a:fld id="{79272051-A357-1A4F-A471-6B7E772233A2}" type="slidenum">
              <a:rPr lang="en-US" smtClean="0"/>
              <a:t>48</a:t>
            </a:fld>
            <a:endParaRPr lang="en-US"/>
          </a:p>
        </p:txBody>
      </p:sp>
    </p:spTree>
    <p:extLst>
      <p:ext uri="{BB962C8B-B14F-4D97-AF65-F5344CB8AC3E}">
        <p14:creationId xmlns:p14="http://schemas.microsoft.com/office/powerpoint/2010/main" val="391766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9572-DC7F-4C80-B988-AFEE7A3E64C0}"/>
              </a:ext>
            </a:extLst>
          </p:cNvPr>
          <p:cNvSpPr>
            <a:spLocks noGrp="1"/>
          </p:cNvSpPr>
          <p:nvPr>
            <p:ph type="title"/>
          </p:nvPr>
        </p:nvSpPr>
        <p:spPr/>
        <p:txBody>
          <a:bodyPr/>
          <a:lstStyle/>
          <a:p>
            <a:r>
              <a:rPr lang="en-GB" b="1" dirty="0">
                <a:solidFill>
                  <a:srgbClr val="FFFF00"/>
                </a:solidFill>
              </a:rPr>
              <a:t>QUIZ 3</a:t>
            </a:r>
            <a:endParaRPr lang="en-GB" dirty="0"/>
          </a:p>
        </p:txBody>
      </p:sp>
      <p:sp>
        <p:nvSpPr>
          <p:cNvPr id="3" name="Content Placeholder 2">
            <a:extLst>
              <a:ext uri="{FF2B5EF4-FFF2-40B4-BE49-F238E27FC236}">
                <a16:creationId xmlns:a16="http://schemas.microsoft.com/office/drawing/2014/main" id="{E253B7A3-F074-4D3B-8ED1-C24D8C974190}"/>
              </a:ext>
            </a:extLst>
          </p:cNvPr>
          <p:cNvSpPr>
            <a:spLocks noGrp="1"/>
          </p:cNvSpPr>
          <p:nvPr>
            <p:ph idx="1"/>
          </p:nvPr>
        </p:nvSpPr>
        <p:spPr/>
        <p:txBody>
          <a:bodyPr>
            <a:normAutofit/>
          </a:bodyPr>
          <a:lstStyle/>
          <a:p>
            <a:pPr marL="1143000" indent="-1143000">
              <a:buFont typeface="+mj-lt"/>
              <a:buAutoNum type="arabicPeriod" startAt="3"/>
            </a:pPr>
            <a:r>
              <a:rPr lang="en-US" sz="6600" dirty="0"/>
              <a:t>Describe the implementation strategy of one of the mitigation activities.</a:t>
            </a:r>
          </a:p>
        </p:txBody>
      </p:sp>
      <p:sp>
        <p:nvSpPr>
          <p:cNvPr id="4" name="Footer Placeholder 3">
            <a:extLst>
              <a:ext uri="{FF2B5EF4-FFF2-40B4-BE49-F238E27FC236}">
                <a16:creationId xmlns:a16="http://schemas.microsoft.com/office/drawing/2014/main" id="{35C29E7F-5AA4-4AAA-AA98-23ACE8035FA4}"/>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3935002A-C823-4AE1-ABCB-5BEED80041CE}"/>
              </a:ext>
            </a:extLst>
          </p:cNvPr>
          <p:cNvSpPr>
            <a:spLocks noGrp="1"/>
          </p:cNvSpPr>
          <p:nvPr>
            <p:ph type="sldNum" sz="quarter" idx="12"/>
          </p:nvPr>
        </p:nvSpPr>
        <p:spPr/>
        <p:txBody>
          <a:bodyPr/>
          <a:lstStyle/>
          <a:p>
            <a:fld id="{79272051-A357-1A4F-A471-6B7E772233A2}" type="slidenum">
              <a:rPr lang="en-US" smtClean="0"/>
              <a:t>49</a:t>
            </a:fld>
            <a:endParaRPr lang="en-US"/>
          </a:p>
        </p:txBody>
      </p:sp>
    </p:spTree>
    <p:extLst>
      <p:ext uri="{BB962C8B-B14F-4D97-AF65-F5344CB8AC3E}">
        <p14:creationId xmlns:p14="http://schemas.microsoft.com/office/powerpoint/2010/main" val="393855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CCCC-99FD-4A69-BD76-DA61796C6820}"/>
              </a:ext>
            </a:extLst>
          </p:cNvPr>
          <p:cNvSpPr>
            <a:spLocks noGrp="1"/>
          </p:cNvSpPr>
          <p:nvPr>
            <p:ph type="title"/>
          </p:nvPr>
        </p:nvSpPr>
        <p:spPr/>
        <p:txBody>
          <a:bodyPr/>
          <a:lstStyle/>
          <a:p>
            <a:r>
              <a:rPr lang="en-GB" b="1" dirty="0">
                <a:solidFill>
                  <a:srgbClr val="FFFF00"/>
                </a:solidFill>
              </a:rPr>
              <a:t>OVERVIEW OF DISASTER OCCURRENCES</a:t>
            </a:r>
            <a:endParaRPr lang="en-GB" dirty="0"/>
          </a:p>
        </p:txBody>
      </p:sp>
      <p:pic>
        <p:nvPicPr>
          <p:cNvPr id="4" name="Content Placeholder 3">
            <a:extLst>
              <a:ext uri="{FF2B5EF4-FFF2-40B4-BE49-F238E27FC236}">
                <a16:creationId xmlns:a16="http://schemas.microsoft.com/office/drawing/2014/main" id="{EEEF84B6-3ACA-44A6-984F-160668A3EE73}"/>
              </a:ext>
            </a:extLst>
          </p:cNvPr>
          <p:cNvPicPr>
            <a:picLocks noGrp="1" noChangeAspect="1"/>
          </p:cNvPicPr>
          <p:nvPr>
            <p:ph idx="1"/>
          </p:nvPr>
        </p:nvPicPr>
        <p:blipFill>
          <a:blip r:embed="rId2"/>
          <a:stretch>
            <a:fillRect/>
          </a:stretch>
        </p:blipFill>
        <p:spPr>
          <a:xfrm>
            <a:off x="2189019" y="1873923"/>
            <a:ext cx="15683344" cy="11095249"/>
          </a:xfrm>
          <a:prstGeom prst="rect">
            <a:avLst/>
          </a:prstGeom>
        </p:spPr>
      </p:pic>
      <p:sp>
        <p:nvSpPr>
          <p:cNvPr id="3" name="Footer Placeholder 2">
            <a:extLst>
              <a:ext uri="{FF2B5EF4-FFF2-40B4-BE49-F238E27FC236}">
                <a16:creationId xmlns:a16="http://schemas.microsoft.com/office/drawing/2014/main" id="{FC1C79F9-F242-4200-8CB8-77EF5FB0DDCA}"/>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D7AA14F1-61D6-4B8A-A1BA-0BFCF06A3583}"/>
              </a:ext>
            </a:extLst>
          </p:cNvPr>
          <p:cNvSpPr>
            <a:spLocks noGrp="1"/>
          </p:cNvSpPr>
          <p:nvPr>
            <p:ph type="sldNum" sz="quarter" idx="12"/>
          </p:nvPr>
        </p:nvSpPr>
        <p:spPr/>
        <p:txBody>
          <a:bodyPr/>
          <a:lstStyle/>
          <a:p>
            <a:fld id="{79272051-A357-1A4F-A471-6B7E772233A2}" type="slidenum">
              <a:rPr lang="en-US" smtClean="0"/>
              <a:t>5</a:t>
            </a:fld>
            <a:endParaRPr lang="en-US"/>
          </a:p>
        </p:txBody>
      </p:sp>
    </p:spTree>
    <p:extLst>
      <p:ext uri="{BB962C8B-B14F-4D97-AF65-F5344CB8AC3E}">
        <p14:creationId xmlns:p14="http://schemas.microsoft.com/office/powerpoint/2010/main" val="1088576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AE3A-B10A-4DE9-A689-EAFF0D5985F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C844DFC-28FE-4427-8F63-7D4341DAC471}"/>
              </a:ext>
            </a:extLst>
          </p:cNvPr>
          <p:cNvPicPr>
            <a:picLocks noGrp="1" noChangeAspect="1"/>
          </p:cNvPicPr>
          <p:nvPr>
            <p:ph idx="1"/>
          </p:nvPr>
        </p:nvPicPr>
        <p:blipFill>
          <a:blip r:embed="rId2"/>
          <a:stretch>
            <a:fillRect/>
          </a:stretch>
        </p:blipFill>
        <p:spPr>
          <a:xfrm>
            <a:off x="3906982" y="2193673"/>
            <a:ext cx="17741611" cy="9328654"/>
          </a:xfrm>
          <a:prstGeom prst="rect">
            <a:avLst/>
          </a:prstGeom>
        </p:spPr>
      </p:pic>
      <p:sp>
        <p:nvSpPr>
          <p:cNvPr id="3" name="Footer Placeholder 2">
            <a:extLst>
              <a:ext uri="{FF2B5EF4-FFF2-40B4-BE49-F238E27FC236}">
                <a16:creationId xmlns:a16="http://schemas.microsoft.com/office/drawing/2014/main" id="{018A1A8D-93A8-48F3-8B04-8B2AF54E166F}"/>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C604EA62-13C4-4928-866D-B7BD0808D722}"/>
              </a:ext>
            </a:extLst>
          </p:cNvPr>
          <p:cNvSpPr>
            <a:spLocks noGrp="1"/>
          </p:cNvSpPr>
          <p:nvPr>
            <p:ph type="sldNum" sz="quarter" idx="12"/>
          </p:nvPr>
        </p:nvSpPr>
        <p:spPr/>
        <p:txBody>
          <a:bodyPr/>
          <a:lstStyle/>
          <a:p>
            <a:fld id="{79272051-A357-1A4F-A471-6B7E772233A2}" type="slidenum">
              <a:rPr lang="en-US" smtClean="0"/>
              <a:t>50</a:t>
            </a:fld>
            <a:endParaRPr lang="en-US"/>
          </a:p>
        </p:txBody>
      </p:sp>
    </p:spTree>
    <p:extLst>
      <p:ext uri="{BB962C8B-B14F-4D97-AF65-F5344CB8AC3E}">
        <p14:creationId xmlns:p14="http://schemas.microsoft.com/office/powerpoint/2010/main" val="3249666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D66C-2766-4131-923E-7A0B98D48893}"/>
              </a:ext>
            </a:extLst>
          </p:cNvPr>
          <p:cNvSpPr>
            <a:spLocks noGrp="1"/>
          </p:cNvSpPr>
          <p:nvPr>
            <p:ph type="title"/>
          </p:nvPr>
        </p:nvSpPr>
        <p:spPr/>
        <p:txBody>
          <a:bodyPr/>
          <a:lstStyle/>
          <a:p>
            <a:r>
              <a:rPr lang="en-GB" b="1" dirty="0">
                <a:solidFill>
                  <a:srgbClr val="FFFF00"/>
                </a:solidFill>
              </a:rPr>
              <a:t>REFERENCES</a:t>
            </a:r>
          </a:p>
        </p:txBody>
      </p:sp>
      <p:sp>
        <p:nvSpPr>
          <p:cNvPr id="3" name="Content Placeholder 2">
            <a:extLst>
              <a:ext uri="{FF2B5EF4-FFF2-40B4-BE49-F238E27FC236}">
                <a16:creationId xmlns:a16="http://schemas.microsoft.com/office/drawing/2014/main" id="{97727B7F-7D76-4448-B263-25CB22D0F1E8}"/>
              </a:ext>
            </a:extLst>
          </p:cNvPr>
          <p:cNvSpPr>
            <a:spLocks noGrp="1"/>
          </p:cNvSpPr>
          <p:nvPr>
            <p:ph idx="1"/>
          </p:nvPr>
        </p:nvSpPr>
        <p:spPr/>
        <p:txBody>
          <a:bodyPr>
            <a:normAutofit/>
          </a:bodyPr>
          <a:lstStyle/>
          <a:p>
            <a:r>
              <a:rPr lang="en-GB" sz="3600" dirty="0">
                <a:hlinkClick r:id="rId2"/>
              </a:rPr>
              <a:t>https://www.icn.ch/sites/default/files/inline-files/ICN_Disaster-Comp-Report_WEB_final.pdf</a:t>
            </a:r>
            <a:endParaRPr lang="en-GB" sz="3600" dirty="0"/>
          </a:p>
          <a:p>
            <a:r>
              <a:rPr lang="en-GB" sz="3600" dirty="0">
                <a:hlinkClick r:id="rId3"/>
              </a:rPr>
              <a:t>https://apps.who.int/disasters/repo/5514.pdf</a:t>
            </a:r>
            <a:endParaRPr lang="en-GB" sz="3600" dirty="0"/>
          </a:p>
          <a:p>
            <a:endParaRPr lang="en-GB" sz="3600" dirty="0"/>
          </a:p>
        </p:txBody>
      </p:sp>
      <p:sp>
        <p:nvSpPr>
          <p:cNvPr id="4" name="Footer Placeholder 3">
            <a:extLst>
              <a:ext uri="{FF2B5EF4-FFF2-40B4-BE49-F238E27FC236}">
                <a16:creationId xmlns:a16="http://schemas.microsoft.com/office/drawing/2014/main" id="{AE393811-182D-4C80-9B67-CE6D9CFC3B8A}"/>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D86CE12D-5BF9-4651-8B26-2A4A017840FD}"/>
              </a:ext>
            </a:extLst>
          </p:cNvPr>
          <p:cNvSpPr>
            <a:spLocks noGrp="1"/>
          </p:cNvSpPr>
          <p:nvPr>
            <p:ph type="sldNum" sz="quarter" idx="12"/>
          </p:nvPr>
        </p:nvSpPr>
        <p:spPr/>
        <p:txBody>
          <a:bodyPr/>
          <a:lstStyle/>
          <a:p>
            <a:fld id="{79272051-A357-1A4F-A471-6B7E772233A2}" type="slidenum">
              <a:rPr lang="en-US" smtClean="0"/>
              <a:t>51</a:t>
            </a:fld>
            <a:endParaRPr lang="en-US"/>
          </a:p>
        </p:txBody>
      </p:sp>
    </p:spTree>
    <p:extLst>
      <p:ext uri="{BB962C8B-B14F-4D97-AF65-F5344CB8AC3E}">
        <p14:creationId xmlns:p14="http://schemas.microsoft.com/office/powerpoint/2010/main" val="181844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DD2B-1BB3-4A66-88B0-4CD9F7CAE331}"/>
              </a:ext>
            </a:extLst>
          </p:cNvPr>
          <p:cNvSpPr>
            <a:spLocks noGrp="1"/>
          </p:cNvSpPr>
          <p:nvPr>
            <p:ph type="title"/>
          </p:nvPr>
        </p:nvSpPr>
        <p:spPr/>
        <p:txBody>
          <a:bodyPr/>
          <a:lstStyle/>
          <a:p>
            <a:r>
              <a:rPr lang="en-GB" b="1" dirty="0">
                <a:solidFill>
                  <a:srgbClr val="FFFF00"/>
                </a:solidFill>
              </a:rPr>
              <a:t>OVERVIEW OF DISASTER OCCURRENCES</a:t>
            </a:r>
            <a:endParaRPr lang="en-GB" dirty="0"/>
          </a:p>
        </p:txBody>
      </p:sp>
      <p:pic>
        <p:nvPicPr>
          <p:cNvPr id="4" name="Content Placeholder 3">
            <a:extLst>
              <a:ext uri="{FF2B5EF4-FFF2-40B4-BE49-F238E27FC236}">
                <a16:creationId xmlns:a16="http://schemas.microsoft.com/office/drawing/2014/main" id="{0BEED848-0254-4ED9-986C-655204D21222}"/>
              </a:ext>
            </a:extLst>
          </p:cNvPr>
          <p:cNvPicPr>
            <a:picLocks noGrp="1" noChangeAspect="1"/>
          </p:cNvPicPr>
          <p:nvPr>
            <p:ph idx="1"/>
          </p:nvPr>
        </p:nvPicPr>
        <p:blipFill>
          <a:blip r:embed="rId2"/>
          <a:stretch>
            <a:fillRect/>
          </a:stretch>
        </p:blipFill>
        <p:spPr>
          <a:xfrm>
            <a:off x="2272145" y="2005448"/>
            <a:ext cx="15461672" cy="11003665"/>
          </a:xfrm>
          <a:prstGeom prst="rect">
            <a:avLst/>
          </a:prstGeom>
        </p:spPr>
      </p:pic>
      <p:sp>
        <p:nvSpPr>
          <p:cNvPr id="3" name="Footer Placeholder 2">
            <a:extLst>
              <a:ext uri="{FF2B5EF4-FFF2-40B4-BE49-F238E27FC236}">
                <a16:creationId xmlns:a16="http://schemas.microsoft.com/office/drawing/2014/main" id="{3B2108C3-5E48-4B6B-AD59-1D868FCF3319}"/>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8B2157B7-CED4-405B-B80D-8D898F53F095}"/>
              </a:ext>
            </a:extLst>
          </p:cNvPr>
          <p:cNvSpPr>
            <a:spLocks noGrp="1"/>
          </p:cNvSpPr>
          <p:nvPr>
            <p:ph type="sldNum" sz="quarter" idx="12"/>
          </p:nvPr>
        </p:nvSpPr>
        <p:spPr/>
        <p:txBody>
          <a:bodyPr/>
          <a:lstStyle/>
          <a:p>
            <a:fld id="{79272051-A357-1A4F-A471-6B7E772233A2}" type="slidenum">
              <a:rPr lang="en-US" smtClean="0"/>
              <a:t>6</a:t>
            </a:fld>
            <a:endParaRPr lang="en-US"/>
          </a:p>
        </p:txBody>
      </p:sp>
    </p:spTree>
    <p:extLst>
      <p:ext uri="{BB962C8B-B14F-4D97-AF65-F5344CB8AC3E}">
        <p14:creationId xmlns:p14="http://schemas.microsoft.com/office/powerpoint/2010/main" val="399334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A7A1-58CF-4C62-9CD3-6FDFDD369187}"/>
              </a:ext>
            </a:extLst>
          </p:cNvPr>
          <p:cNvSpPr>
            <a:spLocks noGrp="1"/>
          </p:cNvSpPr>
          <p:nvPr>
            <p:ph type="title"/>
          </p:nvPr>
        </p:nvSpPr>
        <p:spPr/>
        <p:txBody>
          <a:bodyPr/>
          <a:lstStyle/>
          <a:p>
            <a:r>
              <a:rPr lang="en-GB" b="1" dirty="0">
                <a:solidFill>
                  <a:srgbClr val="FFFF00"/>
                </a:solidFill>
              </a:rPr>
              <a:t>OVERVIEW OF DISASTER OCCURRENCES</a:t>
            </a:r>
          </a:p>
        </p:txBody>
      </p:sp>
      <p:pic>
        <p:nvPicPr>
          <p:cNvPr id="4" name="Content Placeholder 3">
            <a:extLst>
              <a:ext uri="{FF2B5EF4-FFF2-40B4-BE49-F238E27FC236}">
                <a16:creationId xmlns:a16="http://schemas.microsoft.com/office/drawing/2014/main" id="{CA93451B-B7AF-440E-BE86-1BDFD0292CEC}"/>
              </a:ext>
            </a:extLst>
          </p:cNvPr>
          <p:cNvPicPr>
            <a:picLocks noGrp="1" noChangeAspect="1"/>
          </p:cNvPicPr>
          <p:nvPr>
            <p:ph idx="1"/>
          </p:nvPr>
        </p:nvPicPr>
        <p:blipFill>
          <a:blip r:embed="rId2"/>
          <a:stretch>
            <a:fillRect/>
          </a:stretch>
        </p:blipFill>
        <p:spPr>
          <a:xfrm>
            <a:off x="237934" y="2965378"/>
            <a:ext cx="12630226" cy="8478477"/>
          </a:xfrm>
          <a:prstGeom prst="rect">
            <a:avLst/>
          </a:prstGeom>
        </p:spPr>
      </p:pic>
      <p:pic>
        <p:nvPicPr>
          <p:cNvPr id="5" name="Picture 4">
            <a:extLst>
              <a:ext uri="{FF2B5EF4-FFF2-40B4-BE49-F238E27FC236}">
                <a16:creationId xmlns:a16="http://schemas.microsoft.com/office/drawing/2014/main" id="{8C15B9F5-1350-44AE-9D20-34D3358095A0}"/>
              </a:ext>
            </a:extLst>
          </p:cNvPr>
          <p:cNvPicPr>
            <a:picLocks noChangeAspect="1"/>
          </p:cNvPicPr>
          <p:nvPr/>
        </p:nvPicPr>
        <p:blipFill>
          <a:blip r:embed="rId3"/>
          <a:stretch>
            <a:fillRect/>
          </a:stretch>
        </p:blipFill>
        <p:spPr>
          <a:xfrm>
            <a:off x="12951287" y="5003258"/>
            <a:ext cx="11323374" cy="4402716"/>
          </a:xfrm>
          <a:prstGeom prst="rect">
            <a:avLst/>
          </a:prstGeom>
        </p:spPr>
      </p:pic>
      <p:sp>
        <p:nvSpPr>
          <p:cNvPr id="3" name="Footer Placeholder 2">
            <a:extLst>
              <a:ext uri="{FF2B5EF4-FFF2-40B4-BE49-F238E27FC236}">
                <a16:creationId xmlns:a16="http://schemas.microsoft.com/office/drawing/2014/main" id="{9488C82A-9E9D-4640-9DE3-11E2995C6486}"/>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6" name="Slide Number Placeholder 5">
            <a:extLst>
              <a:ext uri="{FF2B5EF4-FFF2-40B4-BE49-F238E27FC236}">
                <a16:creationId xmlns:a16="http://schemas.microsoft.com/office/drawing/2014/main" id="{8A446127-7924-4547-B9A6-8CD1877B5565}"/>
              </a:ext>
            </a:extLst>
          </p:cNvPr>
          <p:cNvSpPr>
            <a:spLocks noGrp="1"/>
          </p:cNvSpPr>
          <p:nvPr>
            <p:ph type="sldNum" sz="quarter" idx="12"/>
          </p:nvPr>
        </p:nvSpPr>
        <p:spPr/>
        <p:txBody>
          <a:bodyPr/>
          <a:lstStyle/>
          <a:p>
            <a:fld id="{79272051-A357-1A4F-A471-6B7E772233A2}" type="slidenum">
              <a:rPr lang="en-US" smtClean="0"/>
              <a:t>7</a:t>
            </a:fld>
            <a:endParaRPr lang="en-US"/>
          </a:p>
        </p:txBody>
      </p:sp>
    </p:spTree>
    <p:extLst>
      <p:ext uri="{BB962C8B-B14F-4D97-AF65-F5344CB8AC3E}">
        <p14:creationId xmlns:p14="http://schemas.microsoft.com/office/powerpoint/2010/main" val="427866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FFB2-4317-44CA-A792-56ED65AEB81A}"/>
              </a:ext>
            </a:extLst>
          </p:cNvPr>
          <p:cNvSpPr>
            <a:spLocks noGrp="1"/>
          </p:cNvSpPr>
          <p:nvPr>
            <p:ph type="title"/>
          </p:nvPr>
        </p:nvSpPr>
        <p:spPr/>
        <p:txBody>
          <a:bodyPr/>
          <a:lstStyle/>
          <a:p>
            <a:r>
              <a:rPr lang="en-GB" b="1" dirty="0">
                <a:solidFill>
                  <a:srgbClr val="FFFF00"/>
                </a:solidFill>
              </a:rPr>
              <a:t>OVERVIEW OF DISASTER OCCURRENCES</a:t>
            </a:r>
            <a:endParaRPr lang="en-GB" dirty="0"/>
          </a:p>
        </p:txBody>
      </p:sp>
      <p:pic>
        <p:nvPicPr>
          <p:cNvPr id="4" name="Content Placeholder 3">
            <a:extLst>
              <a:ext uri="{FF2B5EF4-FFF2-40B4-BE49-F238E27FC236}">
                <a16:creationId xmlns:a16="http://schemas.microsoft.com/office/drawing/2014/main" id="{39E454E7-3932-4FF4-B3B1-790C14752C71}"/>
              </a:ext>
            </a:extLst>
          </p:cNvPr>
          <p:cNvPicPr>
            <a:picLocks noGrp="1" noChangeAspect="1"/>
          </p:cNvPicPr>
          <p:nvPr>
            <p:ph idx="1"/>
          </p:nvPr>
        </p:nvPicPr>
        <p:blipFill>
          <a:blip r:embed="rId2"/>
          <a:stretch>
            <a:fillRect/>
          </a:stretch>
        </p:blipFill>
        <p:spPr>
          <a:xfrm>
            <a:off x="4488873" y="1879969"/>
            <a:ext cx="14907491" cy="10549917"/>
          </a:xfrm>
          <a:prstGeom prst="rect">
            <a:avLst/>
          </a:prstGeom>
        </p:spPr>
      </p:pic>
      <p:sp>
        <p:nvSpPr>
          <p:cNvPr id="3" name="Footer Placeholder 2">
            <a:extLst>
              <a:ext uri="{FF2B5EF4-FFF2-40B4-BE49-F238E27FC236}">
                <a16:creationId xmlns:a16="http://schemas.microsoft.com/office/drawing/2014/main" id="{B23183AE-8203-4A4E-BF94-90252268D9C5}"/>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4A8F69C9-CE67-44B9-882A-D2A8AEA9664A}"/>
              </a:ext>
            </a:extLst>
          </p:cNvPr>
          <p:cNvSpPr>
            <a:spLocks noGrp="1"/>
          </p:cNvSpPr>
          <p:nvPr>
            <p:ph type="sldNum" sz="quarter" idx="12"/>
          </p:nvPr>
        </p:nvSpPr>
        <p:spPr/>
        <p:txBody>
          <a:bodyPr/>
          <a:lstStyle/>
          <a:p>
            <a:fld id="{79272051-A357-1A4F-A471-6B7E772233A2}" type="slidenum">
              <a:rPr lang="en-US" smtClean="0"/>
              <a:t>8</a:t>
            </a:fld>
            <a:endParaRPr lang="en-US"/>
          </a:p>
        </p:txBody>
      </p:sp>
    </p:spTree>
    <p:extLst>
      <p:ext uri="{BB962C8B-B14F-4D97-AF65-F5344CB8AC3E}">
        <p14:creationId xmlns:p14="http://schemas.microsoft.com/office/powerpoint/2010/main" val="339556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2694-DF83-442E-B729-363D5CB5AEBD}"/>
              </a:ext>
            </a:extLst>
          </p:cNvPr>
          <p:cNvSpPr>
            <a:spLocks noGrp="1"/>
          </p:cNvSpPr>
          <p:nvPr>
            <p:ph type="title"/>
          </p:nvPr>
        </p:nvSpPr>
        <p:spPr>
          <a:xfrm>
            <a:off x="5266267" y="273051"/>
            <a:ext cx="17441333" cy="730250"/>
          </a:xfrm>
        </p:spPr>
        <p:txBody>
          <a:bodyPr/>
          <a:lstStyle/>
          <a:p>
            <a:r>
              <a:rPr lang="en-GB" b="1" dirty="0">
                <a:solidFill>
                  <a:srgbClr val="FFFF00"/>
                </a:solidFill>
              </a:rPr>
              <a:t>WHAT IS DISASTER MANAGEMENT?</a:t>
            </a:r>
          </a:p>
        </p:txBody>
      </p:sp>
      <p:pic>
        <p:nvPicPr>
          <p:cNvPr id="1026" name="Picture 2" descr="4 Phases of Disaster Management Explained (the Easy Way)">
            <a:extLst>
              <a:ext uri="{FF2B5EF4-FFF2-40B4-BE49-F238E27FC236}">
                <a16:creationId xmlns:a16="http://schemas.microsoft.com/office/drawing/2014/main" id="{34D26E47-BED6-4177-A6CE-1AA7D43CC30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86" t="8150" r="3393" b="5675"/>
          <a:stretch/>
        </p:blipFill>
        <p:spPr bwMode="auto">
          <a:xfrm>
            <a:off x="3269673" y="2272145"/>
            <a:ext cx="16708583" cy="101099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F526F6-8089-4CE9-96AB-0CF8F6978CA4}"/>
              </a:ext>
            </a:extLst>
          </p:cNvPr>
          <p:cNvSpPr/>
          <p:nvPr/>
        </p:nvSpPr>
        <p:spPr>
          <a:xfrm>
            <a:off x="3103417" y="2078181"/>
            <a:ext cx="2604654" cy="9533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967C9F64-3E42-417D-A5B6-73FD359DB22F}"/>
              </a:ext>
            </a:extLst>
          </p:cNvPr>
          <p:cNvSpPr>
            <a:spLocks noGrp="1"/>
          </p:cNvSpPr>
          <p:nvPr>
            <p:ph type="ftr" sz="quarter" idx="11"/>
          </p:nvPr>
        </p:nvSpPr>
        <p:spPr/>
        <p:txBody>
          <a:bodyPr/>
          <a:lstStyle/>
          <a:p>
            <a:r>
              <a:rPr lang="en-US"/>
              <a:t>International Emergency Nursing Camp, UMY (11th July 2021)</a:t>
            </a:r>
            <a:endParaRPr lang="en-US" dirty="0"/>
          </a:p>
        </p:txBody>
      </p:sp>
      <p:sp>
        <p:nvSpPr>
          <p:cNvPr id="5" name="Slide Number Placeholder 4">
            <a:extLst>
              <a:ext uri="{FF2B5EF4-FFF2-40B4-BE49-F238E27FC236}">
                <a16:creationId xmlns:a16="http://schemas.microsoft.com/office/drawing/2014/main" id="{7A1C69D2-D062-4E26-B8B3-E2A6586764C5}"/>
              </a:ext>
            </a:extLst>
          </p:cNvPr>
          <p:cNvSpPr>
            <a:spLocks noGrp="1"/>
          </p:cNvSpPr>
          <p:nvPr>
            <p:ph type="sldNum" sz="quarter" idx="12"/>
          </p:nvPr>
        </p:nvSpPr>
        <p:spPr/>
        <p:txBody>
          <a:bodyPr/>
          <a:lstStyle/>
          <a:p>
            <a:fld id="{79272051-A357-1A4F-A471-6B7E772233A2}" type="slidenum">
              <a:rPr lang="en-US" smtClean="0"/>
              <a:t>9</a:t>
            </a:fld>
            <a:endParaRPr lang="en-US"/>
          </a:p>
        </p:txBody>
      </p:sp>
    </p:spTree>
    <p:extLst>
      <p:ext uri="{BB962C8B-B14F-4D97-AF65-F5344CB8AC3E}">
        <p14:creationId xmlns:p14="http://schemas.microsoft.com/office/powerpoint/2010/main" val="15104773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6914</TotalTime>
  <Words>2416</Words>
  <Application>Microsoft Office PowerPoint</Application>
  <PresentationFormat>Custom</PresentationFormat>
  <Paragraphs>316</Paragraphs>
  <Slides>51</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Helvetica Neue</vt:lpstr>
      <vt:lpstr>Custom Design</vt:lpstr>
      <vt:lpstr>TRENDS AND ISSUES OF DISASTER MITIGATION IN THE COMMUNITY</vt:lpstr>
      <vt:lpstr>OUTLINE</vt:lpstr>
      <vt:lpstr>WHERE TO RETRIEVE DATA ON DISASTER OCCURENCES?</vt:lpstr>
      <vt:lpstr>OVERVIEW OF DISASTER OCCURRENCES</vt:lpstr>
      <vt:lpstr>OVERVIEW OF DISASTER OCCURRENCES</vt:lpstr>
      <vt:lpstr>OVERVIEW OF DISASTER OCCURRENCES</vt:lpstr>
      <vt:lpstr>OVERVIEW OF DISASTER OCCURRENCES</vt:lpstr>
      <vt:lpstr>OVERVIEW OF DISASTER OCCURRENCES</vt:lpstr>
      <vt:lpstr>WHAT IS DISASTER MANAGEMENT?</vt:lpstr>
      <vt:lpstr>MITIGATION VERSUS PREVENTION</vt:lpstr>
      <vt:lpstr>WHAT IS MITIGATION?</vt:lpstr>
      <vt:lpstr>WHAT IS MITIGATION?</vt:lpstr>
      <vt:lpstr>WHAT IS DISASTER MITIGATION?</vt:lpstr>
      <vt:lpstr>WHAT IS DISASTER MITIGATION?</vt:lpstr>
      <vt:lpstr>Engineering</vt:lpstr>
      <vt:lpstr>Engineering</vt:lpstr>
      <vt:lpstr>SMART TUNNEL</vt:lpstr>
      <vt:lpstr>SMART TUNNEL</vt:lpstr>
      <vt:lpstr>SMART TUNNEL</vt:lpstr>
      <vt:lpstr>Engineering</vt:lpstr>
      <vt:lpstr>RED RIVER FLOODWAY</vt:lpstr>
      <vt:lpstr>Conflict resolution</vt:lpstr>
      <vt:lpstr>Conflict resolution</vt:lpstr>
      <vt:lpstr>Conflict resolution</vt:lpstr>
      <vt:lpstr>Conflict resolution</vt:lpstr>
      <vt:lpstr>Economics</vt:lpstr>
      <vt:lpstr>Economics</vt:lpstr>
      <vt:lpstr>Spatial planning</vt:lpstr>
      <vt:lpstr>Spatial planning</vt:lpstr>
      <vt:lpstr>Societal</vt:lpstr>
      <vt:lpstr>Societal</vt:lpstr>
      <vt:lpstr>Management and institutionalisation</vt:lpstr>
      <vt:lpstr>Management and institutionalisation</vt:lpstr>
      <vt:lpstr>WHAT ACTIONS TAKEN FOR DISASTER RISK REDUCTION?</vt:lpstr>
      <vt:lpstr>PowerPoint Presentation</vt:lpstr>
      <vt:lpstr>Priority 1. Understanding Disaster Risk</vt:lpstr>
      <vt:lpstr>Strengthening Disaster Risk Governance to Manage Disaster Risk</vt:lpstr>
      <vt:lpstr>Investing in Disaster Risk Reduction for Resilience</vt:lpstr>
      <vt:lpstr>Enhancing Disaster Preparedness for Effective Response to “Build Back Better” in Recovery, Rehabilitation and Reconstruction</vt:lpstr>
      <vt:lpstr>CHALLENGES IN DISASTER MITIGATION</vt:lpstr>
      <vt:lpstr>ICN DISASTER NURSING COMPETENCIES</vt:lpstr>
      <vt:lpstr>ICN DISASTER NURSING COMPETENCIES</vt:lpstr>
      <vt:lpstr>PowerPoint Presentation</vt:lpstr>
      <vt:lpstr>CONCLUSION</vt:lpstr>
      <vt:lpstr>PowerPoint Presentation</vt:lpstr>
      <vt:lpstr>PowerPoint Presentation</vt:lpstr>
      <vt:lpstr>QUIZ 1</vt:lpstr>
      <vt:lpstr>QUIZ 2</vt:lpstr>
      <vt:lpstr>QUIZ 3</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NurulAinAhayalimudin</dc:creator>
  <cp:lastModifiedBy>User</cp:lastModifiedBy>
  <cp:revision>70</cp:revision>
  <dcterms:modified xsi:type="dcterms:W3CDTF">2021-07-10T22:43:34Z</dcterms:modified>
</cp:coreProperties>
</file>