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7" r:id="rId2"/>
    <p:sldId id="267" r:id="rId3"/>
    <p:sldId id="268" r:id="rId4"/>
    <p:sldId id="270" r:id="rId5"/>
    <p:sldId id="278" r:id="rId6"/>
    <p:sldId id="279" r:id="rId7"/>
    <p:sldId id="269" r:id="rId8"/>
    <p:sldId id="271" r:id="rId9"/>
    <p:sldId id="274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14" autoAdjust="0"/>
  </p:normalViewPr>
  <p:slideViewPr>
    <p:cSldViewPr snapToGrid="0">
      <p:cViewPr varScale="1">
        <p:scale>
          <a:sx n="78" d="100"/>
          <a:sy n="78" d="100"/>
        </p:scale>
        <p:origin x="246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91974-9F08-42C6-B4F2-02B9136A72C7}" type="doc">
      <dgm:prSet loTypeId="urn:microsoft.com/office/officeart/2005/8/layout/pyramid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6FFA61-6A5E-4A07-B0CD-657A6016A538}">
      <dgm:prSet phldrT="[Text]"/>
      <dgm:spPr/>
      <dgm:t>
        <a:bodyPr/>
        <a:lstStyle/>
        <a:p>
          <a:r>
            <a:rPr lang="en-US" dirty="0"/>
            <a:t>Group A</a:t>
          </a:r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BE5D8AB6-D1DC-4693-9520-9749A9B2666C}" type="parTrans" cxnId="{144421FE-CAF2-4745-BAE1-6B88FC778DDF}">
      <dgm:prSet/>
      <dgm:spPr/>
      <dgm:t>
        <a:bodyPr/>
        <a:lstStyle/>
        <a:p>
          <a:endParaRPr lang="en-US"/>
        </a:p>
      </dgm:t>
    </dgm:pt>
    <dgm:pt modelId="{716E4D6C-03E8-4365-AF21-1602BE3722FD}" type="sibTrans" cxnId="{144421FE-CAF2-4745-BAE1-6B88FC778DDF}">
      <dgm:prSet/>
      <dgm:spPr/>
      <dgm:t>
        <a:bodyPr/>
        <a:lstStyle/>
        <a:p>
          <a:endParaRPr lang="en-US"/>
        </a:p>
      </dgm:t>
    </dgm:pt>
    <dgm:pt modelId="{E94ADD85-26B8-44AF-BE89-A44A734EC3B8}">
      <dgm:prSet phldrT="[Text]"/>
      <dgm:spPr/>
      <dgm:t>
        <a:bodyPr/>
        <a:lstStyle/>
        <a:p>
          <a:r>
            <a:rPr lang="en-US" dirty="0"/>
            <a:t>Group B</a:t>
          </a:r>
        </a:p>
      </dgm:t>
      <dgm:extLst>
        <a:ext uri="{E40237B7-FDA0-4F09-8148-C483321AD2D9}">
          <dgm14:cNvPr xmlns:dgm14="http://schemas.microsoft.com/office/drawing/2010/diagram" id="0" name="" title="Group B"/>
        </a:ext>
      </dgm:extLst>
    </dgm:pt>
    <dgm:pt modelId="{80CC2F95-912D-4EB2-A7A7-15A75A534300}" type="parTrans" cxnId="{35C3B619-E840-4AFF-B602-C4F3A3844CC0}">
      <dgm:prSet/>
      <dgm:spPr/>
      <dgm:t>
        <a:bodyPr/>
        <a:lstStyle/>
        <a:p>
          <a:endParaRPr lang="en-US"/>
        </a:p>
      </dgm:t>
    </dgm:pt>
    <dgm:pt modelId="{BD64D4FA-33E1-4A93-8ABA-E777D7BBB411}" type="sibTrans" cxnId="{35C3B619-E840-4AFF-B602-C4F3A3844CC0}">
      <dgm:prSet/>
      <dgm:spPr/>
      <dgm:t>
        <a:bodyPr/>
        <a:lstStyle/>
        <a:p>
          <a:endParaRPr lang="en-US"/>
        </a:p>
      </dgm:t>
    </dgm:pt>
    <dgm:pt modelId="{52C59E2E-30E9-45A1-A2DB-B56219AA5D23}">
      <dgm:prSet phldrT="[Text]"/>
      <dgm:spPr/>
      <dgm:t>
        <a:bodyPr/>
        <a:lstStyle/>
        <a:p>
          <a:r>
            <a:rPr lang="en-US" dirty="0"/>
            <a:t>Group C</a:t>
          </a:r>
        </a:p>
      </dgm:t>
      <dgm:extLst>
        <a:ext uri="{E40237B7-FDA0-4F09-8148-C483321AD2D9}">
          <dgm14:cNvPr xmlns:dgm14="http://schemas.microsoft.com/office/drawing/2010/diagram" id="0" name="" title="Group C"/>
        </a:ext>
      </dgm:extLst>
    </dgm:pt>
    <dgm:pt modelId="{8E439CEF-6BC2-43D4-A93F-DA8490341D46}" type="parTrans" cxnId="{D97B6FBA-E602-4236-BD00-95D5F8708F52}">
      <dgm:prSet/>
      <dgm:spPr/>
      <dgm:t>
        <a:bodyPr/>
        <a:lstStyle/>
        <a:p>
          <a:endParaRPr lang="en-US"/>
        </a:p>
      </dgm:t>
    </dgm:pt>
    <dgm:pt modelId="{F39575F8-5912-4830-B03F-ECBE8EE9EE03}" type="sibTrans" cxnId="{D97B6FBA-E602-4236-BD00-95D5F8708F52}">
      <dgm:prSet/>
      <dgm:spPr/>
      <dgm:t>
        <a:bodyPr/>
        <a:lstStyle/>
        <a:p>
          <a:endParaRPr lang="en-US"/>
        </a:p>
      </dgm:t>
    </dgm:pt>
    <dgm:pt modelId="{6D62B7E6-A7B7-474F-B145-0ABFE7C798BD}">
      <dgm:prSet phldrT="[Text]"/>
      <dgm:spPr/>
      <dgm:t>
        <a:bodyPr/>
        <a:lstStyle/>
        <a:p>
          <a:r>
            <a:rPr lang="en-US" dirty="0"/>
            <a:t>Group D</a:t>
          </a:r>
        </a:p>
      </dgm:t>
      <dgm:extLst>
        <a:ext uri="{E40237B7-FDA0-4F09-8148-C483321AD2D9}">
          <dgm14:cNvPr xmlns:dgm14="http://schemas.microsoft.com/office/drawing/2010/diagram" id="0" name="" title="Group D"/>
        </a:ext>
      </dgm:extLst>
    </dgm:pt>
    <dgm:pt modelId="{7F511E78-494F-4CB3-BAFB-7289787ECC3D}" type="parTrans" cxnId="{6CF9C0DB-996D-40CB-A9CF-8BA6E74C1E3F}">
      <dgm:prSet/>
      <dgm:spPr/>
      <dgm:t>
        <a:bodyPr/>
        <a:lstStyle/>
        <a:p>
          <a:endParaRPr lang="en-US"/>
        </a:p>
      </dgm:t>
    </dgm:pt>
    <dgm:pt modelId="{8BF8ECB4-4667-4B36-A63D-886D2F45FE49}" type="sibTrans" cxnId="{6CF9C0DB-996D-40CB-A9CF-8BA6E74C1E3F}">
      <dgm:prSet/>
      <dgm:spPr/>
      <dgm:t>
        <a:bodyPr/>
        <a:lstStyle/>
        <a:p>
          <a:endParaRPr lang="en-US"/>
        </a:p>
      </dgm:t>
    </dgm:pt>
    <dgm:pt modelId="{8B586D5B-1BA8-4794-842B-98B691C3928B}" type="pres">
      <dgm:prSet presAssocID="{C7791974-9F08-42C6-B4F2-02B9136A72C7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D1B414-4301-4553-9DAF-ACE9902D6950}" type="pres">
      <dgm:prSet presAssocID="{C7791974-9F08-42C6-B4F2-02B9136A72C7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33EA1-8640-46B4-88FF-887F47189AD6}" type="pres">
      <dgm:prSet presAssocID="{C7791974-9F08-42C6-B4F2-02B9136A72C7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8AFD8-8F11-477A-AD8A-938650EC8062}" type="pres">
      <dgm:prSet presAssocID="{C7791974-9F08-42C6-B4F2-02B9136A72C7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4865A-29F3-4612-BD60-25517D3937BB}" type="pres">
      <dgm:prSet presAssocID="{C7791974-9F08-42C6-B4F2-02B9136A72C7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D03CF9-CE53-4002-AAED-817FBB395399}" type="presOf" srcId="{6D62B7E6-A7B7-474F-B145-0ABFE7C798BD}" destId="{8A34865A-29F3-4612-BD60-25517D3937BB}" srcOrd="0" destOrd="0" presId="urn:microsoft.com/office/officeart/2005/8/layout/pyramid4"/>
    <dgm:cxn modelId="{35C3B619-E840-4AFF-B602-C4F3A3844CC0}" srcId="{C7791974-9F08-42C6-B4F2-02B9136A72C7}" destId="{E94ADD85-26B8-44AF-BE89-A44A734EC3B8}" srcOrd="1" destOrd="0" parTransId="{80CC2F95-912D-4EB2-A7A7-15A75A534300}" sibTransId="{BD64D4FA-33E1-4A93-8ABA-E777D7BBB411}"/>
    <dgm:cxn modelId="{66525AC0-026F-4425-88AE-E23ED4309766}" type="presOf" srcId="{BC6FFA61-6A5E-4A07-B0CD-657A6016A538}" destId="{E9D1B414-4301-4553-9DAF-ACE9902D6950}" srcOrd="0" destOrd="0" presId="urn:microsoft.com/office/officeart/2005/8/layout/pyramid4"/>
    <dgm:cxn modelId="{AC459E9A-72C9-4B2D-BD11-0C2A00A7B9B1}" type="presOf" srcId="{52C59E2E-30E9-45A1-A2DB-B56219AA5D23}" destId="{5CE8AFD8-8F11-477A-AD8A-938650EC8062}" srcOrd="0" destOrd="0" presId="urn:microsoft.com/office/officeart/2005/8/layout/pyramid4"/>
    <dgm:cxn modelId="{144421FE-CAF2-4745-BAE1-6B88FC778DDF}" srcId="{C7791974-9F08-42C6-B4F2-02B9136A72C7}" destId="{BC6FFA61-6A5E-4A07-B0CD-657A6016A538}" srcOrd="0" destOrd="0" parTransId="{BE5D8AB6-D1DC-4693-9520-9749A9B2666C}" sibTransId="{716E4D6C-03E8-4365-AF21-1602BE3722FD}"/>
    <dgm:cxn modelId="{6CF9C0DB-996D-40CB-A9CF-8BA6E74C1E3F}" srcId="{C7791974-9F08-42C6-B4F2-02B9136A72C7}" destId="{6D62B7E6-A7B7-474F-B145-0ABFE7C798BD}" srcOrd="3" destOrd="0" parTransId="{7F511E78-494F-4CB3-BAFB-7289787ECC3D}" sibTransId="{8BF8ECB4-4667-4B36-A63D-886D2F45FE49}"/>
    <dgm:cxn modelId="{473EA6C5-136B-4679-87CE-C41929DF0AE3}" type="presOf" srcId="{C7791974-9F08-42C6-B4F2-02B9136A72C7}" destId="{8B586D5B-1BA8-4794-842B-98B691C3928B}" srcOrd="0" destOrd="0" presId="urn:microsoft.com/office/officeart/2005/8/layout/pyramid4"/>
    <dgm:cxn modelId="{E5829CA1-E3DF-403B-A4F0-C810B6B2FE11}" type="presOf" srcId="{E94ADD85-26B8-44AF-BE89-A44A734EC3B8}" destId="{45B33EA1-8640-46B4-88FF-887F47189AD6}" srcOrd="0" destOrd="0" presId="urn:microsoft.com/office/officeart/2005/8/layout/pyramid4"/>
    <dgm:cxn modelId="{D97B6FBA-E602-4236-BD00-95D5F8708F52}" srcId="{C7791974-9F08-42C6-B4F2-02B9136A72C7}" destId="{52C59E2E-30E9-45A1-A2DB-B56219AA5D23}" srcOrd="2" destOrd="0" parTransId="{8E439CEF-6BC2-43D4-A93F-DA8490341D46}" sibTransId="{F39575F8-5912-4830-B03F-ECBE8EE9EE03}"/>
    <dgm:cxn modelId="{96F84AC1-A349-4449-BA3C-6D0D2B0ECE6F}" type="presParOf" srcId="{8B586D5B-1BA8-4794-842B-98B691C3928B}" destId="{E9D1B414-4301-4553-9DAF-ACE9902D6950}" srcOrd="0" destOrd="0" presId="urn:microsoft.com/office/officeart/2005/8/layout/pyramid4"/>
    <dgm:cxn modelId="{CC037F8F-28AA-4119-B60B-10D92FA24C1B}" type="presParOf" srcId="{8B586D5B-1BA8-4794-842B-98B691C3928B}" destId="{45B33EA1-8640-46B4-88FF-887F47189AD6}" srcOrd="1" destOrd="0" presId="urn:microsoft.com/office/officeart/2005/8/layout/pyramid4"/>
    <dgm:cxn modelId="{52221294-4AAA-4926-A25D-AD4C892F6D0D}" type="presParOf" srcId="{8B586D5B-1BA8-4794-842B-98B691C3928B}" destId="{5CE8AFD8-8F11-477A-AD8A-938650EC8062}" srcOrd="2" destOrd="0" presId="urn:microsoft.com/office/officeart/2005/8/layout/pyramid4"/>
    <dgm:cxn modelId="{AC8B59DA-FAD5-49CC-B167-BE68D60CC8D4}" type="presParOf" srcId="{8B586D5B-1BA8-4794-842B-98B691C3928B}" destId="{8A34865A-29F3-4612-BD60-25517D3937B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1B414-4301-4553-9DAF-ACE9902D6950}">
      <dsp:nvSpPr>
        <dsp:cNvPr id="0" name=""/>
        <dsp:cNvSpPr/>
      </dsp:nvSpPr>
      <dsp:spPr>
        <a:xfrm>
          <a:off x="1332706" y="0"/>
          <a:ext cx="2058987" cy="2058987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Group A</a:t>
          </a:r>
        </a:p>
      </dsp:txBody>
      <dsp:txXfrm>
        <a:off x="1847453" y="1029494"/>
        <a:ext cx="1029493" cy="1029493"/>
      </dsp:txXfrm>
    </dsp:sp>
    <dsp:sp modelId="{45B33EA1-8640-46B4-88FF-887F47189AD6}">
      <dsp:nvSpPr>
        <dsp:cNvPr id="0" name=""/>
        <dsp:cNvSpPr/>
      </dsp:nvSpPr>
      <dsp:spPr>
        <a:xfrm>
          <a:off x="303212" y="2058987"/>
          <a:ext cx="2058987" cy="2058987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Group B</a:t>
          </a:r>
        </a:p>
      </dsp:txBody>
      <dsp:txXfrm>
        <a:off x="817959" y="3088481"/>
        <a:ext cx="1029493" cy="1029493"/>
      </dsp:txXfrm>
    </dsp:sp>
    <dsp:sp modelId="{5CE8AFD8-8F11-477A-AD8A-938650EC8062}">
      <dsp:nvSpPr>
        <dsp:cNvPr id="0" name=""/>
        <dsp:cNvSpPr/>
      </dsp:nvSpPr>
      <dsp:spPr>
        <a:xfrm rot="10800000">
          <a:off x="1332706" y="2058987"/>
          <a:ext cx="2058987" cy="2058987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Group C</a:t>
          </a:r>
        </a:p>
      </dsp:txBody>
      <dsp:txXfrm rot="10800000">
        <a:off x="1847453" y="2058987"/>
        <a:ext cx="1029493" cy="1029493"/>
      </dsp:txXfrm>
    </dsp:sp>
    <dsp:sp modelId="{8A34865A-29F3-4612-BD60-25517D3937BB}">
      <dsp:nvSpPr>
        <dsp:cNvPr id="0" name=""/>
        <dsp:cNvSpPr/>
      </dsp:nvSpPr>
      <dsp:spPr>
        <a:xfrm>
          <a:off x="2362199" y="2058987"/>
          <a:ext cx="2058987" cy="2058987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Group D</a:t>
          </a:r>
        </a:p>
      </dsp:txBody>
      <dsp:txXfrm>
        <a:off x="2876946" y="3088481"/>
        <a:ext cx="1029493" cy="1029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5/29/2021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477" y="1386840"/>
            <a:ext cx="10058400" cy="2743200"/>
          </a:xfrm>
        </p:spPr>
        <p:txBody>
          <a:bodyPr/>
          <a:lstStyle/>
          <a:p>
            <a:r>
              <a:rPr lang="en-US" dirty="0" smtClean="0"/>
              <a:t>Male </a:t>
            </a:r>
            <a:r>
              <a:rPr lang="en-US" dirty="0" err="1" smtClean="0"/>
              <a:t>GynAecologists</a:t>
            </a:r>
            <a:r>
              <a:rPr lang="en-US" dirty="0" smtClean="0"/>
              <a:t>: western &amp; Islamic </a:t>
            </a:r>
            <a:r>
              <a:rPr lang="en-US" dirty="0" err="1" smtClean="0"/>
              <a:t>perspectiveS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419600"/>
            <a:ext cx="10058400" cy="1306597"/>
          </a:xfrm>
        </p:spPr>
        <p:txBody>
          <a:bodyPr>
            <a:normAutofit/>
          </a:bodyPr>
          <a:lstStyle/>
          <a:p>
            <a:r>
              <a:rPr lang="en-US" dirty="0" err="1" smtClean="0"/>
              <a:t>Ramizah</a:t>
            </a:r>
            <a:r>
              <a:rPr lang="en-US" dirty="0" smtClean="0"/>
              <a:t> wan Muhammad, </a:t>
            </a:r>
          </a:p>
          <a:p>
            <a:endParaRPr lang="en-US" dirty="0" smtClean="0"/>
          </a:p>
          <a:p>
            <a:r>
              <a:rPr lang="en-US" dirty="0" smtClean="0"/>
              <a:t>department of Islamic law, </a:t>
            </a:r>
            <a:r>
              <a:rPr lang="en-US" dirty="0" err="1" smtClean="0"/>
              <a:t>aikol,iium</a:t>
            </a:r>
            <a:r>
              <a:rPr lang="en-US" smtClean="0"/>
              <a:t>, </a:t>
            </a:r>
            <a:r>
              <a:rPr lang="en-US" dirty="0" smtClean="0"/>
              <a:t>Gombak.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 dirty="0" err="1" smtClean="0"/>
              <a:t>Shukran</a:t>
            </a:r>
            <a:r>
              <a:rPr lang="en-MY" dirty="0" smtClean="0"/>
              <a:t> and </a:t>
            </a:r>
            <a:r>
              <a:rPr lang="en-MY" smtClean="0"/>
              <a:t>wassalam</a:t>
            </a:r>
            <a:endParaRPr lang="en-MY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807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313861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 Muslim Male student become a </a:t>
            </a:r>
            <a:r>
              <a:rPr lang="en-GB" dirty="0" smtClean="0"/>
              <a:t>gynaecologist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4572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To be a doctor is </a:t>
            </a:r>
            <a:r>
              <a:rPr lang="en-MY" dirty="0" err="1" smtClean="0"/>
              <a:t>fardh</a:t>
            </a:r>
            <a:r>
              <a:rPr lang="en-MY" dirty="0" smtClean="0"/>
              <a:t> </a:t>
            </a:r>
            <a:r>
              <a:rPr lang="en-MY" dirty="0" err="1" smtClean="0"/>
              <a:t>Kifayah</a:t>
            </a:r>
            <a:endParaRPr lang="en-MY" dirty="0" smtClean="0"/>
          </a:p>
          <a:p>
            <a:endParaRPr lang="en-MY" dirty="0"/>
          </a:p>
          <a:p>
            <a:r>
              <a:rPr lang="en-MY" dirty="0" smtClean="0"/>
              <a:t>To be a doctor is to save life</a:t>
            </a:r>
          </a:p>
          <a:p>
            <a:endParaRPr lang="en-MY" dirty="0"/>
          </a:p>
          <a:p>
            <a:r>
              <a:rPr lang="en-MY" dirty="0" smtClean="0"/>
              <a:t>To protect the life of others</a:t>
            </a:r>
          </a:p>
          <a:p>
            <a:endParaRPr lang="en-MY" dirty="0"/>
          </a:p>
          <a:p>
            <a:r>
              <a:rPr lang="en-MY" dirty="0" err="1" smtClean="0"/>
              <a:t>Maqasid</a:t>
            </a:r>
            <a:r>
              <a:rPr lang="en-MY" dirty="0" smtClean="0"/>
              <a:t> al </a:t>
            </a:r>
            <a:r>
              <a:rPr lang="en-MY" dirty="0" err="1" smtClean="0"/>
              <a:t>Shari’ah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799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in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Department of Obstetrics and </a:t>
            </a:r>
            <a:r>
              <a:rPr lang="en-US" dirty="0" err="1" smtClean="0"/>
              <a:t>Gyaenology</a:t>
            </a:r>
            <a:r>
              <a:rPr lang="en-US" dirty="0" smtClean="0"/>
              <a:t>, University of Connecticut </a:t>
            </a:r>
          </a:p>
          <a:p>
            <a:endParaRPr lang="en-US" dirty="0"/>
          </a:p>
          <a:p>
            <a:r>
              <a:rPr lang="en-US" dirty="0" smtClean="0"/>
              <a:t>80% respondents did not have any gender preference.  </a:t>
            </a:r>
          </a:p>
          <a:p>
            <a:endParaRPr lang="en-US" dirty="0"/>
          </a:p>
          <a:p>
            <a:r>
              <a:rPr lang="en-US" dirty="0" smtClean="0"/>
              <a:t>66.6% had no gender bias when selecting </a:t>
            </a:r>
            <a:r>
              <a:rPr lang="en-US" dirty="0" err="1" smtClean="0"/>
              <a:t>obs-gyne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18936986"/>
              </p:ext>
            </p:extLst>
          </p:nvPr>
        </p:nvGraphicFramePr>
        <p:xfrm>
          <a:off x="8865973" y="2468176"/>
          <a:ext cx="1181100" cy="214785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3732249891"/>
                    </a:ext>
                  </a:extLst>
                </a:gridCol>
              </a:tblGrid>
              <a:tr h="536964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964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964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964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4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Findings</a:t>
            </a:r>
            <a:endParaRPr lang="en-MY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Qualified/</a:t>
            </a:r>
            <a:r>
              <a:rPr lang="en-MY" dirty="0" err="1" smtClean="0"/>
              <a:t>knowledgble</a:t>
            </a:r>
            <a:endParaRPr lang="en-MY" dirty="0" smtClean="0"/>
          </a:p>
          <a:p>
            <a:r>
              <a:rPr lang="en-MY" dirty="0" smtClean="0"/>
              <a:t>Reputable</a:t>
            </a:r>
          </a:p>
          <a:p>
            <a:r>
              <a:rPr lang="en-MY" dirty="0" smtClean="0"/>
              <a:t>Compassionate</a:t>
            </a:r>
          </a:p>
          <a:p>
            <a:r>
              <a:rPr lang="en-MY" dirty="0" smtClean="0"/>
              <a:t>Personable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439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STUDY IN CANADA &amp; PAKISTAN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CANADA: 100% Muslim women preferred female gynaecologists</a:t>
            </a:r>
          </a:p>
          <a:p>
            <a:pPr marL="45720" indent="0">
              <a:buNone/>
            </a:pPr>
            <a:endParaRPr lang="en-MY" dirty="0" smtClean="0"/>
          </a:p>
          <a:p>
            <a:r>
              <a:rPr lang="en-MY" dirty="0" smtClean="0"/>
              <a:t>Pakistan: 5% has no gender preference.</a:t>
            </a:r>
          </a:p>
          <a:p>
            <a:endParaRPr lang="en-MY" dirty="0" smtClean="0"/>
          </a:p>
          <a:p>
            <a:r>
              <a:rPr lang="en-MY" dirty="0" smtClean="0"/>
              <a:t>Pakistan:  95%  did not want to visit male not because of religious reasons but because of their husbands.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783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</a:t>
            </a:r>
            <a:r>
              <a:rPr lang="en-US" dirty="0" err="1" smtClean="0"/>
              <a:t>gynae</a:t>
            </a:r>
            <a:r>
              <a:rPr lang="en-US" dirty="0" smtClean="0"/>
              <a:t>: Islamic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General point of view; it’s not permissible due to modesty reasons.</a:t>
            </a:r>
            <a:endParaRPr lang="en-US" dirty="0"/>
          </a:p>
          <a:p>
            <a:r>
              <a:rPr lang="en-US" dirty="0" smtClean="0"/>
              <a:t>Physical Contact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4" descr="Segmented pyramid showing&#10;interconnected relationships between 4 groups. The Group A, Group 2, Group 3 and Group 4 text appear in triangular shape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9960920"/>
              </p:ext>
            </p:extLst>
          </p:nvPr>
        </p:nvGraphicFramePr>
        <p:xfrm>
          <a:off x="6172200" y="1825625"/>
          <a:ext cx="4724400" cy="411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7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 on </a:t>
            </a:r>
            <a:r>
              <a:rPr lang="en-US" dirty="0" err="1" smtClean="0"/>
              <a:t>permissibilty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guidelines on aurah does not apply in healthcare aspect </a:t>
            </a:r>
          </a:p>
          <a:p>
            <a:endParaRPr lang="en-US" dirty="0"/>
          </a:p>
          <a:p>
            <a:r>
              <a:rPr lang="en-US" dirty="0" smtClean="0"/>
              <a:t>Main objective is to take care human’s health</a:t>
            </a:r>
          </a:p>
          <a:p>
            <a:endParaRPr lang="en-US" dirty="0"/>
          </a:p>
          <a:p>
            <a:r>
              <a:rPr lang="en-US" dirty="0" err="1" smtClean="0"/>
              <a:t>Khalwah</a:t>
            </a:r>
            <a:r>
              <a:rPr lang="en-US" dirty="0" smtClean="0"/>
              <a:t>? Always accompanied with a nurse/assistant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conclusion</a:t>
            </a:r>
            <a:endParaRPr lang="en-MY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The </a:t>
            </a:r>
            <a:r>
              <a:rPr lang="en-MY" dirty="0" err="1" smtClean="0"/>
              <a:t>hukm</a:t>
            </a:r>
            <a:r>
              <a:rPr lang="en-MY" dirty="0" smtClean="0"/>
              <a:t>: permissible in the state of necessity.</a:t>
            </a:r>
          </a:p>
          <a:p>
            <a:r>
              <a:rPr lang="en-MY" dirty="0" smtClean="0"/>
              <a:t>Necessity; if no other qualified, compassionate female doctor exist.</a:t>
            </a:r>
          </a:p>
          <a:p>
            <a:r>
              <a:rPr lang="en-MY" dirty="0" smtClean="0"/>
              <a:t>In medical field; </a:t>
            </a:r>
            <a:r>
              <a:rPr lang="en-MY" dirty="0" err="1" smtClean="0"/>
              <a:t>aurah</a:t>
            </a:r>
            <a:r>
              <a:rPr lang="en-MY" dirty="0" smtClean="0"/>
              <a:t> is not strictly applied. </a:t>
            </a:r>
          </a:p>
          <a:p>
            <a:r>
              <a:rPr lang="en-MY" dirty="0" smtClean="0"/>
              <a:t>Between woman and woman; must observe </a:t>
            </a:r>
            <a:r>
              <a:rPr lang="en-MY" dirty="0" err="1" smtClean="0"/>
              <a:t>aurah</a:t>
            </a:r>
            <a:r>
              <a:rPr lang="en-MY" dirty="0" smtClean="0"/>
              <a:t> as well.</a:t>
            </a:r>
          </a:p>
          <a:p>
            <a:r>
              <a:rPr lang="en-MY" dirty="0" err="1" smtClean="0"/>
              <a:t>Maqasid</a:t>
            </a:r>
            <a:r>
              <a:rPr lang="en-MY" dirty="0" smtClean="0"/>
              <a:t> al </a:t>
            </a:r>
            <a:r>
              <a:rPr lang="en-MY" dirty="0" err="1" smtClean="0"/>
              <a:t>Shariah</a:t>
            </a:r>
            <a:r>
              <a:rPr lang="en-MY" dirty="0" smtClean="0"/>
              <a:t>; Protection of one’s life</a:t>
            </a:r>
          </a:p>
          <a:p>
            <a:r>
              <a:rPr lang="en-MY" dirty="0" smtClean="0"/>
              <a:t>Medical doctors; </a:t>
            </a:r>
            <a:r>
              <a:rPr lang="en-MY" dirty="0" err="1" smtClean="0"/>
              <a:t>Muttaqin</a:t>
            </a:r>
            <a:r>
              <a:rPr lang="en-MY" dirty="0" smtClean="0"/>
              <a:t>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67</TotalTime>
  <Words>250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Cambria</vt:lpstr>
      <vt:lpstr>Red Line Business 16x9</vt:lpstr>
      <vt:lpstr>Male GynAecologists: western &amp; Islamic perspectiveS</vt:lpstr>
      <vt:lpstr>background</vt:lpstr>
      <vt:lpstr>introduction</vt:lpstr>
      <vt:lpstr>Study in us</vt:lpstr>
      <vt:lpstr>Findings</vt:lpstr>
      <vt:lpstr>STUDY IN CANADA &amp; PAKISTAN</vt:lpstr>
      <vt:lpstr>Male gynae: Islamic perspective</vt:lpstr>
      <vt:lpstr>Arguments on permissibilty</vt:lpstr>
      <vt:lpstr>conclusion</vt:lpstr>
      <vt:lpstr>Shukran and wassalam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Male Gynaecologists: western &amp; Islamic perspective</dc:title>
  <dc:creator>UstazahCinta</dc:creator>
  <cp:lastModifiedBy>UstazahCinta</cp:lastModifiedBy>
  <cp:revision>13</cp:revision>
  <dcterms:created xsi:type="dcterms:W3CDTF">2021-05-21T00:17:20Z</dcterms:created>
  <dcterms:modified xsi:type="dcterms:W3CDTF">2021-05-29T08:37:55Z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