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jTQOJqt2TY0DzStnZ8Xnvf38Tf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118ed3f6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Here are community </a:t>
            </a:r>
            <a:r>
              <a:rPr lang="en-US"/>
              <a:t>checkpoints</a:t>
            </a:r>
            <a:r>
              <a:rPr lang="en-US"/>
              <a:t> in China, the left one is in urban area, the right one is in village. These </a:t>
            </a:r>
            <a:r>
              <a:rPr lang="en-US"/>
              <a:t>checkpoints</a:t>
            </a:r>
            <a:r>
              <a:rPr lang="en-US"/>
              <a:t> formed a non-medical method of stopping COVID-19 from spreading.</a:t>
            </a:r>
            <a:endParaRPr/>
          </a:p>
          <a:p>
            <a:pPr indent="0" lvl="0" marL="0" rtl="0" algn="l">
              <a:spcBef>
                <a:spcPts val="0"/>
              </a:spcBef>
              <a:spcAft>
                <a:spcPts val="0"/>
              </a:spcAft>
              <a:buNone/>
            </a:pPr>
            <a:r>
              <a:t/>
            </a:r>
            <a:endParaRPr/>
          </a:p>
        </p:txBody>
      </p:sp>
      <p:sp>
        <p:nvSpPr>
          <p:cNvPr id="148" name="Google Shape;148;ge118ed3f6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0f24717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e0f24717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
        <p:nvSpPr>
          <p:cNvPr id="168" name="Google Shape;16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2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None/>
            </a:pPr>
            <a:r>
              <a:t/>
            </a:r>
            <a:endParaRPr/>
          </a:p>
        </p:txBody>
      </p:sp>
      <p:sp>
        <p:nvSpPr>
          <p:cNvPr id="68" name="Google Shape;6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just">
              <a:lnSpc>
                <a:spcPct val="200000"/>
              </a:lnSpc>
              <a:spcBef>
                <a:spcPts val="0"/>
              </a:spcBef>
              <a:spcAft>
                <a:spcPts val="0"/>
              </a:spcAft>
              <a:buClr>
                <a:srgbClr val="FF0000"/>
              </a:buClr>
              <a:buSzPts val="1200"/>
              <a:buFont typeface="Times New Roman"/>
              <a:buAutoNum type="arabicPeriod"/>
            </a:pPr>
            <a:r>
              <a:t/>
            </a:r>
            <a:endParaRPr sz="1200">
              <a:solidFill>
                <a:srgbClr val="FF0000"/>
              </a:solidFill>
              <a:latin typeface="Times New Roman"/>
              <a:ea typeface="Times New Roman"/>
              <a:cs typeface="Times New Roman"/>
              <a:sym typeface="Times New Roman"/>
            </a:endParaRPr>
          </a:p>
        </p:txBody>
      </p:sp>
      <p:sp>
        <p:nvSpPr>
          <p:cNvPr id="78" name="Google Shape;78;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8" name="Google Shape;88;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1200"/>
              </a:spcAft>
              <a:buNone/>
            </a:pPr>
            <a:r>
              <a:t/>
            </a:r>
            <a:endParaRPr sz="1200"/>
          </a:p>
        </p:txBody>
      </p:sp>
      <p:sp>
        <p:nvSpPr>
          <p:cNvPr id="98" name="Google Shape;98;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0e2040a1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200000"/>
              </a:lnSpc>
              <a:spcBef>
                <a:spcPts val="0"/>
              </a:spcBef>
              <a:spcAft>
                <a:spcPts val="0"/>
              </a:spcAft>
              <a:buNone/>
            </a:pPr>
            <a:r>
              <a:t/>
            </a:r>
            <a:endParaRPr sz="1200"/>
          </a:p>
        </p:txBody>
      </p:sp>
      <p:sp>
        <p:nvSpPr>
          <p:cNvPr id="108" name="Google Shape;108;ge0e2040a1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200000"/>
              </a:lnSpc>
              <a:spcBef>
                <a:spcPts val="0"/>
              </a:spcBef>
              <a:spcAft>
                <a:spcPts val="0"/>
              </a:spcAft>
              <a:buNone/>
            </a:pPr>
            <a:r>
              <a:t/>
            </a:r>
            <a:endParaRPr/>
          </a:p>
        </p:txBody>
      </p:sp>
      <p:sp>
        <p:nvSpPr>
          <p:cNvPr id="118" name="Google Shape;11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0e2040a1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200000"/>
              </a:lnSpc>
              <a:spcBef>
                <a:spcPts val="0"/>
              </a:spcBef>
              <a:spcAft>
                <a:spcPts val="0"/>
              </a:spcAft>
              <a:buNone/>
            </a:pPr>
            <a:r>
              <a:t/>
            </a:r>
            <a:endParaRPr/>
          </a:p>
        </p:txBody>
      </p:sp>
      <p:sp>
        <p:nvSpPr>
          <p:cNvPr id="128" name="Google Shape;128;ge0e2040a1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 name="Google Shape;19;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6" name="Google Shape;26;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4" name="Google Shape;34;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39" name="Google Shape;3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3" name="Google Shape;4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10.png"/><Relationship Id="rId7"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descr="清华PPT-04" id="50" name="Google Shape;50;p1"/>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51" name="Google Shape;51;p1"/>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52" name="Google Shape;52;p1"/>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53" name="Google Shape;53;p1"/>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54" name="Google Shape;54;p1"/>
          <p:cNvSpPr txBox="1"/>
          <p:nvPr>
            <p:ph type="ctrTitle"/>
          </p:nvPr>
        </p:nvSpPr>
        <p:spPr>
          <a:xfrm>
            <a:off x="269487" y="1325345"/>
            <a:ext cx="8605026" cy="1893052"/>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75084"/>
              <a:buNone/>
            </a:pPr>
            <a:r>
              <a:rPr lang="en-US" sz="3300"/>
              <a:t>COVID 19:Assessment of Crisis Management</a:t>
            </a:r>
            <a:endParaRPr sz="3300"/>
          </a:p>
          <a:p>
            <a:pPr indent="0" lvl="0" marL="0" rtl="0" algn="ctr">
              <a:lnSpc>
                <a:spcPct val="100000"/>
              </a:lnSpc>
              <a:spcBef>
                <a:spcPts val="0"/>
              </a:spcBef>
              <a:spcAft>
                <a:spcPts val="0"/>
              </a:spcAft>
              <a:buClr>
                <a:schemeClr val="dk1"/>
              </a:buClr>
              <a:buSzPct val="33333"/>
              <a:buFont typeface="Arial"/>
              <a:buNone/>
            </a:pPr>
            <a:r>
              <a:rPr lang="en-US" sz="3300"/>
              <a:t>in China and the United States</a:t>
            </a:r>
            <a:endParaRPr sz="3300"/>
          </a:p>
          <a:p>
            <a:pPr indent="0" lvl="0" marL="0" rtl="0" algn="ctr">
              <a:lnSpc>
                <a:spcPct val="100000"/>
              </a:lnSpc>
              <a:spcBef>
                <a:spcPts val="0"/>
              </a:spcBef>
              <a:spcAft>
                <a:spcPts val="0"/>
              </a:spcAft>
              <a:buSzPct val="111111"/>
              <a:buNone/>
            </a:pPr>
            <a:r>
              <a:rPr lang="en-US"/>
              <a:t> </a:t>
            </a:r>
            <a:endParaRPr/>
          </a:p>
        </p:txBody>
      </p:sp>
      <p:sp>
        <p:nvSpPr>
          <p:cNvPr id="55" name="Google Shape;55;p1"/>
          <p:cNvSpPr txBox="1"/>
          <p:nvPr>
            <p:ph idx="1" type="subTitle"/>
          </p:nvPr>
        </p:nvSpPr>
        <p:spPr>
          <a:xfrm>
            <a:off x="424900" y="2601750"/>
            <a:ext cx="8520600" cy="12399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100000"/>
              </a:lnSpc>
              <a:spcBef>
                <a:spcPts val="0"/>
              </a:spcBef>
              <a:spcAft>
                <a:spcPts val="0"/>
              </a:spcAft>
              <a:buSzPct val="79545"/>
              <a:buNone/>
            </a:pPr>
            <a:r>
              <a:rPr lang="en-US" sz="6400">
                <a:solidFill>
                  <a:schemeClr val="dk1"/>
                </a:solidFill>
              </a:rPr>
              <a:t>Mao Dun </a:t>
            </a:r>
            <a:endParaRPr sz="6400">
              <a:solidFill>
                <a:schemeClr val="dk1"/>
              </a:solidFill>
            </a:endParaRPr>
          </a:p>
          <a:p>
            <a:pPr indent="0" lvl="0" marL="0" rtl="0" algn="ctr">
              <a:lnSpc>
                <a:spcPct val="100000"/>
              </a:lnSpc>
              <a:spcBef>
                <a:spcPts val="0"/>
              </a:spcBef>
              <a:spcAft>
                <a:spcPts val="0"/>
              </a:spcAft>
              <a:buSzPct val="79545"/>
              <a:buNone/>
            </a:pPr>
            <a:r>
              <a:rPr lang="en-US" sz="6400">
                <a:solidFill>
                  <a:schemeClr val="dk1"/>
                </a:solidFill>
              </a:rPr>
              <a:t>Institute of Political Science, Chinese Academy of Social </a:t>
            </a:r>
            <a:r>
              <a:rPr lang="en-US" sz="6400">
                <a:solidFill>
                  <a:schemeClr val="dk1"/>
                </a:solidFill>
              </a:rPr>
              <a:t>Science</a:t>
            </a:r>
            <a:r>
              <a:rPr lang="en-US" sz="6400">
                <a:solidFill>
                  <a:schemeClr val="dk1"/>
                </a:solidFill>
              </a:rPr>
              <a:t> </a:t>
            </a:r>
            <a:endParaRPr sz="6400">
              <a:solidFill>
                <a:schemeClr val="dk1"/>
              </a:solidFill>
            </a:endParaRPr>
          </a:p>
          <a:p>
            <a:pPr indent="0" lvl="0" marL="0" rtl="0" algn="ctr">
              <a:lnSpc>
                <a:spcPct val="100000"/>
              </a:lnSpc>
              <a:spcBef>
                <a:spcPts val="0"/>
              </a:spcBef>
              <a:spcAft>
                <a:spcPts val="0"/>
              </a:spcAft>
              <a:buSzPct val="79545"/>
              <a:buNone/>
            </a:pPr>
            <a:r>
              <a:t/>
            </a:r>
            <a:endParaRPr sz="6400">
              <a:solidFill>
                <a:schemeClr val="dk1"/>
              </a:solidFill>
            </a:endParaRPr>
          </a:p>
          <a:p>
            <a:pPr indent="0" lvl="0" marL="0" rtl="0" algn="ctr">
              <a:lnSpc>
                <a:spcPct val="100000"/>
              </a:lnSpc>
              <a:spcBef>
                <a:spcPts val="0"/>
              </a:spcBef>
              <a:spcAft>
                <a:spcPts val="0"/>
              </a:spcAft>
              <a:buSzPct val="79545"/>
              <a:buNone/>
            </a:pPr>
            <a:r>
              <a:rPr lang="en-US" sz="6400">
                <a:solidFill>
                  <a:schemeClr val="dk1"/>
                </a:solidFill>
              </a:rPr>
              <a:t>Lee Pei May </a:t>
            </a:r>
            <a:endParaRPr sz="6400">
              <a:solidFill>
                <a:schemeClr val="dk1"/>
              </a:solidFill>
            </a:endParaRPr>
          </a:p>
          <a:p>
            <a:pPr indent="0" lvl="0" marL="0" rtl="0" algn="ctr">
              <a:lnSpc>
                <a:spcPct val="100000"/>
              </a:lnSpc>
              <a:spcBef>
                <a:spcPts val="0"/>
              </a:spcBef>
              <a:spcAft>
                <a:spcPts val="0"/>
              </a:spcAft>
              <a:buSzPct val="79545"/>
              <a:buNone/>
            </a:pPr>
            <a:r>
              <a:rPr lang="en-US" sz="6400">
                <a:solidFill>
                  <a:schemeClr val="dk1"/>
                </a:solidFill>
              </a:rPr>
              <a:t>Department of Political Science, International Islamic University Malaysia</a:t>
            </a:r>
            <a:endParaRPr sz="6400">
              <a:solidFill>
                <a:schemeClr val="dk1"/>
              </a:solidFill>
            </a:endParaRPr>
          </a:p>
          <a:p>
            <a:pPr indent="0" lvl="0" marL="0" rtl="0" algn="ctr">
              <a:lnSpc>
                <a:spcPct val="100000"/>
              </a:lnSpc>
              <a:spcBef>
                <a:spcPts val="0"/>
              </a:spcBef>
              <a:spcAft>
                <a:spcPts val="0"/>
              </a:spcAft>
              <a:buSzPct val="181818"/>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清华PPT-04" id="140" name="Google Shape;140;p10"/>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141" name="Google Shape;141;p10"/>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42" name="Google Shape;142;p10"/>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43" name="Google Shape;143;p10"/>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44" name="Google Shape;144;p10"/>
          <p:cNvSpPr txBox="1"/>
          <p:nvPr/>
        </p:nvSpPr>
        <p:spPr>
          <a:xfrm>
            <a:off x="118872" y="937031"/>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94"/>
              <a:buFont typeface="Arial"/>
              <a:buNone/>
            </a:pPr>
            <a:r>
              <a:rPr b="0" i="0" lang="en-US" sz="2500" u="none" cap="none" strike="noStrike">
                <a:solidFill>
                  <a:schemeClr val="dk1"/>
                </a:solidFill>
                <a:latin typeface="Arial"/>
                <a:ea typeface="Arial"/>
                <a:cs typeface="Arial"/>
                <a:sym typeface="Arial"/>
              </a:rPr>
              <a:t>The role of civil society in China during the pandemic </a:t>
            </a:r>
            <a:endParaRPr sz="2500"/>
          </a:p>
          <a:p>
            <a:pPr indent="0" lvl="0" marL="0" marR="0" rtl="0" algn="l">
              <a:lnSpc>
                <a:spcPct val="100000"/>
              </a:lnSpc>
              <a:spcBef>
                <a:spcPts val="1200"/>
              </a:spcBef>
              <a:spcAft>
                <a:spcPts val="0"/>
              </a:spcAft>
              <a:buClr>
                <a:schemeClr val="dk1"/>
              </a:buClr>
              <a:buSzPts val="5200"/>
              <a:buFont typeface="Arial"/>
              <a:buNone/>
            </a:pPr>
            <a:r>
              <a:t/>
            </a:r>
            <a:endParaRPr b="0" i="0" sz="3100" u="none" cap="none" strike="noStrike">
              <a:solidFill>
                <a:schemeClr val="dk1"/>
              </a:solidFill>
              <a:latin typeface="Arial"/>
              <a:ea typeface="Arial"/>
              <a:cs typeface="Arial"/>
              <a:sym typeface="Arial"/>
            </a:endParaRPr>
          </a:p>
        </p:txBody>
      </p:sp>
      <p:sp>
        <p:nvSpPr>
          <p:cNvPr id="145" name="Google Shape;145;p10"/>
          <p:cNvSpPr txBox="1"/>
          <p:nvPr/>
        </p:nvSpPr>
        <p:spPr>
          <a:xfrm>
            <a:off x="179625" y="1769975"/>
            <a:ext cx="8520600" cy="2999400"/>
          </a:xfrm>
          <a:prstGeom prst="rect">
            <a:avLst/>
          </a:prstGeom>
          <a:noFill/>
          <a:ln>
            <a:noFill/>
          </a:ln>
        </p:spPr>
        <p:txBody>
          <a:bodyPr anchorCtr="0" anchor="t" bIns="91425" lIns="91425" spcFirstLastPara="1" rIns="91425" wrap="square" tIns="91425">
            <a:normAutofit/>
          </a:bodyPr>
          <a:lstStyle/>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Both governance models encourage participation of various civil actors.</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In China’s case, civil engagement was guided, often aimed to complement the role of the government.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Social organisations were mobilised and guided by Wuhan Civil Affairs Bureau to participate in pandemic control.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200000"/>
              </a:lnSpc>
              <a:spcBef>
                <a:spcPts val="0"/>
              </a:spcBef>
              <a:spcAft>
                <a:spcPts val="0"/>
              </a:spcAft>
              <a:buClr>
                <a:schemeClr val="dk1"/>
              </a:buClr>
              <a:buSzPts val="11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清华PPT-04" id="150" name="Google Shape;150;ge118ed3f64_0_4"/>
          <p:cNvPicPr preferRelativeResize="0"/>
          <p:nvPr/>
        </p:nvPicPr>
        <p:blipFill rotWithShape="1">
          <a:blip r:embed="rId3">
            <a:alphaModFix/>
          </a:blip>
          <a:srcRect b="0" l="0" r="0" t="0"/>
          <a:stretch/>
        </p:blipFill>
        <p:spPr>
          <a:xfrm>
            <a:off x="1" y="6221"/>
            <a:ext cx="9143999" cy="5142203"/>
          </a:xfrm>
          <a:prstGeom prst="rect">
            <a:avLst/>
          </a:prstGeom>
          <a:noFill/>
          <a:ln>
            <a:noFill/>
          </a:ln>
        </p:spPr>
      </p:pic>
      <p:pic>
        <p:nvPicPr>
          <p:cNvPr id="151" name="Google Shape;151;ge118ed3f64_0_4"/>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52" name="Google Shape;152;ge118ed3f64_0_4"/>
          <p:cNvSpPr txBox="1"/>
          <p:nvPr/>
        </p:nvSpPr>
        <p:spPr>
          <a:xfrm>
            <a:off x="118872" y="122474"/>
            <a:ext cx="2030100" cy="73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53" name="Google Shape;153;ge118ed3f64_0_4"/>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pic>
        <p:nvPicPr>
          <p:cNvPr id="154" name="Google Shape;154;ge118ed3f64_0_4"/>
          <p:cNvPicPr preferRelativeResize="0"/>
          <p:nvPr/>
        </p:nvPicPr>
        <p:blipFill>
          <a:blip r:embed="rId6">
            <a:alphaModFix/>
          </a:blip>
          <a:stretch>
            <a:fillRect/>
          </a:stretch>
        </p:blipFill>
        <p:spPr>
          <a:xfrm>
            <a:off x="0" y="1297863"/>
            <a:ext cx="4457700" cy="3076575"/>
          </a:xfrm>
          <a:prstGeom prst="rect">
            <a:avLst/>
          </a:prstGeom>
          <a:noFill/>
          <a:ln>
            <a:noFill/>
          </a:ln>
        </p:spPr>
      </p:pic>
      <p:pic>
        <p:nvPicPr>
          <p:cNvPr id="155" name="Google Shape;155;ge118ed3f64_0_4"/>
          <p:cNvPicPr preferRelativeResize="0"/>
          <p:nvPr/>
        </p:nvPicPr>
        <p:blipFill>
          <a:blip r:embed="rId7">
            <a:alphaModFix/>
          </a:blip>
          <a:stretch>
            <a:fillRect/>
          </a:stretch>
        </p:blipFill>
        <p:spPr>
          <a:xfrm>
            <a:off x="4480413" y="1293113"/>
            <a:ext cx="4638675" cy="308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清华PPT-04" id="160" name="Google Shape;160;ge0f247179b_0_0"/>
          <p:cNvPicPr preferRelativeResize="0"/>
          <p:nvPr/>
        </p:nvPicPr>
        <p:blipFill rotWithShape="1">
          <a:blip r:embed="rId3">
            <a:alphaModFix/>
          </a:blip>
          <a:srcRect b="0" l="0" r="0" t="0"/>
          <a:stretch/>
        </p:blipFill>
        <p:spPr>
          <a:xfrm>
            <a:off x="1" y="6221"/>
            <a:ext cx="9143999" cy="5142203"/>
          </a:xfrm>
          <a:prstGeom prst="rect">
            <a:avLst/>
          </a:prstGeom>
          <a:noFill/>
          <a:ln>
            <a:noFill/>
          </a:ln>
        </p:spPr>
      </p:pic>
      <p:pic>
        <p:nvPicPr>
          <p:cNvPr id="161" name="Google Shape;161;ge0f247179b_0_0"/>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62" name="Google Shape;162;ge0f247179b_0_0"/>
          <p:cNvSpPr txBox="1"/>
          <p:nvPr/>
        </p:nvSpPr>
        <p:spPr>
          <a:xfrm>
            <a:off x="118872" y="122474"/>
            <a:ext cx="2030100" cy="738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63" name="Google Shape;163;ge0f247179b_0_0"/>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64" name="Google Shape;164;ge0f247179b_0_0"/>
          <p:cNvSpPr txBox="1"/>
          <p:nvPr/>
        </p:nvSpPr>
        <p:spPr>
          <a:xfrm>
            <a:off x="118872" y="937031"/>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94"/>
              <a:buFont typeface="Arial"/>
              <a:buNone/>
            </a:pPr>
            <a:r>
              <a:rPr b="0" i="0" lang="en-US" sz="2500" u="none" cap="none" strike="noStrike">
                <a:solidFill>
                  <a:schemeClr val="dk1"/>
                </a:solidFill>
                <a:latin typeface="Arial"/>
                <a:ea typeface="Arial"/>
                <a:cs typeface="Arial"/>
                <a:sym typeface="Arial"/>
              </a:rPr>
              <a:t>The role of civil society in </a:t>
            </a:r>
            <a:r>
              <a:rPr lang="en-US" sz="2500">
                <a:solidFill>
                  <a:schemeClr val="dk1"/>
                </a:solidFill>
              </a:rPr>
              <a:t>the US</a:t>
            </a:r>
            <a:r>
              <a:rPr b="0" i="0" lang="en-US" sz="2500" u="none" cap="none" strike="noStrike">
                <a:solidFill>
                  <a:schemeClr val="dk1"/>
                </a:solidFill>
                <a:latin typeface="Arial"/>
                <a:ea typeface="Arial"/>
                <a:cs typeface="Arial"/>
                <a:sym typeface="Arial"/>
              </a:rPr>
              <a:t> during the pandemic </a:t>
            </a:r>
            <a:endParaRPr sz="2500"/>
          </a:p>
          <a:p>
            <a:pPr indent="0" lvl="0" marL="0" marR="0" rtl="0" algn="l">
              <a:lnSpc>
                <a:spcPct val="100000"/>
              </a:lnSpc>
              <a:spcBef>
                <a:spcPts val="1200"/>
              </a:spcBef>
              <a:spcAft>
                <a:spcPts val="0"/>
              </a:spcAft>
              <a:buClr>
                <a:schemeClr val="dk1"/>
              </a:buClr>
              <a:buSzPts val="5200"/>
              <a:buFont typeface="Arial"/>
              <a:buNone/>
            </a:pPr>
            <a:r>
              <a:t/>
            </a:r>
            <a:endParaRPr b="0" i="0" sz="3100" u="none" cap="none" strike="noStrike">
              <a:solidFill>
                <a:schemeClr val="dk1"/>
              </a:solidFill>
              <a:latin typeface="Arial"/>
              <a:ea typeface="Arial"/>
              <a:cs typeface="Arial"/>
              <a:sym typeface="Arial"/>
            </a:endParaRPr>
          </a:p>
        </p:txBody>
      </p:sp>
      <p:sp>
        <p:nvSpPr>
          <p:cNvPr id="165" name="Google Shape;165;ge0f247179b_0_0"/>
          <p:cNvSpPr txBox="1"/>
          <p:nvPr/>
        </p:nvSpPr>
        <p:spPr>
          <a:xfrm>
            <a:off x="179625" y="1769974"/>
            <a:ext cx="8520600" cy="27798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A standard practice in Western governance is sharing of responsibilities.</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Diverse interests cause fragmented and uncoordinated responses during the COVID-19.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清华PPT-04" id="170" name="Google Shape;170;p11"/>
          <p:cNvPicPr preferRelativeResize="0"/>
          <p:nvPr/>
        </p:nvPicPr>
        <p:blipFill rotWithShape="1">
          <a:blip r:embed="rId3">
            <a:alphaModFix/>
          </a:blip>
          <a:srcRect b="0" l="0" r="0" t="0"/>
          <a:stretch/>
        </p:blipFill>
        <p:spPr>
          <a:xfrm>
            <a:off x="1" y="6221"/>
            <a:ext cx="9143999" cy="5142203"/>
          </a:xfrm>
          <a:prstGeom prst="rect">
            <a:avLst/>
          </a:prstGeom>
          <a:noFill/>
          <a:ln>
            <a:noFill/>
          </a:ln>
        </p:spPr>
      </p:pic>
      <p:pic>
        <p:nvPicPr>
          <p:cNvPr id="171" name="Google Shape;171;p11"/>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72" name="Google Shape;172;p11"/>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73" name="Google Shape;173;p11"/>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74" name="Google Shape;174;p11"/>
          <p:cNvSpPr txBox="1"/>
          <p:nvPr/>
        </p:nvSpPr>
        <p:spPr>
          <a:xfrm>
            <a:off x="118872" y="1129738"/>
            <a:ext cx="8520600" cy="572700"/>
          </a:xfrm>
          <a:prstGeom prst="rect">
            <a:avLst/>
          </a:prstGeom>
          <a:noFill/>
          <a:ln>
            <a:noFill/>
          </a:ln>
        </p:spPr>
        <p:txBody>
          <a:bodyPr anchorCtr="0" anchor="t"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US" sz="5200" u="none" cap="none" strike="noStrike">
                <a:solidFill>
                  <a:schemeClr val="dk1"/>
                </a:solidFill>
                <a:latin typeface="Arial"/>
                <a:ea typeface="Arial"/>
                <a:cs typeface="Arial"/>
                <a:sym typeface="Arial"/>
              </a:rPr>
              <a:t>Conclusion </a:t>
            </a:r>
            <a:endParaRPr/>
          </a:p>
        </p:txBody>
      </p:sp>
      <p:sp>
        <p:nvSpPr>
          <p:cNvPr id="175" name="Google Shape;175;p11"/>
          <p:cNvSpPr txBox="1"/>
          <p:nvPr/>
        </p:nvSpPr>
        <p:spPr>
          <a:xfrm>
            <a:off x="311700" y="1767850"/>
            <a:ext cx="8520600" cy="270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US">
                <a:solidFill>
                  <a:schemeClr val="dk1"/>
                </a:solidFill>
              </a:rPr>
              <a:t>The governance model of China has demonstrated the state capabilities to take rapid and decisive decisions in a timely manner during crisis.</a:t>
            </a:r>
            <a:endParaRPr>
              <a:solidFill>
                <a:schemeClr val="dk1"/>
              </a:solidFill>
            </a:endParaRPr>
          </a:p>
          <a:p>
            <a:pPr indent="0" lvl="0" marL="0" rtl="0" algn="l">
              <a:lnSpc>
                <a:spcPct val="100000"/>
              </a:lnSpc>
              <a:spcBef>
                <a:spcPts val="1200"/>
              </a:spcBef>
              <a:spcAft>
                <a:spcPts val="0"/>
              </a:spcAft>
              <a:buNone/>
            </a:pPr>
            <a:r>
              <a:rPr lang="en-US">
                <a:solidFill>
                  <a:schemeClr val="dk1"/>
                </a:solidFill>
              </a:rPr>
              <a:t>The governance model of the US can cause delay in crisis management.</a:t>
            </a:r>
            <a:endParaRPr>
              <a:solidFill>
                <a:schemeClr val="dk1"/>
              </a:solidFill>
            </a:endParaRPr>
          </a:p>
          <a:p>
            <a:pPr indent="0" lvl="0" marL="0" rtl="0" algn="l">
              <a:lnSpc>
                <a:spcPct val="100000"/>
              </a:lnSpc>
              <a:spcBef>
                <a:spcPts val="1200"/>
              </a:spcBef>
              <a:spcAft>
                <a:spcPts val="0"/>
              </a:spcAft>
              <a:buNone/>
            </a:pPr>
            <a:r>
              <a:rPr lang="en-US">
                <a:solidFill>
                  <a:schemeClr val="dk1"/>
                </a:solidFill>
              </a:rPr>
              <a:t>Governance model of China may raise concerns that the leading role of the state in governance process means that the needs and demands of individuals and groups cannot be fully met.</a:t>
            </a:r>
            <a:endParaRPr>
              <a:solidFill>
                <a:schemeClr val="dk1"/>
              </a:solidFill>
            </a:endParaRPr>
          </a:p>
          <a:p>
            <a:pPr indent="0" lvl="0" marL="0" rtl="0" algn="l">
              <a:lnSpc>
                <a:spcPct val="100000"/>
              </a:lnSpc>
              <a:spcBef>
                <a:spcPts val="1200"/>
              </a:spcBef>
              <a:spcAft>
                <a:spcPts val="0"/>
              </a:spcAft>
              <a:buNone/>
            </a:pPr>
            <a:r>
              <a:rPr lang="en-US">
                <a:solidFill>
                  <a:schemeClr val="dk1"/>
                </a:solidFill>
              </a:rPr>
              <a:t>This study does not intend to argue which governance model fared better in managing the Covid-19 but to reveal the strengths and weaknesses of both models.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清华PPT-04" id="60" name="Google Shape;60;p2"/>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61" name="Google Shape;61;p2"/>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62" name="Google Shape;62;p2"/>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63" name="Google Shape;63;p2"/>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64" name="Google Shape;64;p2"/>
          <p:cNvSpPr txBox="1"/>
          <p:nvPr/>
        </p:nvSpPr>
        <p:spPr>
          <a:xfrm>
            <a:off x="118872" y="1044465"/>
            <a:ext cx="8520600" cy="572700"/>
          </a:xfrm>
          <a:prstGeom prst="rect">
            <a:avLst/>
          </a:prstGeom>
          <a:noFill/>
          <a:ln>
            <a:noFill/>
          </a:ln>
        </p:spPr>
        <p:txBody>
          <a:bodyPr anchorCtr="0" anchor="t"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US" sz="5200" u="none" cap="none" strike="noStrike">
                <a:solidFill>
                  <a:schemeClr val="dk1"/>
                </a:solidFill>
                <a:latin typeface="Arial"/>
                <a:ea typeface="Arial"/>
                <a:cs typeface="Arial"/>
                <a:sym typeface="Arial"/>
              </a:rPr>
              <a:t>Introduction </a:t>
            </a:r>
            <a:endParaRPr/>
          </a:p>
        </p:txBody>
      </p:sp>
      <p:sp>
        <p:nvSpPr>
          <p:cNvPr id="65" name="Google Shape;65;p2"/>
          <p:cNvSpPr txBox="1"/>
          <p:nvPr/>
        </p:nvSpPr>
        <p:spPr>
          <a:xfrm>
            <a:off x="0" y="1828476"/>
            <a:ext cx="8520600" cy="34164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Char char="●"/>
            </a:pPr>
            <a:r>
              <a:rPr lang="en-US">
                <a:solidFill>
                  <a:schemeClr val="dk1"/>
                </a:solidFill>
              </a:rPr>
              <a:t>To explain how China and the United States, with different governance models, responded to the COVID-19 pandemic. </a:t>
            </a:r>
            <a:endParaRPr>
              <a:solidFill>
                <a:schemeClr val="dk1"/>
              </a:solidFill>
            </a:endParaRPr>
          </a:p>
          <a:p>
            <a:pPr indent="0" lvl="0" marL="457200" marR="0" rtl="0" algn="l">
              <a:lnSpc>
                <a:spcPct val="100000"/>
              </a:lnSpc>
              <a:spcBef>
                <a:spcPts val="0"/>
              </a:spcBef>
              <a:spcAft>
                <a:spcPts val="0"/>
              </a:spcAft>
              <a:buNone/>
            </a:pPr>
            <a:r>
              <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The presentation is divided into two parts: </a:t>
            </a:r>
            <a:endParaRPr>
              <a:solidFill>
                <a:schemeClr val="dk1"/>
              </a:solidFill>
            </a:endParaRPr>
          </a:p>
          <a:p>
            <a:pPr indent="-317500" lvl="1" marL="914400" marR="0" rtl="0" algn="l">
              <a:lnSpc>
                <a:spcPct val="100000"/>
              </a:lnSpc>
              <a:spcBef>
                <a:spcPts val="0"/>
              </a:spcBef>
              <a:spcAft>
                <a:spcPts val="0"/>
              </a:spcAft>
              <a:buClr>
                <a:schemeClr val="dk1"/>
              </a:buClr>
              <a:buSzPts val="1400"/>
              <a:buChar char="○"/>
            </a:pPr>
            <a:r>
              <a:rPr lang="en-US">
                <a:solidFill>
                  <a:schemeClr val="dk1"/>
                </a:solidFill>
              </a:rPr>
              <a:t>Compare the main characteristics of governance models of China and the US</a:t>
            </a:r>
            <a:endParaRPr>
              <a:solidFill>
                <a:schemeClr val="dk1"/>
              </a:solidFill>
            </a:endParaRPr>
          </a:p>
          <a:p>
            <a:pPr indent="-317500" lvl="1" marL="914400" marR="0" rtl="0" algn="l">
              <a:lnSpc>
                <a:spcPct val="100000"/>
              </a:lnSpc>
              <a:spcBef>
                <a:spcPts val="0"/>
              </a:spcBef>
              <a:spcAft>
                <a:spcPts val="0"/>
              </a:spcAft>
              <a:buClr>
                <a:schemeClr val="dk1"/>
              </a:buClr>
              <a:buSzPts val="1400"/>
              <a:buChar char="○"/>
            </a:pPr>
            <a:r>
              <a:rPr lang="en-US">
                <a:solidFill>
                  <a:schemeClr val="dk1"/>
                </a:solidFill>
              </a:rPr>
              <a:t>Examine how two contrasting governance models shape government responses during the Covid-19</a:t>
            </a:r>
            <a:endParaRPr>
              <a:solidFill>
                <a:schemeClr val="dk1"/>
              </a:solidFill>
            </a:endParaRPr>
          </a:p>
          <a:p>
            <a:pPr indent="0" lvl="0" marL="914400" marR="0" rtl="0" algn="l">
              <a:lnSpc>
                <a:spcPct val="100000"/>
              </a:lnSpc>
              <a:spcBef>
                <a:spcPts val="0"/>
              </a:spcBef>
              <a:spcAft>
                <a:spcPts val="0"/>
              </a:spcAft>
              <a:buNone/>
            </a:pPr>
            <a:r>
              <a:t/>
            </a:r>
            <a:endParaRPr>
              <a:solidFill>
                <a:schemeClr val="dk1"/>
              </a:solidFill>
            </a:endParaRPr>
          </a:p>
          <a:p>
            <a:pPr indent="-317500" lvl="0" marL="457200" marR="0" rtl="0" algn="l">
              <a:lnSpc>
                <a:spcPct val="100000"/>
              </a:lnSpc>
              <a:spcBef>
                <a:spcPts val="0"/>
              </a:spcBef>
              <a:spcAft>
                <a:spcPts val="0"/>
              </a:spcAft>
              <a:buSzPts val="1400"/>
              <a:buChar char="●"/>
            </a:pPr>
            <a:r>
              <a:rPr lang="en-US"/>
              <a:t>According to Lin (2018), ‘governance is the process of interaction and decision-making among the stakeholders involved in a collective issue’. </a:t>
            </a:r>
            <a:endParaRPr/>
          </a:p>
          <a:p>
            <a:pPr indent="0" lvl="0" marL="4572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清华PPT-04" id="70" name="Google Shape;70;p5"/>
          <p:cNvPicPr preferRelativeResize="0"/>
          <p:nvPr/>
        </p:nvPicPr>
        <p:blipFill rotWithShape="1">
          <a:blip r:embed="rId3">
            <a:alphaModFix/>
          </a:blip>
          <a:srcRect b="0" l="0" r="0" t="0"/>
          <a:stretch/>
        </p:blipFill>
        <p:spPr>
          <a:xfrm>
            <a:off x="1" y="646"/>
            <a:ext cx="9143999" cy="5142203"/>
          </a:xfrm>
          <a:prstGeom prst="rect">
            <a:avLst/>
          </a:prstGeom>
          <a:noFill/>
          <a:ln>
            <a:noFill/>
          </a:ln>
        </p:spPr>
      </p:pic>
      <p:pic>
        <p:nvPicPr>
          <p:cNvPr id="71" name="Google Shape;71;p5"/>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72" name="Google Shape;72;p5"/>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73" name="Google Shape;73;p5"/>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74" name="Google Shape;74;p5"/>
          <p:cNvSpPr txBox="1"/>
          <p:nvPr/>
        </p:nvSpPr>
        <p:spPr>
          <a:xfrm>
            <a:off x="118872" y="977391"/>
            <a:ext cx="8520600" cy="572700"/>
          </a:xfrm>
          <a:prstGeom prst="rect">
            <a:avLst/>
          </a:prstGeom>
          <a:noFill/>
          <a:ln>
            <a:noFill/>
          </a:ln>
        </p:spPr>
        <p:txBody>
          <a:bodyPr anchorCtr="0" anchor="t" bIns="91425" lIns="91425" spcFirstLastPara="1" rIns="91425" wrap="square" tIns="91425">
            <a:normAutofit fontScale="55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US" sz="5200" u="none" cap="none" strike="noStrike">
                <a:solidFill>
                  <a:schemeClr val="dk1"/>
                </a:solidFill>
                <a:latin typeface="Arial"/>
                <a:ea typeface="Arial"/>
                <a:cs typeface="Arial"/>
                <a:sym typeface="Arial"/>
              </a:rPr>
              <a:t>Characteristics of the Governance Model of China</a:t>
            </a:r>
            <a:endParaRPr/>
          </a:p>
        </p:txBody>
      </p:sp>
      <p:sp>
        <p:nvSpPr>
          <p:cNvPr id="75" name="Google Shape;75;p5"/>
          <p:cNvSpPr txBox="1"/>
          <p:nvPr/>
        </p:nvSpPr>
        <p:spPr>
          <a:xfrm>
            <a:off x="311700" y="1737249"/>
            <a:ext cx="8720540" cy="2831625"/>
          </a:xfrm>
          <a:prstGeom prst="rect">
            <a:avLst/>
          </a:prstGeom>
          <a:noFill/>
          <a:ln>
            <a:noFill/>
          </a:ln>
        </p:spPr>
        <p:txBody>
          <a:bodyPr anchorCtr="0" anchor="t" bIns="91425" lIns="91425" spcFirstLastPara="1" rIns="91425" wrap="square" tIns="91425">
            <a:normAutofit/>
          </a:bodyPr>
          <a:lstStyle/>
          <a:p>
            <a:pPr indent="-317500" lvl="0" marL="457200" marR="0" rtl="0" algn="l">
              <a:lnSpc>
                <a:spcPct val="115000"/>
              </a:lnSpc>
              <a:spcBef>
                <a:spcPts val="0"/>
              </a:spcBef>
              <a:spcAft>
                <a:spcPts val="0"/>
              </a:spcAft>
              <a:buClr>
                <a:schemeClr val="dk1"/>
              </a:buClr>
              <a:buSzPts val="1400"/>
              <a:buChar char="●"/>
            </a:pPr>
            <a:r>
              <a:rPr b="0" i="0" lang="en-US" u="none" cap="none" strike="noStrike">
                <a:solidFill>
                  <a:schemeClr val="dk1"/>
                </a:solidFill>
                <a:latin typeface="Arial"/>
                <a:ea typeface="Arial"/>
                <a:cs typeface="Arial"/>
                <a:sym typeface="Arial"/>
              </a:rPr>
              <a:t>Leading role </a:t>
            </a:r>
            <a:r>
              <a:rPr lang="en-US">
                <a:solidFill>
                  <a:schemeClr val="dk1"/>
                </a:solidFill>
              </a:rPr>
              <a:t>of the </a:t>
            </a:r>
            <a:r>
              <a:rPr b="0" i="0" lang="en-US" u="none" cap="none" strike="noStrike">
                <a:solidFill>
                  <a:schemeClr val="dk1"/>
                </a:solidFill>
                <a:latin typeface="Arial"/>
                <a:ea typeface="Arial"/>
                <a:cs typeface="Arial"/>
                <a:sym typeface="Arial"/>
              </a:rPr>
              <a:t>government (party)</a:t>
            </a:r>
            <a:endParaRPr b="0" i="0" u="none" cap="none" strike="noStrike">
              <a:solidFill>
                <a:schemeClr val="dk1"/>
              </a:solidFill>
              <a:latin typeface="Arial"/>
              <a:ea typeface="Arial"/>
              <a:cs typeface="Arial"/>
              <a:sym typeface="Arial"/>
            </a:endParaRPr>
          </a:p>
          <a:p>
            <a:pPr indent="-317500" lvl="1" marL="914400" rtl="0" algn="just">
              <a:lnSpc>
                <a:spcPct val="115000"/>
              </a:lnSpc>
              <a:spcBef>
                <a:spcPts val="0"/>
              </a:spcBef>
              <a:spcAft>
                <a:spcPts val="0"/>
              </a:spcAft>
              <a:buClr>
                <a:schemeClr val="dk1"/>
              </a:buClr>
              <a:buSzPts val="1400"/>
              <a:buChar char="○"/>
            </a:pPr>
            <a:r>
              <a:rPr lang="en-US">
                <a:solidFill>
                  <a:schemeClr val="dk1"/>
                </a:solidFill>
              </a:rPr>
              <a:t>Upholds the leadership of the government in all aspects of governance.  </a:t>
            </a:r>
            <a:endParaRPr>
              <a:solidFill>
                <a:schemeClr val="dk1"/>
              </a:solidFill>
            </a:endParaRPr>
          </a:p>
          <a:p>
            <a:pPr indent="-317500" lvl="1" marL="914400" rtl="0" algn="just">
              <a:lnSpc>
                <a:spcPct val="115000"/>
              </a:lnSpc>
              <a:spcBef>
                <a:spcPts val="0"/>
              </a:spcBef>
              <a:spcAft>
                <a:spcPts val="0"/>
              </a:spcAft>
              <a:buClr>
                <a:schemeClr val="dk1"/>
              </a:buClr>
              <a:buSzPts val="1400"/>
              <a:buChar char="○"/>
            </a:pPr>
            <a:r>
              <a:rPr lang="en-US">
                <a:solidFill>
                  <a:schemeClr val="dk1"/>
                </a:solidFill>
              </a:rPr>
              <a:t>Powerful government </a:t>
            </a:r>
            <a:endParaRPr>
              <a:solidFill>
                <a:schemeClr val="dk1"/>
              </a:solidFill>
            </a:endParaRPr>
          </a:p>
          <a:p>
            <a:pPr indent="0" lvl="0" marL="914400" rtl="0" algn="just">
              <a:lnSpc>
                <a:spcPct val="115000"/>
              </a:lnSpc>
              <a:spcBef>
                <a:spcPts val="0"/>
              </a:spcBef>
              <a:spcAft>
                <a:spcPts val="0"/>
              </a:spcAft>
              <a:buNone/>
            </a:pPr>
            <a:r>
              <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US">
                <a:solidFill>
                  <a:schemeClr val="dk1"/>
                </a:solidFill>
              </a:rPr>
              <a:t>Hierarchical</a:t>
            </a:r>
            <a:r>
              <a:rPr b="0" i="0" lang="en-US" u="none" cap="none" strike="noStrike">
                <a:solidFill>
                  <a:schemeClr val="dk1"/>
                </a:solidFill>
                <a:latin typeface="Arial"/>
                <a:ea typeface="Arial"/>
                <a:cs typeface="Arial"/>
                <a:sym typeface="Arial"/>
              </a:rPr>
              <a:t> governance and ‘selective’ civil society participation</a:t>
            </a:r>
            <a:endParaRPr>
              <a:solidFill>
                <a:schemeClr val="dk1"/>
              </a:solidFill>
            </a:endParaRPr>
          </a:p>
          <a:p>
            <a:pPr indent="-317500" lvl="1" marL="914400" rtl="0" algn="just">
              <a:lnSpc>
                <a:spcPct val="115000"/>
              </a:lnSpc>
              <a:spcBef>
                <a:spcPts val="0"/>
              </a:spcBef>
              <a:spcAft>
                <a:spcPts val="0"/>
              </a:spcAft>
              <a:buClr>
                <a:schemeClr val="dk1"/>
              </a:buClr>
              <a:buSzPts val="1400"/>
              <a:buChar char="○"/>
            </a:pPr>
            <a:r>
              <a:rPr lang="en-US">
                <a:solidFill>
                  <a:schemeClr val="dk1"/>
                </a:solidFill>
              </a:rPr>
              <a:t>P</a:t>
            </a:r>
            <a:r>
              <a:rPr lang="en-US">
                <a:solidFill>
                  <a:schemeClr val="dk1"/>
                </a:solidFill>
              </a:rPr>
              <a:t>lay supporting role in the governance process</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i="0" lang="en-US" u="none" cap="none" strike="noStrike">
                <a:solidFill>
                  <a:schemeClr val="dk1"/>
                </a:solidFill>
              </a:rPr>
              <a:t>Selective in the sense that it is guided and its purpose is to complement the work of the government</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清华PPT-04" id="80" name="Google Shape;80;p6"/>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81" name="Google Shape;81;p6"/>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82" name="Google Shape;82;p6"/>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83" name="Google Shape;83;p6"/>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84" name="Google Shape;84;p6"/>
          <p:cNvSpPr txBox="1"/>
          <p:nvPr/>
        </p:nvSpPr>
        <p:spPr>
          <a:xfrm>
            <a:off x="118872" y="111050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43"/>
              <a:buFont typeface="Arial"/>
              <a:buNone/>
            </a:pPr>
            <a:r>
              <a:rPr b="0" i="0" lang="en-US" sz="2300" u="none" cap="none" strike="noStrike">
                <a:solidFill>
                  <a:schemeClr val="dk1"/>
                </a:solidFill>
                <a:latin typeface="Arial"/>
                <a:ea typeface="Arial"/>
                <a:cs typeface="Arial"/>
                <a:sym typeface="Arial"/>
              </a:rPr>
              <a:t>Characteristics of the Governance Model o</a:t>
            </a:r>
            <a:r>
              <a:rPr lang="en-US" sz="2300">
                <a:solidFill>
                  <a:schemeClr val="dk1"/>
                </a:solidFill>
              </a:rPr>
              <a:t>f the US (Western) </a:t>
            </a:r>
            <a:endParaRPr sz="2300"/>
          </a:p>
          <a:p>
            <a:pPr indent="0" lvl="0" marL="0" marR="0" rtl="0" algn="l">
              <a:lnSpc>
                <a:spcPct val="100000"/>
              </a:lnSpc>
              <a:spcBef>
                <a:spcPts val="0"/>
              </a:spcBef>
              <a:spcAft>
                <a:spcPts val="0"/>
              </a:spcAft>
              <a:buClr>
                <a:schemeClr val="dk1"/>
              </a:buClr>
              <a:buSzPts val="8667"/>
              <a:buFont typeface="Arial"/>
              <a:buNone/>
            </a:pPr>
            <a:r>
              <a:t/>
            </a:r>
            <a:endParaRPr b="0" i="0" sz="5200" u="none" cap="none" strike="noStrike">
              <a:solidFill>
                <a:schemeClr val="dk1"/>
              </a:solidFill>
              <a:latin typeface="Arial"/>
              <a:ea typeface="Arial"/>
              <a:cs typeface="Arial"/>
              <a:sym typeface="Arial"/>
            </a:endParaRPr>
          </a:p>
        </p:txBody>
      </p:sp>
      <p:sp>
        <p:nvSpPr>
          <p:cNvPr id="85" name="Google Shape;85;p6"/>
          <p:cNvSpPr txBox="1"/>
          <p:nvPr/>
        </p:nvSpPr>
        <p:spPr>
          <a:xfrm>
            <a:off x="184700" y="175643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just">
              <a:lnSpc>
                <a:spcPct val="115000"/>
              </a:lnSpc>
              <a:spcBef>
                <a:spcPts val="0"/>
              </a:spcBef>
              <a:spcAft>
                <a:spcPts val="0"/>
              </a:spcAft>
              <a:buClr>
                <a:schemeClr val="dk1"/>
              </a:buClr>
              <a:buSzPts val="1800"/>
              <a:buChar char="●"/>
            </a:pPr>
            <a:r>
              <a:rPr lang="en-US" sz="1800">
                <a:solidFill>
                  <a:schemeClr val="dk1"/>
                </a:solidFill>
              </a:rPr>
              <a:t>A </a:t>
            </a:r>
            <a:r>
              <a:rPr lang="en-US" sz="1800">
                <a:solidFill>
                  <a:schemeClr val="dk1"/>
                </a:solidFill>
              </a:rPr>
              <a:t>shift in power from the government to civil society actors </a:t>
            </a:r>
            <a:endParaRPr sz="1800">
              <a:solidFill>
                <a:schemeClr val="dk1"/>
              </a:solidFill>
            </a:endParaRPr>
          </a:p>
          <a:p>
            <a:pPr indent="-342900" lvl="1" marL="914400" rtl="0" algn="just">
              <a:lnSpc>
                <a:spcPct val="115000"/>
              </a:lnSpc>
              <a:spcBef>
                <a:spcPts val="0"/>
              </a:spcBef>
              <a:spcAft>
                <a:spcPts val="0"/>
              </a:spcAft>
              <a:buClr>
                <a:schemeClr val="dk1"/>
              </a:buClr>
              <a:buSzPts val="1800"/>
              <a:buChar char="○"/>
            </a:pPr>
            <a:r>
              <a:rPr lang="en-US">
                <a:solidFill>
                  <a:schemeClr val="dk1"/>
                </a:solidFill>
              </a:rPr>
              <a:t>The leadership of the government in social governance should be removed</a:t>
            </a:r>
            <a:endParaRPr>
              <a:solidFill>
                <a:schemeClr val="dk1"/>
              </a:solidFill>
            </a:endParaRPr>
          </a:p>
          <a:p>
            <a:pPr indent="-317500" lvl="1" marL="914400" rtl="0" algn="just">
              <a:lnSpc>
                <a:spcPct val="115000"/>
              </a:lnSpc>
              <a:spcBef>
                <a:spcPts val="0"/>
              </a:spcBef>
              <a:spcAft>
                <a:spcPts val="0"/>
              </a:spcAft>
              <a:buClr>
                <a:schemeClr val="dk1"/>
              </a:buClr>
              <a:buSzPts val="1400"/>
              <a:buChar char="○"/>
            </a:pPr>
            <a:r>
              <a:rPr lang="en-US">
                <a:solidFill>
                  <a:schemeClr val="dk1"/>
                </a:solidFill>
              </a:rPr>
              <a:t>Promote equal participation in the decision-making process</a:t>
            </a:r>
            <a:endParaRPr>
              <a:solidFill>
                <a:schemeClr val="dk1"/>
              </a:solidFill>
            </a:endParaRPr>
          </a:p>
          <a:p>
            <a:pPr indent="0" lvl="0" marL="914400" rtl="0" algn="just">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Char char="●"/>
            </a:pPr>
            <a:r>
              <a:rPr lang="en-US" sz="1800">
                <a:solidFill>
                  <a:schemeClr val="dk1"/>
                </a:solidFill>
              </a:rPr>
              <a:t>Emphasis on decentralisation and autonomous civil society</a:t>
            </a:r>
            <a:endParaRPr sz="1800">
              <a:solidFill>
                <a:schemeClr val="dk1"/>
              </a:solidFill>
            </a:endParaRPr>
          </a:p>
          <a:p>
            <a:pPr indent="-317500" lvl="1" marL="914400" rtl="0" algn="l">
              <a:lnSpc>
                <a:spcPct val="115000"/>
              </a:lnSpc>
              <a:spcBef>
                <a:spcPts val="0"/>
              </a:spcBef>
              <a:spcAft>
                <a:spcPts val="0"/>
              </a:spcAft>
              <a:buClr>
                <a:schemeClr val="dk1"/>
              </a:buClr>
              <a:buSzPts val="1400"/>
              <a:buChar char="○"/>
            </a:pPr>
            <a:r>
              <a:rPr lang="en-US">
                <a:solidFill>
                  <a:schemeClr val="dk1"/>
                </a:solidFill>
              </a:rPr>
              <a:t>Self-organising networks can better provide directions to society</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US">
                <a:solidFill>
                  <a:schemeClr val="dk1"/>
                </a:solidFill>
              </a:rPr>
              <a:t>Cooperation between public and private sectors</a:t>
            </a:r>
            <a:endParaRPr>
              <a:solidFill>
                <a:schemeClr val="dk1"/>
              </a:solidFill>
            </a:endParaRPr>
          </a:p>
          <a:p>
            <a:pPr indent="0" lvl="0" marL="0" marR="0" rtl="0" algn="l">
              <a:lnSpc>
                <a:spcPct val="115000"/>
              </a:lnSpc>
              <a:spcBef>
                <a:spcPts val="1200"/>
              </a:spcBef>
              <a:spcAft>
                <a:spcPts val="1200"/>
              </a:spcAft>
              <a:buNone/>
            </a:pPr>
            <a:r>
              <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清华PPT-04" id="90" name="Google Shape;90;p7"/>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91" name="Google Shape;91;p7"/>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92" name="Google Shape;92;p7"/>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93" name="Google Shape;93;p7"/>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94" name="Google Shape;94;p7"/>
          <p:cNvSpPr txBox="1"/>
          <p:nvPr/>
        </p:nvSpPr>
        <p:spPr>
          <a:xfrm>
            <a:off x="118872" y="1201945"/>
            <a:ext cx="8520600" cy="572700"/>
          </a:xfrm>
          <a:prstGeom prst="rect">
            <a:avLst/>
          </a:prstGeom>
          <a:noFill/>
          <a:ln>
            <a:noFill/>
          </a:ln>
        </p:spPr>
        <p:txBody>
          <a:bodyPr anchorCtr="0" anchor="t" bIns="91425" lIns="91425" spcFirstLastPara="1" rIns="91425" wrap="square" tIns="91425">
            <a:normAutofit fontScale="60000" lnSpcReduction="20000"/>
          </a:bodyPr>
          <a:lstStyle/>
          <a:p>
            <a:pPr indent="0" lvl="0" marL="0" marR="0" rtl="0" algn="l">
              <a:lnSpc>
                <a:spcPct val="100000"/>
              </a:lnSpc>
              <a:spcBef>
                <a:spcPts val="0"/>
              </a:spcBef>
              <a:spcAft>
                <a:spcPts val="0"/>
              </a:spcAft>
              <a:buClr>
                <a:schemeClr val="dk1"/>
              </a:buClr>
              <a:buSzPct val="166666"/>
              <a:buFont typeface="Arial"/>
              <a:buNone/>
            </a:pPr>
            <a:r>
              <a:rPr b="0" i="0" lang="en-US" sz="5200" u="none" cap="none" strike="noStrike">
                <a:solidFill>
                  <a:schemeClr val="dk1"/>
                </a:solidFill>
                <a:latin typeface="Arial"/>
                <a:ea typeface="Arial"/>
                <a:cs typeface="Arial"/>
                <a:sym typeface="Arial"/>
              </a:rPr>
              <a:t>Three aspects for comparison </a:t>
            </a:r>
            <a:endParaRPr/>
          </a:p>
        </p:txBody>
      </p:sp>
      <p:sp>
        <p:nvSpPr>
          <p:cNvPr id="95" name="Google Shape;95;p7"/>
          <p:cNvSpPr txBox="1"/>
          <p:nvPr/>
        </p:nvSpPr>
        <p:spPr>
          <a:xfrm>
            <a:off x="164380" y="1845916"/>
            <a:ext cx="8520600" cy="34164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2"/>
              </a:buClr>
              <a:buSzPts val="2800"/>
              <a:buFont typeface="Arial"/>
              <a:buNone/>
            </a:pPr>
            <a:r>
              <a:rPr b="0" i="0" lang="en-US" sz="1800" u="none" cap="none" strike="noStrike">
                <a:solidFill>
                  <a:schemeClr val="dk1"/>
                </a:solidFill>
                <a:latin typeface="Arial"/>
                <a:ea typeface="Arial"/>
                <a:cs typeface="Arial"/>
                <a:sym typeface="Arial"/>
              </a:rPr>
              <a:t>Initial responses to the crisis </a:t>
            </a:r>
            <a:endParaRPr sz="1800">
              <a:solidFill>
                <a:schemeClr val="dk1"/>
              </a:solidFill>
            </a:endParaRPr>
          </a:p>
          <a:p>
            <a:pPr indent="0" lvl="0" marL="0" marR="0" rtl="0" algn="l">
              <a:lnSpc>
                <a:spcPct val="100000"/>
              </a:lnSpc>
              <a:spcBef>
                <a:spcPts val="1200"/>
              </a:spcBef>
              <a:spcAft>
                <a:spcPts val="0"/>
              </a:spcAft>
              <a:buClr>
                <a:schemeClr val="dk2"/>
              </a:buClr>
              <a:buSzPts val="2800"/>
              <a:buFont typeface="Arial"/>
              <a:buNone/>
            </a:pPr>
            <a:r>
              <a:rPr b="0" i="0" lang="en-US" sz="1800" u="none" cap="none" strike="noStrike">
                <a:solidFill>
                  <a:schemeClr val="dk1"/>
                </a:solidFill>
                <a:latin typeface="Arial"/>
                <a:ea typeface="Arial"/>
                <a:cs typeface="Arial"/>
                <a:sym typeface="Arial"/>
              </a:rPr>
              <a:t>Management of important resources during containment period</a:t>
            </a:r>
            <a:endParaRPr sz="1800">
              <a:solidFill>
                <a:schemeClr val="dk1"/>
              </a:solidFill>
            </a:endParaRPr>
          </a:p>
          <a:p>
            <a:pPr indent="0" lvl="0" marL="0" marR="0" rtl="0" algn="l">
              <a:lnSpc>
                <a:spcPct val="100000"/>
              </a:lnSpc>
              <a:spcBef>
                <a:spcPts val="1200"/>
              </a:spcBef>
              <a:spcAft>
                <a:spcPts val="0"/>
              </a:spcAft>
              <a:buClr>
                <a:schemeClr val="dk2"/>
              </a:buClr>
              <a:buSzPts val="2800"/>
              <a:buFont typeface="Arial"/>
              <a:buNone/>
            </a:pPr>
            <a:r>
              <a:rPr b="0" i="0" lang="en-US" sz="1800" u="none" cap="none" strike="noStrike">
                <a:solidFill>
                  <a:schemeClr val="dk1"/>
                </a:solidFill>
                <a:latin typeface="Arial"/>
                <a:ea typeface="Arial"/>
                <a:cs typeface="Arial"/>
                <a:sym typeface="Arial"/>
              </a:rPr>
              <a:t>The role of civil society during the pandemic </a:t>
            </a:r>
            <a:endParaRPr sz="1800">
              <a:solidFill>
                <a:schemeClr val="dk1"/>
              </a:solidFill>
            </a:endParaRPr>
          </a:p>
          <a:p>
            <a:pPr indent="0" lvl="0" marL="0" marR="0" rtl="0" algn="l">
              <a:lnSpc>
                <a:spcPct val="100000"/>
              </a:lnSpc>
              <a:spcBef>
                <a:spcPts val="1200"/>
              </a:spcBef>
              <a:spcAft>
                <a:spcPts val="1200"/>
              </a:spcAft>
              <a:buClr>
                <a:schemeClr val="dk2"/>
              </a:buClr>
              <a:buSzPts val="2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清华PPT-04" id="100" name="Google Shape;100;p8"/>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101" name="Google Shape;101;p8"/>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02" name="Google Shape;102;p8"/>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03" name="Google Shape;103;p8"/>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04" name="Google Shape;104;p8"/>
          <p:cNvSpPr txBox="1"/>
          <p:nvPr/>
        </p:nvSpPr>
        <p:spPr>
          <a:xfrm>
            <a:off x="118872" y="932441"/>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94"/>
              <a:buFont typeface="Arial"/>
              <a:buNone/>
            </a:pPr>
            <a:r>
              <a:rPr lang="en-US" sz="3100">
                <a:solidFill>
                  <a:schemeClr val="dk1"/>
                </a:solidFill>
              </a:rPr>
              <a:t>I</a:t>
            </a:r>
            <a:r>
              <a:rPr b="0" i="0" lang="en-US" sz="3100" u="none" cap="none" strike="noStrike">
                <a:solidFill>
                  <a:schemeClr val="dk1"/>
                </a:solidFill>
                <a:latin typeface="Arial"/>
                <a:ea typeface="Arial"/>
                <a:cs typeface="Arial"/>
                <a:sym typeface="Arial"/>
              </a:rPr>
              <a:t>nitial responses to the </a:t>
            </a:r>
            <a:r>
              <a:rPr lang="en-US" sz="3100">
                <a:solidFill>
                  <a:schemeClr val="dk1"/>
                </a:solidFill>
              </a:rPr>
              <a:t>Covid-19 in China</a:t>
            </a:r>
            <a:endParaRPr/>
          </a:p>
          <a:p>
            <a:pPr indent="0" lvl="0" marL="0" marR="0" rtl="0" algn="l">
              <a:lnSpc>
                <a:spcPct val="100000"/>
              </a:lnSpc>
              <a:spcBef>
                <a:spcPts val="1200"/>
              </a:spcBef>
              <a:spcAft>
                <a:spcPts val="0"/>
              </a:spcAft>
              <a:buClr>
                <a:schemeClr val="dk1"/>
              </a:buClr>
              <a:buSzPts val="5200"/>
              <a:buFont typeface="Arial"/>
              <a:buNone/>
            </a:pPr>
            <a:r>
              <a:t/>
            </a:r>
            <a:endParaRPr b="0" i="0" sz="3100" u="none" cap="none" strike="noStrike">
              <a:solidFill>
                <a:schemeClr val="dk1"/>
              </a:solidFill>
              <a:latin typeface="Arial"/>
              <a:ea typeface="Arial"/>
              <a:cs typeface="Arial"/>
              <a:sym typeface="Arial"/>
            </a:endParaRPr>
          </a:p>
        </p:txBody>
      </p:sp>
      <p:sp>
        <p:nvSpPr>
          <p:cNvPr id="105" name="Google Shape;105;p8"/>
          <p:cNvSpPr txBox="1"/>
          <p:nvPr/>
        </p:nvSpPr>
        <p:spPr>
          <a:xfrm>
            <a:off x="118872" y="1810319"/>
            <a:ext cx="8520600" cy="3416400"/>
          </a:xfrm>
          <a:prstGeom prst="rect">
            <a:avLst/>
          </a:prstGeom>
          <a:noFill/>
          <a:ln>
            <a:noFill/>
          </a:ln>
        </p:spPr>
        <p:txBody>
          <a:bodyPr anchorCtr="0" anchor="t" bIns="91425" lIns="91425" spcFirstLastPara="1" rIns="91425" wrap="square" tIns="91425">
            <a:normAutofit fontScale="40000"/>
          </a:bodyPr>
          <a:lstStyle/>
          <a:p>
            <a:pPr indent="-342900" lvl="0" marL="457200" rtl="0" algn="l">
              <a:lnSpc>
                <a:spcPct val="200000"/>
              </a:lnSpc>
              <a:spcBef>
                <a:spcPts val="0"/>
              </a:spcBef>
              <a:spcAft>
                <a:spcPts val="0"/>
              </a:spcAft>
              <a:buClr>
                <a:schemeClr val="dk1"/>
              </a:buClr>
              <a:buSzPct val="100000"/>
              <a:buChar char="●"/>
            </a:pPr>
            <a:r>
              <a:rPr b="1" i="1" lang="en-US" sz="4500">
                <a:solidFill>
                  <a:schemeClr val="dk1"/>
                </a:solidFill>
              </a:rPr>
              <a:t>Moving Toward Centralised Command in China</a:t>
            </a:r>
            <a:endParaRPr b="1" i="1" sz="4500">
              <a:solidFill>
                <a:schemeClr val="dk1"/>
              </a:solidFill>
            </a:endParaRPr>
          </a:p>
          <a:p>
            <a:pPr indent="0" lvl="0" marL="914400" rtl="0" algn="l">
              <a:lnSpc>
                <a:spcPct val="200000"/>
              </a:lnSpc>
              <a:spcBef>
                <a:spcPts val="0"/>
              </a:spcBef>
              <a:spcAft>
                <a:spcPts val="0"/>
              </a:spcAft>
              <a:buNone/>
            </a:pPr>
            <a:r>
              <a:t/>
            </a:r>
            <a:endParaRPr b="1" i="1" sz="1200">
              <a:solidFill>
                <a:schemeClr val="dk1"/>
              </a:solidFill>
              <a:latin typeface="Times New Roman"/>
              <a:ea typeface="Times New Roman"/>
              <a:cs typeface="Times New Roman"/>
              <a:sym typeface="Times New Roman"/>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When the unknown </a:t>
            </a:r>
            <a:r>
              <a:rPr lang="en-US" sz="3350">
                <a:solidFill>
                  <a:schemeClr val="dk1"/>
                </a:solidFill>
              </a:rPr>
              <a:t>pneumonia</a:t>
            </a:r>
            <a:r>
              <a:rPr lang="en-US" sz="3350">
                <a:solidFill>
                  <a:schemeClr val="dk1"/>
                </a:solidFill>
              </a:rPr>
              <a:t> was first detected in Wuhan, there were health workers who expressed concerns over the </a:t>
            </a:r>
            <a:r>
              <a:rPr lang="en-US" sz="3350">
                <a:solidFill>
                  <a:schemeClr val="dk1"/>
                </a:solidFill>
              </a:rPr>
              <a:t>possibility</a:t>
            </a:r>
            <a:r>
              <a:rPr lang="en-US" sz="3350">
                <a:solidFill>
                  <a:schemeClr val="dk1"/>
                </a:solidFill>
              </a:rPr>
              <a:t> of another SARs-like outbreak.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T</a:t>
            </a:r>
            <a:r>
              <a:rPr lang="en-US" sz="3350">
                <a:solidFill>
                  <a:schemeClr val="dk1"/>
                </a:solidFill>
              </a:rPr>
              <a:t>o maintain stability, Wuhan </a:t>
            </a:r>
            <a:r>
              <a:rPr lang="en-US" sz="3350">
                <a:solidFill>
                  <a:schemeClr val="dk1"/>
                </a:solidFill>
              </a:rPr>
              <a:t>government</a:t>
            </a:r>
            <a:r>
              <a:rPr lang="en-US" sz="3350">
                <a:solidFill>
                  <a:schemeClr val="dk1"/>
                </a:solidFill>
              </a:rPr>
              <a:t> did not immediately inform the public.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National Health Commission was sent to Wuhan and central leadership decided to take control of the situation in Wuhan.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A lockdown was implemented in Wuhan on 23 January 2020.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On 25 January 2020, Central Leading Group (CLG) for Covid-19 was formed.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CLG went to Wuhan to </a:t>
            </a:r>
            <a:r>
              <a:rPr lang="en-US" sz="3350">
                <a:solidFill>
                  <a:schemeClr val="dk1"/>
                </a:solidFill>
              </a:rPr>
              <a:t>inspect</a:t>
            </a:r>
            <a:r>
              <a:rPr lang="en-US" sz="3350">
                <a:solidFill>
                  <a:schemeClr val="dk1"/>
                </a:solidFill>
              </a:rPr>
              <a:t> and direct the efforts to prevent and control Covid-19. </a:t>
            </a:r>
            <a:endParaRPr sz="3350">
              <a:solidFill>
                <a:schemeClr val="dk1"/>
              </a:solidFill>
            </a:endParaRPr>
          </a:p>
          <a:p>
            <a:pPr indent="-313690" lvl="0" marL="914400" marR="0" rtl="0" algn="l">
              <a:lnSpc>
                <a:spcPct val="100000"/>
              </a:lnSpc>
              <a:spcBef>
                <a:spcPts val="0"/>
              </a:spcBef>
              <a:spcAft>
                <a:spcPts val="0"/>
              </a:spcAft>
              <a:buClr>
                <a:schemeClr val="dk1"/>
              </a:buClr>
              <a:buSzPct val="100000"/>
              <a:buChar char="●"/>
            </a:pPr>
            <a:r>
              <a:rPr lang="en-US" sz="3350">
                <a:solidFill>
                  <a:schemeClr val="dk1"/>
                </a:solidFill>
              </a:rPr>
              <a:t>Setting up CLG is to ensure that effective and coordinated responses to Covid-19 can be achieved. </a:t>
            </a:r>
            <a:endParaRPr sz="3350">
              <a:solidFill>
                <a:schemeClr val="dk1"/>
              </a:solidFill>
            </a:endParaRPr>
          </a:p>
          <a:p>
            <a:pPr indent="0" lvl="0" marL="0" marR="0" rtl="0" algn="l">
              <a:lnSpc>
                <a:spcPct val="100000"/>
              </a:lnSpc>
              <a:spcBef>
                <a:spcPts val="1200"/>
              </a:spcBef>
              <a:spcAft>
                <a:spcPts val="1200"/>
              </a:spcAft>
              <a:buClr>
                <a:schemeClr val="dk2"/>
              </a:buClr>
              <a:buSzPct val="83582"/>
              <a:buFont typeface="Arial"/>
              <a:buNone/>
            </a:pPr>
            <a:r>
              <a:t/>
            </a:r>
            <a:endParaRPr sz="335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清华PPT-04" id="110" name="Google Shape;110;ge0e2040a16_0_10"/>
          <p:cNvPicPr preferRelativeResize="0"/>
          <p:nvPr/>
        </p:nvPicPr>
        <p:blipFill rotWithShape="1">
          <a:blip r:embed="rId3">
            <a:alphaModFix/>
          </a:blip>
          <a:srcRect b="0" l="0" r="0" t="0"/>
          <a:stretch/>
        </p:blipFill>
        <p:spPr>
          <a:xfrm>
            <a:off x="1" y="6221"/>
            <a:ext cx="9143999" cy="5142203"/>
          </a:xfrm>
          <a:prstGeom prst="rect">
            <a:avLst/>
          </a:prstGeom>
          <a:noFill/>
          <a:ln>
            <a:noFill/>
          </a:ln>
        </p:spPr>
      </p:pic>
      <p:pic>
        <p:nvPicPr>
          <p:cNvPr id="111" name="Google Shape;111;ge0e2040a16_0_10"/>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12" name="Google Shape;112;ge0e2040a16_0_10"/>
          <p:cNvSpPr txBox="1"/>
          <p:nvPr/>
        </p:nvSpPr>
        <p:spPr>
          <a:xfrm>
            <a:off x="118872" y="122474"/>
            <a:ext cx="2030100" cy="73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13" name="Google Shape;113;ge0e2040a16_0_10"/>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14" name="Google Shape;114;ge0e2040a16_0_10"/>
          <p:cNvSpPr txBox="1"/>
          <p:nvPr/>
        </p:nvSpPr>
        <p:spPr>
          <a:xfrm>
            <a:off x="118872" y="932441"/>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94"/>
              <a:buFont typeface="Arial"/>
              <a:buNone/>
            </a:pPr>
            <a:r>
              <a:rPr lang="en-US" sz="3100">
                <a:solidFill>
                  <a:schemeClr val="dk1"/>
                </a:solidFill>
              </a:rPr>
              <a:t>Initial responses to the Covid-19 in the US</a:t>
            </a:r>
            <a:r>
              <a:rPr b="0" i="0" lang="en-US" sz="3100" u="none" cap="none" strike="noStrike">
                <a:solidFill>
                  <a:schemeClr val="dk1"/>
                </a:solidFill>
                <a:latin typeface="Arial"/>
                <a:ea typeface="Arial"/>
                <a:cs typeface="Arial"/>
                <a:sym typeface="Arial"/>
              </a:rPr>
              <a:t> </a:t>
            </a:r>
            <a:endParaRPr/>
          </a:p>
          <a:p>
            <a:pPr indent="0" lvl="0" marL="0" marR="0" rtl="0" algn="l">
              <a:lnSpc>
                <a:spcPct val="100000"/>
              </a:lnSpc>
              <a:spcBef>
                <a:spcPts val="1200"/>
              </a:spcBef>
              <a:spcAft>
                <a:spcPts val="0"/>
              </a:spcAft>
              <a:buClr>
                <a:schemeClr val="dk1"/>
              </a:buClr>
              <a:buSzPts val="5200"/>
              <a:buFont typeface="Arial"/>
              <a:buNone/>
            </a:pPr>
            <a:r>
              <a:t/>
            </a:r>
            <a:endParaRPr b="0" i="0" sz="3100" u="none" cap="none" strike="noStrike">
              <a:solidFill>
                <a:schemeClr val="dk1"/>
              </a:solidFill>
              <a:latin typeface="Arial"/>
              <a:ea typeface="Arial"/>
              <a:cs typeface="Arial"/>
              <a:sym typeface="Arial"/>
            </a:endParaRPr>
          </a:p>
        </p:txBody>
      </p:sp>
      <p:sp>
        <p:nvSpPr>
          <p:cNvPr id="115" name="Google Shape;115;ge0e2040a16_0_10"/>
          <p:cNvSpPr txBox="1"/>
          <p:nvPr/>
        </p:nvSpPr>
        <p:spPr>
          <a:xfrm>
            <a:off x="118872" y="1810319"/>
            <a:ext cx="8520600" cy="3416400"/>
          </a:xfrm>
          <a:prstGeom prst="rect">
            <a:avLst/>
          </a:prstGeom>
          <a:noFill/>
          <a:ln>
            <a:noFill/>
          </a:ln>
        </p:spPr>
        <p:txBody>
          <a:bodyPr anchorCtr="0" anchor="t" bIns="91425" lIns="91425" spcFirstLastPara="1" rIns="91425" wrap="square" tIns="91425">
            <a:normAutofit fontScale="70000" lnSpcReduction="20000"/>
          </a:bodyPr>
          <a:lstStyle/>
          <a:p>
            <a:pPr indent="-355282" lvl="0" marL="457200" rtl="0" algn="l">
              <a:lnSpc>
                <a:spcPct val="115000"/>
              </a:lnSpc>
              <a:spcBef>
                <a:spcPts val="0"/>
              </a:spcBef>
              <a:spcAft>
                <a:spcPts val="0"/>
              </a:spcAft>
              <a:buClr>
                <a:schemeClr val="dk2"/>
              </a:buClr>
              <a:buSzPct val="100000"/>
              <a:buChar char="●"/>
            </a:pPr>
            <a:r>
              <a:rPr b="1" i="1" lang="en-US" sz="2850">
                <a:solidFill>
                  <a:schemeClr val="dk1"/>
                </a:solidFill>
              </a:rPr>
              <a:t>Sharing of responsibilities </a:t>
            </a:r>
            <a:endParaRPr b="1" i="1" sz="2850">
              <a:solidFill>
                <a:schemeClr val="dk1"/>
              </a:solidFill>
            </a:endParaRPr>
          </a:p>
          <a:p>
            <a:pPr indent="-355282" lvl="1" marL="914400" rtl="0" algn="l">
              <a:lnSpc>
                <a:spcPct val="115000"/>
              </a:lnSpc>
              <a:spcBef>
                <a:spcPts val="0"/>
              </a:spcBef>
              <a:spcAft>
                <a:spcPts val="0"/>
              </a:spcAft>
              <a:buClr>
                <a:schemeClr val="dk2"/>
              </a:buClr>
              <a:buSzPct val="135529"/>
              <a:buChar char="○"/>
            </a:pPr>
            <a:r>
              <a:rPr lang="en-US" sz="2102">
                <a:solidFill>
                  <a:schemeClr val="dk1"/>
                </a:solidFill>
              </a:rPr>
              <a:t>The U.S. government was able to rapidly set up a White House Coronavirus Task Force. </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While the establishment of the task force can be seen in a positive light as the federal government proactively trying to form a national response, the task force faced a number of challenges. </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Conflicting opinions about the most efficient approaches to manage the pandemic.</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The </a:t>
            </a:r>
            <a:r>
              <a:rPr lang="en-US" sz="2102">
                <a:solidFill>
                  <a:schemeClr val="dk1"/>
                </a:solidFill>
              </a:rPr>
              <a:t>disagreements were not resolved and instead took place publicly. </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The mixed messages relayed to the people caused confusion and subsequently distrust toward the government.</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State governments called for greater intervention from the federal government, the latter refused to take the leading role.</a:t>
            </a:r>
            <a:endParaRPr sz="2102">
              <a:solidFill>
                <a:schemeClr val="dk1"/>
              </a:solidFill>
            </a:endParaRPr>
          </a:p>
          <a:p>
            <a:pPr indent="-322072" lvl="1" marL="914400" rtl="0" algn="just">
              <a:lnSpc>
                <a:spcPct val="115000"/>
              </a:lnSpc>
              <a:spcBef>
                <a:spcPts val="0"/>
              </a:spcBef>
              <a:spcAft>
                <a:spcPts val="0"/>
              </a:spcAft>
              <a:buClr>
                <a:schemeClr val="dk1"/>
              </a:buClr>
              <a:buSzPct val="100000"/>
              <a:buChar char="○"/>
            </a:pPr>
            <a:r>
              <a:rPr lang="en-US" sz="2102">
                <a:solidFill>
                  <a:schemeClr val="dk1"/>
                </a:solidFill>
              </a:rPr>
              <a:t>Rather than providing the necessary resources for crisis control, federal leadership stressed the role of state governments in procuring the medical resources.</a:t>
            </a:r>
            <a:endParaRPr sz="2102">
              <a:solidFill>
                <a:schemeClr val="dk1"/>
              </a:solidFill>
            </a:endParaRPr>
          </a:p>
          <a:p>
            <a:pPr indent="0" lvl="0" marL="914400" rtl="0" algn="just">
              <a:lnSpc>
                <a:spcPct val="115000"/>
              </a:lnSpc>
              <a:spcBef>
                <a:spcPts val="0"/>
              </a:spcBef>
              <a:spcAft>
                <a:spcPts val="0"/>
              </a:spcAft>
              <a:buNone/>
            </a:pPr>
            <a:r>
              <a:t/>
            </a:r>
            <a:endParaRPr sz="2102">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清华PPT-04" id="120" name="Google Shape;120;p9"/>
          <p:cNvPicPr preferRelativeResize="0"/>
          <p:nvPr/>
        </p:nvPicPr>
        <p:blipFill rotWithShape="1">
          <a:blip r:embed="rId3">
            <a:alphaModFix/>
          </a:blip>
          <a:srcRect b="0" l="0" r="0" t="0"/>
          <a:stretch/>
        </p:blipFill>
        <p:spPr>
          <a:xfrm>
            <a:off x="1" y="6221"/>
            <a:ext cx="9143999" cy="5142204"/>
          </a:xfrm>
          <a:prstGeom prst="rect">
            <a:avLst/>
          </a:prstGeom>
          <a:noFill/>
          <a:ln>
            <a:noFill/>
          </a:ln>
        </p:spPr>
      </p:pic>
      <p:pic>
        <p:nvPicPr>
          <p:cNvPr id="121" name="Google Shape;121;p9"/>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22" name="Google Shape;122;p9"/>
          <p:cNvSpPr txBox="1"/>
          <p:nvPr/>
        </p:nvSpPr>
        <p:spPr>
          <a:xfrm>
            <a:off x="118872" y="122474"/>
            <a:ext cx="2029968"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23" name="Google Shape;123;p9"/>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24" name="Google Shape;124;p9"/>
          <p:cNvSpPr txBox="1"/>
          <p:nvPr/>
        </p:nvSpPr>
        <p:spPr>
          <a:xfrm>
            <a:off x="118872" y="99630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1"/>
              </a:buClr>
              <a:buSzPts val="1100"/>
              <a:buFont typeface="Arial"/>
              <a:buNone/>
            </a:pPr>
            <a:r>
              <a:rPr b="0" i="0" lang="en-US" sz="1800" u="none" cap="none" strike="noStrike">
                <a:solidFill>
                  <a:schemeClr val="dk1"/>
                </a:solidFill>
                <a:latin typeface="Arial"/>
                <a:ea typeface="Arial"/>
                <a:cs typeface="Arial"/>
                <a:sym typeface="Arial"/>
              </a:rPr>
              <a:t>Management of important resources during containment period in China</a:t>
            </a:r>
            <a:endParaRPr/>
          </a:p>
        </p:txBody>
      </p:sp>
      <p:sp>
        <p:nvSpPr>
          <p:cNvPr id="125" name="Google Shape;125;p9"/>
          <p:cNvSpPr txBox="1"/>
          <p:nvPr/>
        </p:nvSpPr>
        <p:spPr>
          <a:xfrm>
            <a:off x="118875" y="1569000"/>
            <a:ext cx="8520600" cy="2831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The Chinese government has insisted on maintaining its core position in the governing system.</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The emergency command mechanism in China is “a top-down system with unified command”.</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US">
                <a:solidFill>
                  <a:schemeClr val="dk1"/>
                </a:solidFill>
              </a:rPr>
              <a:t>Central government can make timely decisions without excessive constraints from various local interest groups, and the local governments must rigorously enforce orders from the centre.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0" rtl="0" algn="just">
              <a:lnSpc>
                <a:spcPct val="200000"/>
              </a:lnSpc>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45720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清华PPT-04" id="130" name="Google Shape;130;ge0e2040a16_0_26"/>
          <p:cNvPicPr preferRelativeResize="0"/>
          <p:nvPr/>
        </p:nvPicPr>
        <p:blipFill rotWithShape="1">
          <a:blip r:embed="rId3">
            <a:alphaModFix/>
          </a:blip>
          <a:srcRect b="0" l="0" r="0" t="0"/>
          <a:stretch/>
        </p:blipFill>
        <p:spPr>
          <a:xfrm>
            <a:off x="1" y="6221"/>
            <a:ext cx="9143999" cy="5142203"/>
          </a:xfrm>
          <a:prstGeom prst="rect">
            <a:avLst/>
          </a:prstGeom>
          <a:noFill/>
          <a:ln>
            <a:noFill/>
          </a:ln>
        </p:spPr>
      </p:pic>
      <p:pic>
        <p:nvPicPr>
          <p:cNvPr id="131" name="Google Shape;131;ge0e2040a16_0_26"/>
          <p:cNvPicPr preferRelativeResize="0"/>
          <p:nvPr/>
        </p:nvPicPr>
        <p:blipFill rotWithShape="1">
          <a:blip r:embed="rId4">
            <a:alphaModFix/>
          </a:blip>
          <a:srcRect b="0" l="0" r="0" t="0"/>
          <a:stretch/>
        </p:blipFill>
        <p:spPr>
          <a:xfrm>
            <a:off x="725407" y="79417"/>
            <a:ext cx="478571" cy="478571"/>
          </a:xfrm>
          <a:prstGeom prst="rect">
            <a:avLst/>
          </a:prstGeom>
          <a:noFill/>
          <a:ln>
            <a:noFill/>
          </a:ln>
        </p:spPr>
      </p:pic>
      <p:sp>
        <p:nvSpPr>
          <p:cNvPr id="132" name="Google Shape;132;ge0e2040a16_0_26"/>
          <p:cNvSpPr txBox="1"/>
          <p:nvPr/>
        </p:nvSpPr>
        <p:spPr>
          <a:xfrm>
            <a:off x="118872" y="122474"/>
            <a:ext cx="2030100" cy="738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IPS      CASS </a:t>
            </a:r>
            <a:r>
              <a:rPr b="1" i="0" lang="en-US" sz="788" u="none" cap="none" strike="noStrike">
                <a:solidFill>
                  <a:srgbClr val="000000"/>
                </a:solidFill>
                <a:latin typeface="SimSun"/>
                <a:ea typeface="SimSun"/>
                <a:cs typeface="SimSun"/>
                <a:sym typeface="SimSun"/>
              </a:rPr>
              <a:t>中国社会科学院政治学研究所</a:t>
            </a:r>
            <a:r>
              <a:rPr b="1" i="0" lang="en-US" sz="18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p:txBody>
      </p:sp>
      <p:pic>
        <p:nvPicPr>
          <p:cNvPr descr="International Islamic University Malaysia | Land Portal" id="133" name="Google Shape;133;ge0e2040a16_0_26"/>
          <p:cNvPicPr preferRelativeResize="0"/>
          <p:nvPr/>
        </p:nvPicPr>
        <p:blipFill rotWithShape="1">
          <a:blip r:embed="rId5">
            <a:alphaModFix/>
          </a:blip>
          <a:srcRect b="0" l="0" r="0" t="0"/>
          <a:stretch/>
        </p:blipFill>
        <p:spPr>
          <a:xfrm>
            <a:off x="6309360" y="120112"/>
            <a:ext cx="2607374" cy="670120"/>
          </a:xfrm>
          <a:prstGeom prst="rect">
            <a:avLst/>
          </a:prstGeom>
          <a:noFill/>
          <a:ln>
            <a:noFill/>
          </a:ln>
        </p:spPr>
      </p:pic>
      <p:sp>
        <p:nvSpPr>
          <p:cNvPr id="134" name="Google Shape;134;ge0e2040a16_0_26"/>
          <p:cNvSpPr txBox="1"/>
          <p:nvPr/>
        </p:nvSpPr>
        <p:spPr>
          <a:xfrm>
            <a:off x="118872" y="99630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1"/>
              </a:buClr>
              <a:buSzPts val="1100"/>
              <a:buFont typeface="Arial"/>
              <a:buNone/>
            </a:pPr>
            <a:r>
              <a:rPr b="0" i="0" lang="en-US" sz="1800" u="none" cap="none" strike="noStrike">
                <a:solidFill>
                  <a:schemeClr val="dk1"/>
                </a:solidFill>
                <a:latin typeface="Arial"/>
                <a:ea typeface="Arial"/>
                <a:cs typeface="Arial"/>
                <a:sym typeface="Arial"/>
              </a:rPr>
              <a:t>Management of important resources during containment period in </a:t>
            </a:r>
            <a:r>
              <a:rPr lang="en-US" sz="1800">
                <a:solidFill>
                  <a:schemeClr val="dk1"/>
                </a:solidFill>
              </a:rPr>
              <a:t>the US</a:t>
            </a:r>
            <a:endParaRPr/>
          </a:p>
        </p:txBody>
      </p:sp>
      <p:sp>
        <p:nvSpPr>
          <p:cNvPr id="135" name="Google Shape;135;ge0e2040a16_0_26"/>
          <p:cNvSpPr txBox="1"/>
          <p:nvPr/>
        </p:nvSpPr>
        <p:spPr>
          <a:xfrm>
            <a:off x="118875" y="1541550"/>
            <a:ext cx="8520600" cy="2733900"/>
          </a:xfrm>
          <a:prstGeom prst="rect">
            <a:avLst/>
          </a:prstGeom>
          <a:noFill/>
          <a:ln>
            <a:noFill/>
          </a:ln>
        </p:spPr>
        <p:txBody>
          <a:bodyPr anchorCtr="0" anchor="t" bIns="91425" lIns="91425" spcFirstLastPara="1" rIns="91425" wrap="square" tIns="91425">
            <a:normAutofit fontScale="25000" lnSpcReduction="20000"/>
          </a:bodyPr>
          <a:lstStyle/>
          <a:p>
            <a:pPr indent="-319087" lvl="0" marL="457200" rtl="0" algn="just">
              <a:lnSpc>
                <a:spcPct val="115000"/>
              </a:lnSpc>
              <a:spcBef>
                <a:spcPts val="0"/>
              </a:spcBef>
              <a:spcAft>
                <a:spcPts val="0"/>
              </a:spcAft>
              <a:buClr>
                <a:schemeClr val="dk1"/>
              </a:buClr>
              <a:buSzPct val="100000"/>
              <a:buChar char="●"/>
            </a:pPr>
            <a:r>
              <a:rPr lang="en-US" sz="5700">
                <a:solidFill>
                  <a:schemeClr val="dk1"/>
                </a:solidFill>
              </a:rPr>
              <a:t>In Western governance, the idea of sharing resources and creating a better environment through cooperation is inspiring; yet, it is “hard to realise in reality due to pervasive and deep network failures” (Ramesh, Wu &amp; Howlett, 2015, p. 356).</a:t>
            </a:r>
            <a:endParaRPr sz="5700">
              <a:solidFill>
                <a:schemeClr val="dk1"/>
              </a:solidFill>
            </a:endParaRPr>
          </a:p>
          <a:p>
            <a:pPr indent="0" lvl="0" marL="457200" rtl="0" algn="just">
              <a:lnSpc>
                <a:spcPct val="115000"/>
              </a:lnSpc>
              <a:spcBef>
                <a:spcPts val="0"/>
              </a:spcBef>
              <a:spcAft>
                <a:spcPts val="0"/>
              </a:spcAft>
              <a:buNone/>
            </a:pPr>
            <a:r>
              <a:t/>
            </a:r>
            <a:endParaRPr sz="5700">
              <a:solidFill>
                <a:schemeClr val="dk1"/>
              </a:solidFill>
            </a:endParaRPr>
          </a:p>
          <a:p>
            <a:pPr indent="-319087" lvl="0" marL="457200" rtl="0" algn="just">
              <a:lnSpc>
                <a:spcPct val="115000"/>
              </a:lnSpc>
              <a:spcBef>
                <a:spcPts val="0"/>
              </a:spcBef>
              <a:spcAft>
                <a:spcPts val="0"/>
              </a:spcAft>
              <a:buClr>
                <a:schemeClr val="dk1"/>
              </a:buClr>
              <a:buSzPct val="100000"/>
              <a:buChar char="●"/>
            </a:pPr>
            <a:r>
              <a:rPr lang="en-US" sz="5700">
                <a:solidFill>
                  <a:schemeClr val="dk1"/>
                </a:solidFill>
              </a:rPr>
              <a:t>All states of the U.S., along with the federal government, were bidding against each other to secure medical supplies.</a:t>
            </a:r>
            <a:endParaRPr sz="5700">
              <a:solidFill>
                <a:schemeClr val="dk1"/>
              </a:solidFill>
            </a:endParaRPr>
          </a:p>
          <a:p>
            <a:pPr indent="0" lvl="0" marL="457200" rtl="0" algn="just">
              <a:lnSpc>
                <a:spcPct val="115000"/>
              </a:lnSpc>
              <a:spcBef>
                <a:spcPts val="0"/>
              </a:spcBef>
              <a:spcAft>
                <a:spcPts val="0"/>
              </a:spcAft>
              <a:buNone/>
            </a:pPr>
            <a:r>
              <a:t/>
            </a:r>
            <a:endParaRPr sz="5700">
              <a:solidFill>
                <a:schemeClr val="dk1"/>
              </a:solidFill>
            </a:endParaRPr>
          </a:p>
          <a:p>
            <a:pPr indent="-319087" lvl="0" marL="457200" rtl="0" algn="just">
              <a:lnSpc>
                <a:spcPct val="115000"/>
              </a:lnSpc>
              <a:spcBef>
                <a:spcPts val="0"/>
              </a:spcBef>
              <a:spcAft>
                <a:spcPts val="0"/>
              </a:spcAft>
              <a:buClr>
                <a:schemeClr val="dk1"/>
              </a:buClr>
              <a:buSzPct val="100000"/>
              <a:buChar char="●"/>
            </a:pPr>
            <a:r>
              <a:rPr lang="en-US" sz="5700">
                <a:solidFill>
                  <a:schemeClr val="dk1"/>
                </a:solidFill>
              </a:rPr>
              <a:t>As exemplified by the U.S. COVID-19 response, the lack of a competent and centralised decision-maker to systematically coordinate and allocate medical resources during crisis can prove to be fatal.  </a:t>
            </a:r>
            <a:endParaRPr sz="5700">
              <a:solidFill>
                <a:schemeClr val="dk1"/>
              </a:solidFill>
            </a:endParaRPr>
          </a:p>
          <a:p>
            <a:pPr indent="0" lvl="0" marL="457200" rtl="0" algn="just">
              <a:lnSpc>
                <a:spcPct val="115000"/>
              </a:lnSpc>
              <a:spcBef>
                <a:spcPts val="0"/>
              </a:spcBef>
              <a:spcAft>
                <a:spcPts val="0"/>
              </a:spcAft>
              <a:buNone/>
            </a:pPr>
            <a:r>
              <a:rPr lang="en-US" sz="5600">
                <a:solidFill>
                  <a:schemeClr val="dk1"/>
                </a:solidFill>
              </a:rPr>
              <a:t> </a:t>
            </a:r>
            <a:endParaRPr sz="5600">
              <a:solidFill>
                <a:schemeClr val="dk1"/>
              </a:solidFill>
            </a:endParaRPr>
          </a:p>
          <a:p>
            <a:pPr indent="0" lvl="0" marL="0" rtl="0" algn="just">
              <a:lnSpc>
                <a:spcPct val="115000"/>
              </a:lnSpc>
              <a:spcBef>
                <a:spcPts val="0"/>
              </a:spcBef>
              <a:spcAft>
                <a:spcPts val="0"/>
              </a:spcAft>
              <a:buNone/>
            </a:pPr>
            <a:r>
              <a:t/>
            </a:r>
            <a:endParaRPr sz="56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275"/>
              <a:buFont typeface="Arial"/>
              <a:buNone/>
            </a:pPr>
            <a:r>
              <a:t/>
            </a:r>
            <a:endParaRPr sz="5600">
              <a:solidFill>
                <a:schemeClr val="dk1"/>
              </a:solidFill>
              <a:latin typeface="Times New Roman"/>
              <a:ea typeface="Times New Roman"/>
              <a:cs typeface="Times New Roman"/>
              <a:sym typeface="Times New Roman"/>
            </a:endParaRPr>
          </a:p>
          <a:p>
            <a:pPr indent="457200" lvl="0" marL="0" rtl="0" algn="just">
              <a:lnSpc>
                <a:spcPct val="200000"/>
              </a:lnSpc>
              <a:spcBef>
                <a:spcPts val="0"/>
              </a:spcBef>
              <a:spcAft>
                <a:spcPts val="0"/>
              </a:spcAft>
              <a:buClr>
                <a:schemeClr val="dk1"/>
              </a:buClr>
              <a:buSzPct val="27500"/>
              <a:buFont typeface="Arial"/>
              <a:buNone/>
            </a:pPr>
            <a:r>
              <a:t/>
            </a:r>
            <a:endParaRPr sz="40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