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2" r:id="rId2"/>
  </p:sldMasterIdLst>
  <p:notesMasterIdLst>
    <p:notesMasterId r:id="rId16"/>
  </p:notesMasterIdLst>
  <p:sldIdLst>
    <p:sldId id="533" r:id="rId3"/>
    <p:sldId id="556" r:id="rId4"/>
    <p:sldId id="557" r:id="rId5"/>
    <p:sldId id="567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931"/>
    <a:srgbClr val="D8BFB6"/>
    <a:srgbClr val="E0BF70"/>
    <a:srgbClr val="D18819"/>
    <a:srgbClr val="E9D8BA"/>
    <a:srgbClr val="895D38"/>
    <a:srgbClr val="B88B40"/>
    <a:srgbClr val="C99B43"/>
    <a:srgbClr val="B1923F"/>
    <a:srgbClr val="E8D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291" autoAdjust="0"/>
  </p:normalViewPr>
  <p:slideViewPr>
    <p:cSldViewPr snapToGrid="0">
      <p:cViewPr varScale="1">
        <p:scale>
          <a:sx n="55" d="100"/>
          <a:sy n="55" d="100"/>
        </p:scale>
        <p:origin x="90" y="2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AB900-44C3-4446-A3DF-8A68323BED76}" type="datetimeFigureOut">
              <a:rPr lang="ms-MY" smtClean="0"/>
              <a:t>05/11/2018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811A0-6755-489E-9171-64BD2C00C49F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98586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EC401-40C4-40D4-8812-850AD72A7BCA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E49D7-833B-4FA5-BC48-3FF2B6512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5A369D-ABD5-4BB0-9C04-DCB948A1B5C1}"/>
              </a:ext>
            </a:extLst>
          </p:cNvPr>
          <p:cNvGrpSpPr/>
          <p:nvPr userDrawn="1"/>
        </p:nvGrpSpPr>
        <p:grpSpPr>
          <a:xfrm>
            <a:off x="0" y="0"/>
            <a:ext cx="7436223" cy="6858000"/>
            <a:chOff x="0" y="0"/>
            <a:chExt cx="6984869" cy="64417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1FAC5E-7A35-493E-8663-D49883EF0F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94" b="6070"/>
            <a:stretch/>
          </p:blipFill>
          <p:spPr>
            <a:xfrm>
              <a:off x="0" y="0"/>
              <a:ext cx="6871192" cy="644174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B621F8-5F13-4D6C-A001-00CD425E9CBE}"/>
                </a:ext>
              </a:extLst>
            </p:cNvPr>
            <p:cNvSpPr/>
            <p:nvPr userDrawn="1"/>
          </p:nvSpPr>
          <p:spPr>
            <a:xfrm>
              <a:off x="1733266" y="1978925"/>
              <a:ext cx="5251603" cy="968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hyperlink" Target="http://wangsamajuboyz.blogspot.com/" TargetMode="External"/><Relationship Id="rId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image" Target="../media/image9.png"/><Relationship Id="rId9" Type="http://schemas.openxmlformats.org/officeDocument/2006/relationships/hyperlink" Target="https://www.thestar.com.my/lifestyl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www.allbrandstruck.com/2016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3.bp.blogspot.com/-olzsLGiUw-M/UAGmv74XQJI/AAAAAAAAARw/N944Yexszs4/s1600/16.png" TargetMode="External"/><Relationship Id="rId5" Type="http://schemas.microsoft.com/office/2007/relationships/hdphoto" Target="../media/hdphoto2.wdp"/><Relationship Id="rId10" Type="http://schemas.openxmlformats.org/officeDocument/2006/relationships/image" Target="../media/image47.jpeg"/><Relationship Id="rId4" Type="http://schemas.openxmlformats.org/officeDocument/2006/relationships/image" Target="../media/image9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png"/><Relationship Id="rId7" Type="http://schemas.openxmlformats.org/officeDocument/2006/relationships/hyperlink" Target="http://jpspn.kpkt.gov.my/index.php/pages/view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hyperlink" Target="https://storage.googleapis.com/ilmugeografi/2016/12/the-Wave24-digital-recorder-and-the-obtained-record-on-a-computer-monitor.jpg" TargetMode="External"/><Relationship Id="rId12" Type="http://schemas.openxmlformats.org/officeDocument/2006/relationships/hyperlink" Target="https://storage.googleapis.com/ilmugeografi/2016/12/SS-1_Oblique8b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hyperlink" Target="https://storage.googleapis.com/ilmugeografi/2016/12/myshak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13B4456-56C8-493B-872E-6C94A40EC450}"/>
              </a:ext>
            </a:extLst>
          </p:cNvPr>
          <p:cNvGrpSpPr/>
          <p:nvPr/>
        </p:nvGrpSpPr>
        <p:grpSpPr>
          <a:xfrm>
            <a:off x="5334000" y="0"/>
            <a:ext cx="6858000" cy="6858000"/>
            <a:chOff x="5320145" y="0"/>
            <a:chExt cx="6858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941792-B5DC-4DC8-9A3F-7A2047DD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145" y="0"/>
              <a:ext cx="6858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673D01-9394-4C71-B60F-E84D05E08734}"/>
                </a:ext>
              </a:extLst>
            </p:cNvPr>
            <p:cNvSpPr/>
            <p:nvPr/>
          </p:nvSpPr>
          <p:spPr>
            <a:xfrm>
              <a:off x="11382200" y="6165272"/>
              <a:ext cx="795945" cy="678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E96152-E712-42B4-B5BC-C490E875CA79}"/>
              </a:ext>
            </a:extLst>
          </p:cNvPr>
          <p:cNvCxnSpPr/>
          <p:nvPr/>
        </p:nvCxnSpPr>
        <p:spPr>
          <a:xfrm>
            <a:off x="605613" y="3741324"/>
            <a:ext cx="4448300" cy="0"/>
          </a:xfrm>
          <a:prstGeom prst="line">
            <a:avLst/>
          </a:prstGeom>
          <a:ln w="28575">
            <a:solidFill>
              <a:srgbClr val="860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id="{D203620B-A32A-4850-AAB5-46E068C1028F}"/>
              </a:ext>
            </a:extLst>
          </p:cNvPr>
          <p:cNvSpPr txBox="1"/>
          <p:nvPr/>
        </p:nvSpPr>
        <p:spPr>
          <a:xfrm>
            <a:off x="619468" y="3216540"/>
            <a:ext cx="4434693" cy="4970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latin typeface="Century Gothic" panose="020B0502020202020204" pitchFamily="34" charset="0"/>
              </a:rPr>
              <a:t>22 </a:t>
            </a:r>
            <a:r>
              <a:rPr lang="en-US" sz="1600" b="1" dirty="0">
                <a:latin typeface="Century Gothic" panose="020B0502020202020204" pitchFamily="34" charset="0"/>
              </a:rPr>
              <a:t>OKTOBER I 2018 </a:t>
            </a:r>
            <a:r>
              <a:rPr lang="en-US" sz="1600" b="1" dirty="0" smtClean="0">
                <a:latin typeface="Century Gothic" panose="020B0502020202020204" pitchFamily="34" charset="0"/>
                <a:ea typeface="Adobe Heiti Std R" panose="020B0400000000000000" pitchFamily="34" charset="-128"/>
              </a:rPr>
              <a:t>I ISNIN </a:t>
            </a:r>
            <a:r>
              <a:rPr lang="en-US" sz="1600" b="1" dirty="0">
                <a:latin typeface="Century Gothic" panose="020B0502020202020204" pitchFamily="34" charset="0"/>
                <a:ea typeface="Adobe Heiti Std R" panose="020B0400000000000000" pitchFamily="34" charset="-128"/>
              </a:rPr>
              <a:t>I </a:t>
            </a:r>
            <a:r>
              <a:rPr lang="en-US" sz="1600" b="1" dirty="0" smtClean="0">
                <a:latin typeface="Century Gothic" panose="020B0502020202020204" pitchFamily="34" charset="0"/>
                <a:ea typeface="Adobe Heiti Std R" panose="020B0400000000000000" pitchFamily="34" charset="-128"/>
              </a:rPr>
              <a:t>8.00 </a:t>
            </a:r>
            <a:r>
              <a:rPr lang="en-US" sz="1600" b="1" dirty="0">
                <a:latin typeface="Century Gothic" panose="020B0502020202020204" pitchFamily="34" charset="0"/>
                <a:ea typeface="Adobe Heiti Std R" panose="020B0400000000000000" pitchFamily="34" charset="-128"/>
              </a:rPr>
              <a:t>PAGI</a:t>
            </a:r>
            <a:endParaRPr lang="en-MY" sz="1800" b="1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4D3604-FE46-4278-816E-60BC4423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0" y="5706503"/>
            <a:ext cx="836758" cy="864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FD03FB-4101-4D0B-902F-0D8457F8F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33" y="5970830"/>
            <a:ext cx="1915314" cy="57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08D0F7-AAF3-4FA7-B48D-55DC85674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4079" r="37400" b="48889"/>
          <a:stretch>
            <a:fillRect/>
          </a:stretch>
        </p:blipFill>
        <p:spPr>
          <a:xfrm>
            <a:off x="3563367" y="5817040"/>
            <a:ext cx="1490794" cy="75600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96AFDBBD-7E6B-4F25-94FF-C8F880A99AB1}"/>
              </a:ext>
            </a:extLst>
          </p:cNvPr>
          <p:cNvSpPr txBox="1"/>
          <p:nvPr/>
        </p:nvSpPr>
        <p:spPr>
          <a:xfrm>
            <a:off x="619468" y="3755178"/>
            <a:ext cx="4434693" cy="88405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ms-MY" sz="1600" b="1" dirty="0" smtClean="0">
                <a:latin typeface="Century Gothic" panose="020B0502020202020204" pitchFamily="34" charset="0"/>
              </a:rPr>
              <a:t>DEWAN INSTITUT LATIHAN PERUMAHAN DAN KERAJAAN TEMPATAN (iKPKT),                             BUKIT TINGGI, BENTONG, PAHANG</a:t>
            </a:r>
            <a:endParaRPr lang="en-US" sz="1600" b="1" dirty="0">
              <a:latin typeface="Century Gothic" panose="020B0502020202020204" pitchFamily="34" charset="0"/>
              <a:ea typeface="Adobe Heiti Std R" panose="020B0400000000000000" pitchFamily="34" charset="-128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F9BF507-948F-409C-9EA1-CFA36A1D4401}"/>
              </a:ext>
            </a:extLst>
          </p:cNvPr>
          <p:cNvSpPr txBox="1"/>
          <p:nvPr/>
        </p:nvSpPr>
        <p:spPr>
          <a:xfrm>
            <a:off x="594360" y="2008066"/>
            <a:ext cx="4482414" cy="1189769"/>
          </a:xfrm>
          <a:prstGeom prst="rect">
            <a:avLst/>
          </a:prstGeom>
          <a:noFill/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smtClean="0">
                <a:solidFill>
                  <a:srgbClr val="BA7B1A"/>
                </a:solidFill>
                <a:latin typeface="Century Gothic" panose="020B0502020202020204" pitchFamily="34" charset="0"/>
                <a:ea typeface="Adobe Heiti Std R" panose="020B0400000000000000" pitchFamily="34" charset="-128"/>
              </a:rPr>
              <a:t>PROGRAM </a:t>
            </a:r>
            <a:r>
              <a:rPr lang="en-US" sz="2500" b="1" i="1" dirty="0" smtClean="0">
                <a:solidFill>
                  <a:srgbClr val="BA7B1A"/>
                </a:solidFill>
                <a:latin typeface="Century Gothic" panose="020B0502020202020204" pitchFamily="34" charset="0"/>
                <a:ea typeface="Adobe Heiti Std R" panose="020B0400000000000000" pitchFamily="34" charset="-128"/>
              </a:rPr>
              <a:t>FOCUS GROUP DISCUSSION </a:t>
            </a:r>
            <a:r>
              <a:rPr lang="en-US" sz="2500" b="1" dirty="0" smtClean="0">
                <a:solidFill>
                  <a:srgbClr val="BA7B1A"/>
                </a:solidFill>
                <a:latin typeface="Century Gothic" panose="020B0502020202020204" pitchFamily="34" charset="0"/>
                <a:ea typeface="Adobe Heiti Std R" panose="020B0400000000000000" pitchFamily="34" charset="-128"/>
              </a:rPr>
              <a:t>(FGD)</a:t>
            </a:r>
          </a:p>
          <a:p>
            <a:pPr algn="ctr"/>
            <a:r>
              <a:rPr lang="en-US" sz="2500" b="1" dirty="0" smtClean="0">
                <a:solidFill>
                  <a:srgbClr val="BA7B1A"/>
                </a:solidFill>
                <a:latin typeface="Century Gothic" panose="020B0502020202020204" pitchFamily="34" charset="0"/>
                <a:ea typeface="Adobe Heiti Std R" panose="020B0400000000000000" pitchFamily="34" charset="-128"/>
              </a:rPr>
              <a:t>SIRI (3)</a:t>
            </a:r>
            <a:endParaRPr lang="en-US" sz="2500" b="1" dirty="0">
              <a:solidFill>
                <a:srgbClr val="BA7B1A"/>
              </a:solidFill>
              <a:latin typeface="Century Gothic" panose="020B0502020202020204" pitchFamily="34" charset="0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47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62899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perangkap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tapisan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minyak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punca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pencemaran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sebelum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kumbahan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dilepaskan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air.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42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pelepasan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semulajadi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boleh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mempengaruhi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3782137"/>
            <a:chOff x="0" y="1137470"/>
            <a:chExt cx="2804356" cy="30117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24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MDB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Meletakkan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syarat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penyediaan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perangkap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mesti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dinyatakan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syarat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proses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kebenaran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merancang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dipenuhi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oleh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pemaju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kontraktor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pengusaha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restoran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hotel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perumahan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perniagaan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fasiliti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perangkap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outlet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Kerjasama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pemaju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pengusaha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pemilik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restoran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adalah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tujuan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pemasangan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penggunaan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kaedah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B-1.3(d)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13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85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Tiada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pembuangan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sarap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efluen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kumbahan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ketara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mampu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merendahkan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kualiti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air.</a:t>
            </a:r>
          </a:p>
        </p:txBody>
      </p:sp>
      <p:sp>
        <p:nvSpPr>
          <p:cNvPr id="104" name="TextBox 59">
            <a:extLst>
              <a:ext uri="{FF2B5EF4-FFF2-40B4-BE49-F238E27FC236}">
                <a16:creationId xmlns:a16="http://schemas.microsoft.com/office/drawing/2014/main" id="{49751BAD-46BC-4131-9894-F11731EC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8816" y="5079801"/>
            <a:ext cx="659155" cy="2154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800" b="1" dirty="0">
                <a:solidFill>
                  <a:srgbClr val="000000"/>
                </a:solidFill>
                <a:latin typeface="Century Gothic" panose="020B0502020202020204" pitchFamily="34" charset="0"/>
                <a:sym typeface="Tw Cen MT" panose="020B0602020104020603" pitchFamily="34" charset="0"/>
              </a:rPr>
              <a:t>PETUNJUK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69380C0-8352-4ABA-8EBB-0AD80281E47A}"/>
              </a:ext>
            </a:extLst>
          </p:cNvPr>
          <p:cNvGrpSpPr/>
          <p:nvPr/>
        </p:nvGrpSpPr>
        <p:grpSpPr>
          <a:xfrm>
            <a:off x="9310476" y="5920627"/>
            <a:ext cx="2176677" cy="830997"/>
            <a:chOff x="1029628" y="8971728"/>
            <a:chExt cx="2176677" cy="830997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7292DDE-D870-44A1-8A12-55BA84DA7490}"/>
                </a:ext>
              </a:extLst>
            </p:cNvPr>
            <p:cNvCxnSpPr/>
            <p:nvPr/>
          </p:nvCxnSpPr>
          <p:spPr>
            <a:xfrm>
              <a:off x="1034516" y="9546100"/>
              <a:ext cx="310812" cy="813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8EDFE29-44C0-4CE4-B0C9-0C014A0293CC}"/>
                </a:ext>
              </a:extLst>
            </p:cNvPr>
            <p:cNvCxnSpPr/>
            <p:nvPr/>
          </p:nvCxnSpPr>
          <p:spPr>
            <a:xfrm>
              <a:off x="1033819" y="9745662"/>
              <a:ext cx="302561" cy="0"/>
            </a:xfrm>
            <a:prstGeom prst="line">
              <a:avLst/>
            </a:prstGeom>
            <a:ln w="12700">
              <a:solidFill>
                <a:srgbClr val="0084A8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C369C48-B47F-4410-B549-BD6052307E2E}"/>
                </a:ext>
              </a:extLst>
            </p:cNvPr>
            <p:cNvCxnSpPr/>
            <p:nvPr/>
          </p:nvCxnSpPr>
          <p:spPr>
            <a:xfrm>
              <a:off x="1029628" y="9130922"/>
              <a:ext cx="30392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2" name="Text Box 1060">
              <a:extLst>
                <a:ext uri="{FF2B5EF4-FFF2-40B4-BE49-F238E27FC236}">
                  <a16:creationId xmlns:a16="http://schemas.microsoft.com/office/drawing/2014/main" id="{6EA3F7B0-C465-4F74-BFE9-6081A1FA1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625" y="8971728"/>
              <a:ext cx="187368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Jalan Raya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Blok Perancangan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Daerah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Negeri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3310AF7-6470-4CBF-888A-119D08376F50}"/>
                </a:ext>
              </a:extLst>
            </p:cNvPr>
            <p:cNvCxnSpPr/>
            <p:nvPr/>
          </p:nvCxnSpPr>
          <p:spPr>
            <a:xfrm>
              <a:off x="1035432" y="9326503"/>
              <a:ext cx="301170" cy="0"/>
            </a:xfrm>
            <a:prstGeom prst="line">
              <a:avLst/>
            </a:prstGeom>
            <a:ln w="127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19B2CC4-9D7B-4828-AA9B-D55E2D9FE651}"/>
              </a:ext>
            </a:extLst>
          </p:cNvPr>
          <p:cNvSpPr/>
          <p:nvPr/>
        </p:nvSpPr>
        <p:spPr>
          <a:xfrm>
            <a:off x="9310476" y="5302192"/>
            <a:ext cx="386080" cy="181610"/>
          </a:xfrm>
          <a:prstGeom prst="rect">
            <a:avLst/>
          </a:prstGeom>
          <a:solidFill>
            <a:srgbClr val="FFD0A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800">
              <a:latin typeface="Century Gothic" panose="020B0502020202020204" pitchFamily="34" charset="0"/>
            </a:endParaRPr>
          </a:p>
        </p:txBody>
      </p:sp>
      <p:sp>
        <p:nvSpPr>
          <p:cNvPr id="116" name="Text Box 41">
            <a:extLst>
              <a:ext uri="{FF2B5EF4-FFF2-40B4-BE49-F238E27FC236}">
                <a16:creationId xmlns:a16="http://schemas.microsoft.com/office/drawing/2014/main" id="{5AC1C4A8-2CE8-4D3D-94BA-4C9E03F48216}"/>
              </a:ext>
            </a:extLst>
          </p:cNvPr>
          <p:cNvSpPr txBox="1"/>
          <p:nvPr/>
        </p:nvSpPr>
        <p:spPr>
          <a:xfrm>
            <a:off x="9696556" y="5269675"/>
            <a:ext cx="134874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MY" altLang="en-GB" sz="800" dirty="0" err="1">
                <a:latin typeface="Century Gothic" panose="020B0502020202020204" pitchFamily="34" charset="0"/>
              </a:rPr>
              <a:t>Perumahan</a:t>
            </a:r>
            <a:r>
              <a:rPr lang="en-MY" altLang="en-GB" sz="800" dirty="0">
                <a:latin typeface="Century Gothic" panose="020B0502020202020204" pitchFamily="34" charset="0"/>
              </a:rPr>
              <a:t> Strata</a:t>
            </a:r>
          </a:p>
          <a:p>
            <a:pPr>
              <a:lnSpc>
                <a:spcPct val="160000"/>
              </a:lnSpc>
            </a:pPr>
            <a:r>
              <a:rPr lang="en-MY" altLang="en-GB" sz="800" dirty="0" err="1">
                <a:latin typeface="Century Gothic" panose="020B0502020202020204" pitchFamily="34" charset="0"/>
              </a:rPr>
              <a:t>Perumahan</a:t>
            </a:r>
            <a:r>
              <a:rPr lang="en-MY" altLang="en-GB" sz="800" dirty="0">
                <a:latin typeface="Century Gothic" panose="020B0502020202020204" pitchFamily="34" charset="0"/>
              </a:rPr>
              <a:t> </a:t>
            </a:r>
            <a:r>
              <a:rPr lang="en-MY" altLang="en-GB" sz="800" dirty="0" err="1">
                <a:latin typeface="Century Gothic" panose="020B0502020202020204" pitchFamily="34" charset="0"/>
              </a:rPr>
              <a:t>Tidak</a:t>
            </a:r>
            <a:r>
              <a:rPr lang="en-MY" altLang="en-GB" sz="800" dirty="0">
                <a:latin typeface="Century Gothic" panose="020B0502020202020204" pitchFamily="34" charset="0"/>
              </a:rPr>
              <a:t> Strata</a:t>
            </a:r>
          </a:p>
          <a:p>
            <a:pPr>
              <a:lnSpc>
                <a:spcPct val="160000"/>
              </a:lnSpc>
            </a:pPr>
            <a:r>
              <a:rPr lang="en-MY" altLang="en-GB" sz="800" dirty="0" err="1">
                <a:latin typeface="Century Gothic" panose="020B0502020202020204" pitchFamily="34" charset="0"/>
              </a:rPr>
              <a:t>Perumahan</a:t>
            </a:r>
            <a:r>
              <a:rPr lang="en-MY" altLang="en-GB" sz="800" dirty="0">
                <a:latin typeface="Century Gothic" panose="020B0502020202020204" pitchFamily="34" charset="0"/>
              </a:rPr>
              <a:t> Kampung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9CC6609-628F-4F92-8774-17CF32937EA0}"/>
              </a:ext>
            </a:extLst>
          </p:cNvPr>
          <p:cNvSpPr/>
          <p:nvPr/>
        </p:nvSpPr>
        <p:spPr>
          <a:xfrm>
            <a:off x="9310476" y="5520632"/>
            <a:ext cx="386080" cy="181610"/>
          </a:xfrm>
          <a:prstGeom prst="rect">
            <a:avLst/>
          </a:prstGeom>
          <a:solidFill>
            <a:srgbClr val="C03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800">
              <a:latin typeface="Century Gothic" panose="020B0502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45AEAAF-3208-4C3D-B99B-E5C109D95FF9}"/>
              </a:ext>
            </a:extLst>
          </p:cNvPr>
          <p:cNvSpPr/>
          <p:nvPr/>
        </p:nvSpPr>
        <p:spPr>
          <a:xfrm>
            <a:off x="9310476" y="5733357"/>
            <a:ext cx="386080" cy="181610"/>
          </a:xfrm>
          <a:prstGeom prst="rect">
            <a:avLst/>
          </a:prstGeom>
          <a:solidFill>
            <a:srgbClr val="009F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800"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E21B2A-2C15-4E50-89A8-5A0BD2CBB7C2}"/>
              </a:ext>
            </a:extLst>
          </p:cNvPr>
          <p:cNvGrpSpPr/>
          <p:nvPr/>
        </p:nvGrpSpPr>
        <p:grpSpPr>
          <a:xfrm>
            <a:off x="2921600" y="1099803"/>
            <a:ext cx="6411736" cy="5745226"/>
            <a:chOff x="2921600" y="1099803"/>
            <a:chExt cx="6596860" cy="591110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893B036-4378-4563-AB95-CACC66E8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7" t="1042" r="20634" b="917"/>
            <a:stretch/>
          </p:blipFill>
          <p:spPr>
            <a:xfrm>
              <a:off x="3003516" y="1291629"/>
              <a:ext cx="6285957" cy="567702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5AED3CD-A484-441D-97D0-4E23BC0AFA3E}"/>
                </a:ext>
              </a:extLst>
            </p:cNvPr>
            <p:cNvSpPr/>
            <p:nvPr/>
          </p:nvSpPr>
          <p:spPr>
            <a:xfrm>
              <a:off x="2921600" y="1099803"/>
              <a:ext cx="6014038" cy="229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850" b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Rajah B-1.3.4: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Cadangan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Program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Kawalan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Perangkap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Tapisan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Minyak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Gris 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1D598C0-239F-48BB-853F-4199C3FAEE4F}"/>
                </a:ext>
              </a:extLst>
            </p:cNvPr>
            <p:cNvGrpSpPr/>
            <p:nvPr/>
          </p:nvGrpSpPr>
          <p:grpSpPr>
            <a:xfrm>
              <a:off x="8323154" y="1278469"/>
              <a:ext cx="1195306" cy="587257"/>
              <a:chOff x="6203802" y="2517474"/>
              <a:chExt cx="1195306" cy="587257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776D172-505A-4D51-8A3E-355A9B3E1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4999" y="2517474"/>
                <a:ext cx="895508" cy="488852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8A59A2F-9AA6-46A5-B714-8F255D60BD1B}"/>
                  </a:ext>
                </a:extLst>
              </p:cNvPr>
              <p:cNvSpPr txBox="1"/>
              <p:nvPr/>
            </p:nvSpPr>
            <p:spPr>
              <a:xfrm>
                <a:off x="6203802" y="2898900"/>
                <a:ext cx="1195306" cy="20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700" i="1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: 900 m</a:t>
                </a:r>
                <a:endParaRPr lang="en-GB" sz="700" i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06C5500-DFE9-4E32-A761-3BAB23B9A913}"/>
                </a:ext>
              </a:extLst>
            </p:cNvPr>
            <p:cNvSpPr txBox="1"/>
            <p:nvPr/>
          </p:nvSpPr>
          <p:spPr>
            <a:xfrm>
              <a:off x="2972963" y="6694246"/>
              <a:ext cx="5522264" cy="31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Sumber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Kajian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Rancangan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Tempatan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Daerah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Pahang 2035</a:t>
              </a:r>
            </a:p>
          </p:txBody>
        </p:sp>
        <p:pic>
          <p:nvPicPr>
            <p:cNvPr id="119" name="Picture 118" descr="Related image">
              <a:extLst>
                <a:ext uri="{FF2B5EF4-FFF2-40B4-BE49-F238E27FC236}">
                  <a16:creationId xmlns:a16="http://schemas.microsoft.com/office/drawing/2014/main" id="{24F3F873-532C-46BC-A82A-B06EB5C902A8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854" y="4873470"/>
              <a:ext cx="1532255" cy="102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2B3B004-69DA-45A1-BFE2-A849CD353662}"/>
                </a:ext>
              </a:extLst>
            </p:cNvPr>
            <p:cNvSpPr/>
            <p:nvPr/>
          </p:nvSpPr>
          <p:spPr>
            <a:xfrm>
              <a:off x="3246974" y="5892010"/>
              <a:ext cx="1988185" cy="649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Contoh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pemasangan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tapisan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minyak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&amp; </a:t>
              </a: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gris</a:t>
              </a:r>
              <a:endParaRPr lang="en-MY" sz="7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MY" sz="700" kern="1200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Sumber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: 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hlinkClick r:id="rId9"/>
                </a:rPr>
                <a:t>https://www.thestar.com.my/lifestyle</a:t>
              </a:r>
              <a:r>
                <a:rPr lang="en-MY" sz="700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/features/2013/06/11/cleaner-flows</a:t>
              </a:r>
              <a:r>
                <a:rPr lang="en-MY" sz="700" i="1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/)</a:t>
              </a:r>
              <a:endParaRPr lang="en-MY" sz="7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DC87486-AEB9-4C63-9BE7-FB551D34BE11}"/>
                </a:ext>
              </a:extLst>
            </p:cNvPr>
            <p:cNvGrpSpPr/>
            <p:nvPr/>
          </p:nvGrpSpPr>
          <p:grpSpPr>
            <a:xfrm>
              <a:off x="7561445" y="2533858"/>
              <a:ext cx="1818640" cy="3132505"/>
              <a:chOff x="5126703" y="3830906"/>
              <a:chExt cx="1818640" cy="3132505"/>
            </a:xfrm>
          </p:grpSpPr>
          <p:pic>
            <p:nvPicPr>
              <p:cNvPr id="122" name="Picture 121" descr="Image result for perangkap sampah longkang">
                <a:extLst>
                  <a:ext uri="{FF2B5EF4-FFF2-40B4-BE49-F238E27FC236}">
                    <a16:creationId xmlns:a16="http://schemas.microsoft.com/office/drawing/2014/main" id="{90A23E15-E223-4F2A-B293-686B399B5DBF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245" y="5115823"/>
                <a:ext cx="1636395" cy="1227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D5A8419-A777-45F1-A44D-0A8033AB769B}"/>
                  </a:ext>
                </a:extLst>
              </p:cNvPr>
              <p:cNvSpPr/>
              <p:nvPr/>
            </p:nvSpPr>
            <p:spPr>
              <a:xfrm>
                <a:off x="5126703" y="6314252"/>
                <a:ext cx="1818640" cy="649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MY" sz="700" kern="1200" dirty="0" err="1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Contoh</a:t>
                </a: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MY" sz="700" kern="1200" dirty="0" err="1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perangkap</a:t>
                </a: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MY" sz="700" kern="1200" dirty="0" err="1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sampah</a:t>
                </a:r>
                <a:endParaRPr lang="en-MY" sz="70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en-MY" sz="700" kern="1200" dirty="0" err="1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Sumber</a:t>
                </a: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: </a:t>
                </a: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  <a:hlinkClick r:id="rId11"/>
                  </a:rPr>
                  <a:t>http://wangsamajuboyz.blogspot.com</a:t>
                </a:r>
                <a:r>
                  <a:rPr lang="en-MY" sz="700" kern="12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 /2016/07/sungai-bunus-trail-wangsa-maju-kuala.html)</a:t>
                </a:r>
                <a:endParaRPr lang="en-MY" sz="70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124" name="Picture 123" descr="Image result for perangkap sampah longkang">
                <a:extLst>
                  <a:ext uri="{FF2B5EF4-FFF2-40B4-BE49-F238E27FC236}">
                    <a16:creationId xmlns:a16="http://schemas.microsoft.com/office/drawing/2014/main" id="{E66BBB84-721E-4A36-8F4A-909BF0B94D9F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655" y="3830906"/>
                <a:ext cx="1657985" cy="1243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5" name="Picture 4" descr="http://www.compact-technology.com.my/image/12-07-08_1221.jpg">
              <a:extLst>
                <a:ext uri="{FF2B5EF4-FFF2-40B4-BE49-F238E27FC236}">
                  <a16:creationId xmlns:a16="http://schemas.microsoft.com/office/drawing/2014/main" id="{B1FFE723-C127-464E-A83A-3B42CA761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7" r="8206" b="10857"/>
            <a:stretch/>
          </p:blipFill>
          <p:spPr bwMode="auto">
            <a:xfrm>
              <a:off x="3287425" y="2954049"/>
              <a:ext cx="1547683" cy="142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03285A3-0877-4DDF-99B5-3E6D35509096}"/>
                </a:ext>
              </a:extLst>
            </p:cNvPr>
            <p:cNvSpPr/>
            <p:nvPr/>
          </p:nvSpPr>
          <p:spPr>
            <a:xfrm>
              <a:off x="3152352" y="4337626"/>
              <a:ext cx="3274162" cy="316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Contoh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pemasangan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tapisan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minyak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&amp;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gris</a:t>
              </a:r>
              <a:endPara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Sumber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: http://www.compact-technology.com.my/page/mpt.htm)</a:t>
              </a:r>
              <a:endParaRPr lang="en-MY" sz="700" dirty="0"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49C4926-B2DF-4587-A47A-BE2B60BE7C36}"/>
                </a:ext>
              </a:extLst>
            </p:cNvPr>
            <p:cNvSpPr/>
            <p:nvPr/>
          </p:nvSpPr>
          <p:spPr>
            <a:xfrm>
              <a:off x="3013899" y="1289257"/>
              <a:ext cx="6264233" cy="5715095"/>
            </a:xfrm>
            <a:prstGeom prst="rect">
              <a:avLst/>
            </a:prstGeom>
            <a:noFill/>
            <a:ln w="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56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sv-SE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 kawalan pencemaran dari kawasan perindustrian, perumahan dan perniagaan.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97781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53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perumahan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perniagaan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perindustrian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merupakan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potensi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punca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pencemar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dikawal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diurus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679819"/>
            <a:chOff x="0" y="1137470"/>
            <a:chExt cx="2804356" cy="372655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3203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ts val="1400"/>
                </a:lnSpc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MDB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Menggalakkan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penggunaan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‘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grasscrete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parkir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kereta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mengurangkan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berturap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menyerap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permukaan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tong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kitar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semula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strategik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had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bunyi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maksimum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kenderaan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bermotor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Menambahkan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hijau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bandar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‘pocket park’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lingkaran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hijau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memerangkap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habuk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seterusnya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meningkatkan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udara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ambien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pembinaan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perletakan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gerai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/bazaar, kiosk dan ‘food truck’.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Menyelenggara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perparitan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bandar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berkala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laluan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pejalan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kaki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laluan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sikal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bersambung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perbandaran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perumahan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.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B-1.3(e)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36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14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Kawasan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perumahan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perniagaan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perindustrian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mesra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E556170-86AB-4075-A537-732347AFF2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9863"/>
          <a:stretch/>
        </p:blipFill>
        <p:spPr>
          <a:xfrm>
            <a:off x="3003893" y="1291290"/>
            <a:ext cx="2881330" cy="393992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66E95E5-B1CF-48B6-86A5-A5E4DC211FE6}"/>
              </a:ext>
            </a:extLst>
          </p:cNvPr>
          <p:cNvSpPr/>
          <p:nvPr/>
        </p:nvSpPr>
        <p:spPr>
          <a:xfrm>
            <a:off x="2920190" y="1074321"/>
            <a:ext cx="620459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B-1.3.5: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Cadangan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Kawalan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Pencemaran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Kawasan Perindustrian,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Perumahan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Perniagaan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8" name="Picture 2" descr="Image result for grasscrete parking malaysia">
            <a:extLst>
              <a:ext uri="{FF2B5EF4-FFF2-40B4-BE49-F238E27FC236}">
                <a16:creationId xmlns:a16="http://schemas.microsoft.com/office/drawing/2014/main" id="{FBBBF547-F14B-4037-82D4-37ADC145F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r="752" b="18771"/>
          <a:stretch/>
        </p:blipFill>
        <p:spPr bwMode="auto">
          <a:xfrm>
            <a:off x="6018386" y="1313965"/>
            <a:ext cx="3063954" cy="16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AE88E5C1-7954-4A5A-A703-7FC77A91B1B7}"/>
              </a:ext>
            </a:extLst>
          </p:cNvPr>
          <p:cNvSpPr/>
          <p:nvPr/>
        </p:nvSpPr>
        <p:spPr>
          <a:xfrm>
            <a:off x="6018385" y="2903748"/>
            <a:ext cx="3069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MY" sz="700" dirty="0" err="1">
                <a:latin typeface="Century Gothic" panose="020B0502020202020204" pitchFamily="34" charset="0"/>
              </a:rPr>
              <a:t>Contoh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penyediaan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i="1" dirty="0" err="1">
                <a:latin typeface="Century Gothic" panose="020B0502020202020204" pitchFamily="34" charset="0"/>
              </a:rPr>
              <a:t>grasscrete</a:t>
            </a:r>
            <a:r>
              <a:rPr lang="en-MY" sz="700" dirty="0">
                <a:latin typeface="Century Gothic" panose="020B0502020202020204" pitchFamily="34" charset="0"/>
              </a:rPr>
              <a:t> di </a:t>
            </a:r>
            <a:r>
              <a:rPr lang="en-MY" sz="700" dirty="0" err="1">
                <a:latin typeface="Century Gothic" panose="020B0502020202020204" pitchFamily="34" charset="0"/>
              </a:rPr>
              <a:t>kawasan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parkir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kereta</a:t>
            </a:r>
            <a:r>
              <a:rPr lang="en-MY" sz="700" dirty="0">
                <a:latin typeface="Century Gothic" panose="020B0502020202020204" pitchFamily="34" charset="0"/>
              </a:rPr>
              <a:t> yang </a:t>
            </a:r>
            <a:r>
              <a:rPr lang="en-MY" sz="700" dirty="0" err="1">
                <a:latin typeface="Century Gothic" panose="020B0502020202020204" pitchFamily="34" charset="0"/>
              </a:rPr>
              <a:t>mesra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alam</a:t>
            </a:r>
            <a:endParaRPr lang="en-MY" sz="700" dirty="0">
              <a:latin typeface="Century Gothic" panose="020B0502020202020204" pitchFamily="34" charset="0"/>
            </a:endParaRPr>
          </a:p>
          <a:p>
            <a:pPr algn="just"/>
            <a:r>
              <a:rPr lang="en-MY" sz="700" dirty="0">
                <a:latin typeface="Century Gothic" panose="020B0502020202020204" pitchFamily="34" charset="0"/>
              </a:rPr>
              <a:t>(https://www.ribaproductselector.com/grass-concrete-ltd/3468/overview.aspx)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A9D5ADF-44A4-4817-88D1-20C44E93EA97}"/>
              </a:ext>
            </a:extLst>
          </p:cNvPr>
          <p:cNvGrpSpPr/>
          <p:nvPr/>
        </p:nvGrpSpPr>
        <p:grpSpPr>
          <a:xfrm>
            <a:off x="5002355" y="1322438"/>
            <a:ext cx="1195306" cy="581481"/>
            <a:chOff x="6203802" y="2517474"/>
            <a:chExt cx="1195306" cy="581481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E458BC0-2482-4D75-9749-4852A6D79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999" y="2517474"/>
              <a:ext cx="895508" cy="48885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43EBAA2-E8AB-4746-BC5E-7B8911FA31FA}"/>
                </a:ext>
              </a:extLst>
            </p:cNvPr>
            <p:cNvSpPr txBox="1"/>
            <p:nvPr/>
          </p:nvSpPr>
          <p:spPr>
            <a:xfrm>
              <a:off x="6203802" y="2898900"/>
              <a:ext cx="11953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700" i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: 900 m</a:t>
              </a:r>
              <a:endParaRPr lang="en-GB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B1CD95D-F9A8-4A6A-BA1B-934EE3866324}"/>
              </a:ext>
            </a:extLst>
          </p:cNvPr>
          <p:cNvGrpSpPr/>
          <p:nvPr/>
        </p:nvGrpSpPr>
        <p:grpSpPr>
          <a:xfrm>
            <a:off x="5952977" y="5165040"/>
            <a:ext cx="3197156" cy="1645666"/>
            <a:chOff x="828261" y="5969058"/>
            <a:chExt cx="2914279" cy="1507974"/>
          </a:xfrm>
        </p:grpSpPr>
        <p:pic>
          <p:nvPicPr>
            <p:cNvPr id="114" name="Picture 2" descr="https://elandskap.kpkt.gov.my/wikipil/images/Capture872.png">
              <a:extLst>
                <a:ext uri="{FF2B5EF4-FFF2-40B4-BE49-F238E27FC236}">
                  <a16:creationId xmlns:a16="http://schemas.microsoft.com/office/drawing/2014/main" id="{E960A8BB-2C70-45B1-A0B4-E61EEF601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97"/>
            <a:stretch/>
          </p:blipFill>
          <p:spPr bwMode="auto">
            <a:xfrm>
              <a:off x="828261" y="5969058"/>
              <a:ext cx="2907652" cy="1047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00F347D-4280-49FB-A63B-CA7133B88312}"/>
                </a:ext>
              </a:extLst>
            </p:cNvPr>
            <p:cNvSpPr/>
            <p:nvPr/>
          </p:nvSpPr>
          <p:spPr>
            <a:xfrm>
              <a:off x="841143" y="6997590"/>
              <a:ext cx="2901397" cy="479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Contoh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penyediaan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jaringan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hijau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di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sepanjang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jalan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masuk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utama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ke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kawasan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perindstrian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dengan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penanaman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pokok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teduhan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yang </a:t>
              </a:r>
              <a:r>
                <a:rPr lang="en-MY" sz="70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memberi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MY" sz="700" i="1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‘sense of welcoming</a:t>
              </a:r>
              <a:r>
                <a:rPr lang="en-MY" sz="7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’ </a:t>
              </a:r>
            </a:p>
            <a:p>
              <a:pPr algn="just"/>
              <a:r>
                <a:rPr lang="en-MY" sz="700" dirty="0">
                  <a:latin typeface="Century Gothic" panose="020B0502020202020204" pitchFamily="34" charset="0"/>
                </a:rPr>
                <a:t>(</a:t>
              </a:r>
              <a:r>
                <a:rPr lang="en-MY" sz="700" dirty="0" err="1">
                  <a:latin typeface="Century Gothic" panose="020B0502020202020204" pitchFamily="34" charset="0"/>
                </a:rPr>
                <a:t>Sumber</a:t>
              </a:r>
              <a:r>
                <a:rPr lang="en-MY" sz="700" dirty="0">
                  <a:latin typeface="Century Gothic" panose="020B0502020202020204" pitchFamily="34" charset="0"/>
                </a:rPr>
                <a:t>: </a:t>
              </a:r>
              <a:r>
                <a:rPr lang="en-MY" sz="700" dirty="0" err="1">
                  <a:latin typeface="Century Gothic" panose="020B0502020202020204" pitchFamily="34" charset="0"/>
                </a:rPr>
                <a:t>Garis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Panduan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Landskap</a:t>
              </a:r>
              <a:r>
                <a:rPr lang="en-MY" sz="700" dirty="0">
                  <a:latin typeface="Century Gothic" panose="020B0502020202020204" pitchFamily="34" charset="0"/>
                </a:rPr>
                <a:t> Negara, </a:t>
              </a:r>
              <a:r>
                <a:rPr lang="en-MY" sz="700" dirty="0" err="1">
                  <a:latin typeface="Century Gothic" panose="020B0502020202020204" pitchFamily="34" charset="0"/>
                </a:rPr>
                <a:t>Edisi</a:t>
              </a:r>
              <a:r>
                <a:rPr lang="en-MY" sz="700" dirty="0">
                  <a:latin typeface="Century Gothic" panose="020B0502020202020204" pitchFamily="34" charset="0"/>
                </a:rPr>
                <a:t> 2, 2008)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9FB3D92-D463-4378-97D6-759B9C21551B}"/>
              </a:ext>
            </a:extLst>
          </p:cNvPr>
          <p:cNvGrpSpPr/>
          <p:nvPr/>
        </p:nvGrpSpPr>
        <p:grpSpPr>
          <a:xfrm>
            <a:off x="5893144" y="3312235"/>
            <a:ext cx="3231644" cy="1826042"/>
            <a:chOff x="4258305" y="2855774"/>
            <a:chExt cx="2626412" cy="1230506"/>
          </a:xfrm>
        </p:grpSpPr>
        <p:pic>
          <p:nvPicPr>
            <p:cNvPr id="117" name="Picture 4" descr="https://elandskap.kpkt.gov.my/wikipil/images/Capture873.png">
              <a:extLst>
                <a:ext uri="{FF2B5EF4-FFF2-40B4-BE49-F238E27FC236}">
                  <a16:creationId xmlns:a16="http://schemas.microsoft.com/office/drawing/2014/main" id="{8F9E2C87-0141-4D88-9F4A-A605022DD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525"/>
            <a:stretch/>
          </p:blipFill>
          <p:spPr bwMode="auto">
            <a:xfrm>
              <a:off x="4258305" y="2855774"/>
              <a:ext cx="2626412" cy="97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3EE8608-8297-4452-9B24-0C8799FE3885}"/>
                </a:ext>
              </a:extLst>
            </p:cNvPr>
            <p:cNvSpPr/>
            <p:nvPr/>
          </p:nvSpPr>
          <p:spPr>
            <a:xfrm>
              <a:off x="4380621" y="3806290"/>
              <a:ext cx="2469597" cy="279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MY" sz="700" dirty="0" err="1">
                  <a:latin typeface="Century Gothic" panose="020B0502020202020204" pitchFamily="34" charset="0"/>
                </a:rPr>
                <a:t>Contoh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keratan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rentas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landskap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zon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penampan</a:t>
              </a:r>
              <a:r>
                <a:rPr lang="en-MY" sz="700" dirty="0">
                  <a:latin typeface="Century Gothic" panose="020B0502020202020204" pitchFamily="34" charset="0"/>
                </a:rPr>
                <a:t> di </a:t>
              </a:r>
              <a:r>
                <a:rPr lang="en-MY" sz="700" dirty="0" err="1">
                  <a:latin typeface="Century Gothic" panose="020B0502020202020204" pitchFamily="34" charset="0"/>
                </a:rPr>
                <a:t>kawasan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industri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dengan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kawasan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perumahan</a:t>
              </a:r>
              <a:endParaRPr lang="en-MY" sz="700" dirty="0">
                <a:latin typeface="Century Gothic" panose="020B0502020202020204" pitchFamily="34" charset="0"/>
              </a:endParaRPr>
            </a:p>
            <a:p>
              <a:pPr algn="just"/>
              <a:r>
                <a:rPr lang="en-MY" sz="700" dirty="0">
                  <a:latin typeface="Century Gothic" panose="020B0502020202020204" pitchFamily="34" charset="0"/>
                </a:rPr>
                <a:t>(</a:t>
              </a:r>
              <a:r>
                <a:rPr lang="en-MY" sz="700" dirty="0" err="1">
                  <a:latin typeface="Century Gothic" panose="020B0502020202020204" pitchFamily="34" charset="0"/>
                </a:rPr>
                <a:t>Sumber</a:t>
              </a:r>
              <a:r>
                <a:rPr lang="en-MY" sz="700" dirty="0">
                  <a:latin typeface="Century Gothic" panose="020B0502020202020204" pitchFamily="34" charset="0"/>
                </a:rPr>
                <a:t>: </a:t>
              </a:r>
              <a:r>
                <a:rPr lang="en-MY" sz="700" dirty="0" err="1">
                  <a:latin typeface="Century Gothic" panose="020B0502020202020204" pitchFamily="34" charset="0"/>
                </a:rPr>
                <a:t>Garis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Panduan</a:t>
              </a:r>
              <a:r>
                <a:rPr lang="en-MY" sz="700" dirty="0">
                  <a:latin typeface="Century Gothic" panose="020B0502020202020204" pitchFamily="34" charset="0"/>
                </a:rPr>
                <a:t> </a:t>
              </a:r>
              <a:r>
                <a:rPr lang="en-MY" sz="700" dirty="0" err="1">
                  <a:latin typeface="Century Gothic" panose="020B0502020202020204" pitchFamily="34" charset="0"/>
                </a:rPr>
                <a:t>Landskap</a:t>
              </a:r>
              <a:r>
                <a:rPr lang="en-MY" sz="700" dirty="0">
                  <a:latin typeface="Century Gothic" panose="020B0502020202020204" pitchFamily="34" charset="0"/>
                </a:rPr>
                <a:t> Negara, </a:t>
              </a:r>
              <a:r>
                <a:rPr lang="en-MY" sz="700" dirty="0" err="1">
                  <a:latin typeface="Century Gothic" panose="020B0502020202020204" pitchFamily="34" charset="0"/>
                </a:rPr>
                <a:t>Edisi</a:t>
              </a:r>
              <a:r>
                <a:rPr lang="en-MY" sz="700" dirty="0">
                  <a:latin typeface="Century Gothic" panose="020B0502020202020204" pitchFamily="34" charset="0"/>
                </a:rPr>
                <a:t> 2, 2008)</a:t>
              </a:r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EF4FBF6-EFE5-4506-8BD0-9BB9C9E1C6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287" t="21840" r="52511" b="13421"/>
          <a:stretch/>
        </p:blipFill>
        <p:spPr>
          <a:xfrm>
            <a:off x="9172685" y="1321153"/>
            <a:ext cx="1410871" cy="1594698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3E4D0F68-26CA-495D-82F4-0892A5453B79}"/>
              </a:ext>
            </a:extLst>
          </p:cNvPr>
          <p:cNvSpPr/>
          <p:nvPr/>
        </p:nvSpPr>
        <p:spPr>
          <a:xfrm>
            <a:off x="9086391" y="2904421"/>
            <a:ext cx="1497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Contoh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penyediaan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laluan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sikal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di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kawasan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perumahan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Sumber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Panduan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Pelaksaan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Inisiatif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 Pembangunan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Kejiranan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Hijau</a:t>
            </a:r>
            <a:r>
              <a:rPr lang="en-MY" sz="700" dirty="0">
                <a:latin typeface="Century Gothic" panose="020B0502020202020204" pitchFamily="34" charset="0"/>
              </a:rPr>
              <a:t>, </a:t>
            </a:r>
            <a:r>
              <a:rPr lang="en-MY" sz="700" dirty="0" err="1">
                <a:latin typeface="Century Gothic" panose="020B0502020202020204" pitchFamily="34" charset="0"/>
              </a:rPr>
              <a:t>Penyediaan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Lalauan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Sikal</a:t>
            </a:r>
            <a:r>
              <a:rPr lang="en-MY" sz="700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21" name="Picture 6" descr="mobile cafe &amp; food truck">
            <a:extLst>
              <a:ext uri="{FF2B5EF4-FFF2-40B4-BE49-F238E27FC236}">
                <a16:creationId xmlns:a16="http://schemas.microsoft.com/office/drawing/2014/main" id="{1A772DB4-5962-4F34-9407-2B72E79AE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481" y="1325066"/>
            <a:ext cx="1423445" cy="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7EF3A88C-70EC-4DCC-AF7F-F777A2DA3FA4}"/>
              </a:ext>
            </a:extLst>
          </p:cNvPr>
          <p:cNvSpPr/>
          <p:nvPr/>
        </p:nvSpPr>
        <p:spPr>
          <a:xfrm>
            <a:off x="10681054" y="2125754"/>
            <a:ext cx="14108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Contoh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perniagaan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food truck yang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mersti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kawal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untuk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mengurangkan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kacau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ganggu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umum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seperti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kebisingan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kebersihan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en-MY" sz="700" dirty="0" err="1">
                <a:latin typeface="Century Gothic" panose="020B0502020202020204" pitchFamily="34" charset="0"/>
              </a:rPr>
              <a:t>Sumber</a:t>
            </a:r>
            <a:r>
              <a:rPr lang="en-MY" sz="700" dirty="0">
                <a:latin typeface="Century Gothic" panose="020B0502020202020204" pitchFamily="34" charset="0"/>
              </a:rPr>
              <a:t>: </a:t>
            </a:r>
            <a:r>
              <a:rPr lang="en-MY" sz="700" dirty="0">
                <a:latin typeface="Century Gothic" panose="020B0502020202020204" pitchFamily="34" charset="0"/>
                <a:hlinkClick r:id="rId13"/>
              </a:rPr>
              <a:t>http://www.allbrandstruck.com/2016/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</a:rPr>
              <a:t>03/mobile-cafe-food-truck-design.html</a:t>
            </a:r>
            <a:r>
              <a:rPr lang="en-MY" sz="700" dirty="0"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B8B8A-58F1-481D-B8B4-6DD4FA721A62}"/>
              </a:ext>
            </a:extLst>
          </p:cNvPr>
          <p:cNvGrpSpPr/>
          <p:nvPr/>
        </p:nvGrpSpPr>
        <p:grpSpPr>
          <a:xfrm>
            <a:off x="9197503" y="4054535"/>
            <a:ext cx="2339958" cy="2416643"/>
            <a:chOff x="9197503" y="4054535"/>
            <a:chExt cx="2339958" cy="2416643"/>
          </a:xfrm>
        </p:grpSpPr>
        <p:sp>
          <p:nvSpPr>
            <p:cNvPr id="102" name="TextBox 59">
              <a:extLst>
                <a:ext uri="{FF2B5EF4-FFF2-40B4-BE49-F238E27FC236}">
                  <a16:creationId xmlns:a16="http://schemas.microsoft.com/office/drawing/2014/main" id="{4EBE52FA-CCBB-4CC0-862F-F2344C341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7503" y="4054535"/>
              <a:ext cx="716863" cy="230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9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Tw Cen MT" panose="020B0602020104020603" pitchFamily="34" charset="0"/>
                </a:rPr>
                <a:t>PETUNJUK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820E383-98FF-4E4E-85F4-ED30049E9BAD}"/>
                </a:ext>
              </a:extLst>
            </p:cNvPr>
            <p:cNvGrpSpPr/>
            <p:nvPr/>
          </p:nvGrpSpPr>
          <p:grpSpPr>
            <a:xfrm>
              <a:off x="9289465" y="6009513"/>
              <a:ext cx="2176677" cy="461665"/>
              <a:chOff x="1029628" y="8971728"/>
              <a:chExt cx="2176677" cy="461665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2A18A67-29DF-414C-8BE2-36A7A2801508}"/>
                  </a:ext>
                </a:extLst>
              </p:cNvPr>
              <p:cNvCxnSpPr/>
              <p:nvPr/>
            </p:nvCxnSpPr>
            <p:spPr>
              <a:xfrm>
                <a:off x="1029628" y="9130922"/>
                <a:ext cx="303927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" name="Text Box 1060">
                <a:extLst>
                  <a:ext uri="{FF2B5EF4-FFF2-40B4-BE49-F238E27FC236}">
                    <a16:creationId xmlns:a16="http://schemas.microsoft.com/office/drawing/2014/main" id="{54DBC3E3-02A8-4093-830C-A73C83617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625" y="8971728"/>
                <a:ext cx="1873680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Jalan Raya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Blok Perancangan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8B165DEB-CB1B-4C11-9365-A3C821F1098D}"/>
                  </a:ext>
                </a:extLst>
              </p:cNvPr>
              <p:cNvCxnSpPr/>
              <p:nvPr/>
            </p:nvCxnSpPr>
            <p:spPr>
              <a:xfrm>
                <a:off x="1035432" y="9326503"/>
                <a:ext cx="30117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ED31B12-D5A4-4BC6-9DAC-559158C4BDE3}"/>
                </a:ext>
              </a:extLst>
            </p:cNvPr>
            <p:cNvGrpSpPr/>
            <p:nvPr/>
          </p:nvGrpSpPr>
          <p:grpSpPr>
            <a:xfrm>
              <a:off x="9291113" y="4169063"/>
              <a:ext cx="2246348" cy="1015663"/>
              <a:chOff x="1038422" y="8753672"/>
              <a:chExt cx="2246348" cy="1015663"/>
            </a:xfrm>
          </p:grpSpPr>
          <p:sp>
            <p:nvSpPr>
              <p:cNvPr id="125" name="Rectangle 1064">
                <a:extLst>
                  <a:ext uri="{FF2B5EF4-FFF2-40B4-BE49-F238E27FC236}">
                    <a16:creationId xmlns:a16="http://schemas.microsoft.com/office/drawing/2014/main" id="{C851A6CF-7720-4FBE-86BA-A0F9CBB22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5" y="8837212"/>
                <a:ext cx="302053" cy="119488"/>
              </a:xfrm>
              <a:prstGeom prst="rect">
                <a:avLst/>
              </a:prstGeom>
              <a:solidFill>
                <a:srgbClr val="F2A281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6" name="Text Box 1060">
                <a:extLst>
                  <a:ext uri="{FF2B5EF4-FFF2-40B4-BE49-F238E27FC236}">
                    <a16:creationId xmlns:a16="http://schemas.microsoft.com/office/drawing/2014/main" id="{27522A04-4BC5-4E30-875F-56EF195FA1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4326" y="8753672"/>
                <a:ext cx="2000444" cy="101566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Perumahan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Institusi dan kemudahan masyarakat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Komersial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Industri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Pertanian</a:t>
                </a:r>
              </a:p>
            </p:txBody>
          </p:sp>
          <p:sp>
            <p:nvSpPr>
              <p:cNvPr id="127" name="Rectangle 1064">
                <a:extLst>
                  <a:ext uri="{FF2B5EF4-FFF2-40B4-BE49-F238E27FC236}">
                    <a16:creationId xmlns:a16="http://schemas.microsoft.com/office/drawing/2014/main" id="{01A7087A-F0EB-42FD-8570-84EB929A8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4" y="9022078"/>
                <a:ext cx="302053" cy="119488"/>
              </a:xfrm>
              <a:prstGeom prst="rect">
                <a:avLst/>
              </a:prstGeom>
              <a:solidFill>
                <a:srgbClr val="F58E92"/>
              </a:solidFill>
              <a:ln w="0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8" name="Rectangle 1064">
                <a:extLst>
                  <a:ext uri="{FF2B5EF4-FFF2-40B4-BE49-F238E27FC236}">
                    <a16:creationId xmlns:a16="http://schemas.microsoft.com/office/drawing/2014/main" id="{DBA7C2C2-DE72-4320-BB55-08781C4B6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202356"/>
                <a:ext cx="302053" cy="119488"/>
              </a:xfrm>
              <a:prstGeom prst="rect">
                <a:avLst/>
              </a:prstGeom>
              <a:solidFill>
                <a:srgbClr val="277CFC"/>
              </a:solidFill>
              <a:ln w="0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9" name="Rectangle 1064">
                <a:extLst>
                  <a:ext uri="{FF2B5EF4-FFF2-40B4-BE49-F238E27FC236}">
                    <a16:creationId xmlns:a16="http://schemas.microsoft.com/office/drawing/2014/main" id="{F9601B5E-15B0-4920-8072-513F82F40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388133"/>
                <a:ext cx="302053" cy="119488"/>
              </a:xfrm>
              <a:prstGeom prst="rect">
                <a:avLst/>
              </a:prstGeom>
              <a:solidFill>
                <a:srgbClr val="B889D9"/>
              </a:solidFill>
              <a:ln w="0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0" name="Rectangle 1064">
              <a:extLst>
                <a:ext uri="{FF2B5EF4-FFF2-40B4-BE49-F238E27FC236}">
                  <a16:creationId xmlns:a16="http://schemas.microsoft.com/office/drawing/2014/main" id="{C091A7B1-BE94-474D-9A9A-70E7BEFFF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1113" y="4980395"/>
              <a:ext cx="302053" cy="119488"/>
            </a:xfrm>
            <a:prstGeom prst="rect">
              <a:avLst/>
            </a:prstGeom>
            <a:solidFill>
              <a:srgbClr val="96C194"/>
            </a:solidFill>
            <a:ln w="0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CA092BA-C9FC-45A5-81B9-06A5C0C90FE6}"/>
                </a:ext>
              </a:extLst>
            </p:cNvPr>
            <p:cNvGrpSpPr/>
            <p:nvPr/>
          </p:nvGrpSpPr>
          <p:grpSpPr>
            <a:xfrm>
              <a:off x="9300636" y="5080683"/>
              <a:ext cx="1916339" cy="1015663"/>
              <a:chOff x="1038422" y="8746148"/>
              <a:chExt cx="1916339" cy="1015663"/>
            </a:xfrm>
          </p:grpSpPr>
          <p:sp>
            <p:nvSpPr>
              <p:cNvPr id="132" name="Rectangle 1064">
                <a:extLst>
                  <a:ext uri="{FF2B5EF4-FFF2-40B4-BE49-F238E27FC236}">
                    <a16:creationId xmlns:a16="http://schemas.microsoft.com/office/drawing/2014/main" id="{5424D68A-28F2-49B5-809D-307F1993D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5" y="8837212"/>
                <a:ext cx="302053" cy="119488"/>
              </a:xfrm>
              <a:prstGeom prst="rect">
                <a:avLst/>
              </a:prstGeom>
              <a:solidFill>
                <a:srgbClr val="89881B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3" name="Text Box 1060">
                <a:extLst>
                  <a:ext uri="{FF2B5EF4-FFF2-40B4-BE49-F238E27FC236}">
                    <a16:creationId xmlns:a16="http://schemas.microsoft.com/office/drawing/2014/main" id="{D3CC09B0-3A1F-472B-93BE-A016CE273A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0947" y="8746148"/>
                <a:ext cx="1613814" cy="101566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Tanah kosong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Tanah lapang dan rekreasi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Infrastruktur dan utiliti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Hutan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Badan air</a:t>
                </a:r>
              </a:p>
            </p:txBody>
          </p:sp>
          <p:sp>
            <p:nvSpPr>
              <p:cNvPr id="134" name="Rectangle 1064">
                <a:extLst>
                  <a:ext uri="{FF2B5EF4-FFF2-40B4-BE49-F238E27FC236}">
                    <a16:creationId xmlns:a16="http://schemas.microsoft.com/office/drawing/2014/main" id="{3F18DECF-DA1F-40F5-B1DB-2210304A7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4" y="9036146"/>
                <a:ext cx="302053" cy="119488"/>
              </a:xfrm>
              <a:prstGeom prst="rect">
                <a:avLst/>
              </a:prstGeom>
              <a:solidFill>
                <a:srgbClr val="AFF443"/>
              </a:solidFill>
              <a:ln w="0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5" name="Rectangle 1064">
                <a:extLst>
                  <a:ext uri="{FF2B5EF4-FFF2-40B4-BE49-F238E27FC236}">
                    <a16:creationId xmlns:a16="http://schemas.microsoft.com/office/drawing/2014/main" id="{5F627A42-54BD-4BCF-960D-564C686B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223458"/>
                <a:ext cx="302053" cy="119488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rgbClr val="FF0000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6" name="Rectangle 1064">
                <a:extLst>
                  <a:ext uri="{FF2B5EF4-FFF2-40B4-BE49-F238E27FC236}">
                    <a16:creationId xmlns:a16="http://schemas.microsoft.com/office/drawing/2014/main" id="{E3AD06EB-90A7-4E1E-A8E3-90872CEF8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423303"/>
                <a:ext cx="302053" cy="119488"/>
              </a:xfrm>
              <a:prstGeom prst="rect">
                <a:avLst/>
              </a:prstGeom>
              <a:solidFill>
                <a:srgbClr val="399139"/>
              </a:solidFill>
              <a:ln w="0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7" name="Rectangle 1064">
              <a:extLst>
                <a:ext uri="{FF2B5EF4-FFF2-40B4-BE49-F238E27FC236}">
                  <a16:creationId xmlns:a16="http://schemas.microsoft.com/office/drawing/2014/main" id="{6CCB2F03-E050-43AA-AD33-20F3AD683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8602" y="5956201"/>
              <a:ext cx="302053" cy="119488"/>
            </a:xfrm>
            <a:prstGeom prst="rect">
              <a:avLst/>
            </a:prstGeom>
            <a:solidFill>
              <a:srgbClr val="00CCFF"/>
            </a:solidFill>
            <a:ln w="0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5" name="Circle: Hollow 117">
            <a:extLst>
              <a:ext uri="{FF2B5EF4-FFF2-40B4-BE49-F238E27FC236}">
                <a16:creationId xmlns:a16="http://schemas.microsoft.com/office/drawing/2014/main" id="{552DDF4A-9424-46E2-AEC4-A14E16854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2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8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berpotensi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punca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pencemar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ladang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ternakan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ayam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akuakultur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42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pelepasan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semulajadi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boleh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mempengaruhi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-12032" y="1088403"/>
            <a:ext cx="2980474" cy="4830527"/>
            <a:chOff x="-12092" y="1137470"/>
            <a:chExt cx="2995271" cy="384656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-12092" y="1622306"/>
              <a:ext cx="2995271" cy="336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Agensi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berkenaan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Menggalakkan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pengusaha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reban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ayam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tertutup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jenis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</a:t>
              </a: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ventilasi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terowong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ventilasi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terowong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pelembapan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udara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masuk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ventilasi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terowong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semburan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sepanjang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bahagian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paksi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memanjang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reban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Melarang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ternakan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ayam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berhampiran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kediaman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seharusnya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pertanian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zon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penampan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(300 m)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antara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ternakan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perumahan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mengurangkan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pencemaran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kacauganggu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busuk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Jab.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Perkhidmatan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Veterinar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Pengusaha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akuakultur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mengamalkan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teknikal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kejuruteraan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akuakultur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menguruskan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ternakan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kemas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teratur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Pematuhan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terhadap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sijil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GAP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B-1.3(f)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91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Tiada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pembuangan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sarap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efluen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kumbahan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ketara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mampu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merendahkan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kualiti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8EC14B1-522E-49F3-AD78-E3C800E66B3E}"/>
              </a:ext>
            </a:extLst>
          </p:cNvPr>
          <p:cNvSpPr/>
          <p:nvPr/>
        </p:nvSpPr>
        <p:spPr>
          <a:xfrm>
            <a:off x="2974966" y="1097577"/>
            <a:ext cx="46341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B-1.3.6</a:t>
            </a:r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Cadangan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Kawalan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Ternakan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Ayam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Akuakultur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FFF666-1A30-4A88-922A-2DD1FEADBFE2}"/>
              </a:ext>
            </a:extLst>
          </p:cNvPr>
          <p:cNvSpPr txBox="1"/>
          <p:nvPr/>
        </p:nvSpPr>
        <p:spPr>
          <a:xfrm>
            <a:off x="3041457" y="6008200"/>
            <a:ext cx="3256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pengudaraan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ternakan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akuakultur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perlu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disediakan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4" name="Picture 17" descr="http://3.bp.blogspot.com/-olzsLGiUw-M/UAGmv74XQJI/AAAAAAAAARw/N944Yexszs4/s640/16.png">
            <a:hlinkClick r:id="rId6"/>
            <a:extLst>
              <a:ext uri="{FF2B5EF4-FFF2-40B4-BE49-F238E27FC236}">
                <a16:creationId xmlns:a16="http://schemas.microsoft.com/office/drawing/2014/main" id="{CFE27189-6F8F-466A-B3B4-B5B630DE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04" y="1344655"/>
            <a:ext cx="3238027" cy="24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9FEB4412-14D6-4809-9CAF-7DB80FF7D6E2}"/>
              </a:ext>
            </a:extLst>
          </p:cNvPr>
          <p:cNvSpPr/>
          <p:nvPr/>
        </p:nvSpPr>
        <p:spPr>
          <a:xfrm>
            <a:off x="2974966" y="3773052"/>
            <a:ext cx="3322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Contoh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gambaran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amalan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penternakan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ayam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yang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baik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yang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lebih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mesra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alam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  <a:p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(</a:t>
            </a:r>
            <a:r>
              <a:rPr lang="en-MY" sz="700" dirty="0" err="1">
                <a:latin typeface="Century Gothic" panose="020B0502020202020204" pitchFamily="34" charset="0"/>
                <a:ea typeface="Calibri" panose="020F0502020204030204" pitchFamily="34" charset="0"/>
              </a:rPr>
              <a:t>Sumber</a:t>
            </a:r>
            <a:r>
              <a:rPr lang="en-MY" sz="700" dirty="0">
                <a:latin typeface="Century Gothic" panose="020B0502020202020204" pitchFamily="34" charset="0"/>
                <a:ea typeface="Calibri" panose="020F0502020204030204" pitchFamily="34" charset="0"/>
              </a:rPr>
              <a:t>: http://ayampuyuhfertigasi2.blogspot.com/2012/07/reban-tertutup-ayam-daging-diperolehi.html)</a:t>
            </a:r>
            <a:endParaRPr lang="en-MY" sz="700" dirty="0">
              <a:latin typeface="Century Gothic" panose="020B0502020202020204" pitchFamily="34" charset="0"/>
            </a:endParaRPr>
          </a:p>
        </p:txBody>
      </p:sp>
      <p:pic>
        <p:nvPicPr>
          <p:cNvPr id="106" name="Picture 105" descr="http://2.bp.blogspot.com/-ec8U9MJj_tM/UAGoEO_IMQI/AAAAAAAAAS4/dB0qE9ZJyec/s1600/26.png">
            <a:extLst>
              <a:ext uri="{FF2B5EF4-FFF2-40B4-BE49-F238E27FC236}">
                <a16:creationId xmlns:a16="http://schemas.microsoft.com/office/drawing/2014/main" id="{22842172-134A-440E-91FD-6DE6DA95F90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363074"/>
            <a:ext cx="2781498" cy="2418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5DA53BD4-5CA4-4F61-AC75-DA4C33E92F37}"/>
              </a:ext>
            </a:extLst>
          </p:cNvPr>
          <p:cNvSpPr txBox="1"/>
          <p:nvPr/>
        </p:nvSpPr>
        <p:spPr>
          <a:xfrm>
            <a:off x="9231086" y="1189191"/>
            <a:ext cx="2960914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Pengusaha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akuakultur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perlu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mengamalkan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teknikal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kejuruteraan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akuakultur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menguruskan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ternakan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kemas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teratur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71450" lvl="0" indent="-171450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Kaedah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akuakultur</a:t>
            </a:r>
            <a:r>
              <a:rPr lang="en-MY" sz="900" dirty="0">
                <a:latin typeface="Century Gothic" panose="020B0502020202020204" pitchFamily="34" charset="0"/>
              </a:rPr>
              <a:t> yang </a:t>
            </a:r>
            <a:r>
              <a:rPr lang="en-MY" sz="900" dirty="0" err="1">
                <a:latin typeface="Century Gothic" panose="020B0502020202020204" pitchFamily="34" charset="0"/>
              </a:rPr>
              <a:t>boleh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diamalkan</a:t>
            </a:r>
            <a:r>
              <a:rPr lang="en-MY" sz="900" dirty="0">
                <a:latin typeface="Century Gothic" panose="020B0502020202020204" pitchFamily="34" charset="0"/>
              </a:rPr>
              <a:t>: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penggunaan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kolam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tanah</a:t>
            </a:r>
            <a:r>
              <a:rPr lang="en-MY" sz="900" dirty="0">
                <a:latin typeface="Century Gothic" panose="020B0502020202020204" pitchFamily="34" charset="0"/>
              </a:rPr>
              <a:t>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tangki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simen</a:t>
            </a:r>
            <a:r>
              <a:rPr lang="en-MY" sz="900" dirty="0">
                <a:latin typeface="Century Gothic" panose="020B0502020202020204" pitchFamily="34" charset="0"/>
              </a:rPr>
              <a:t>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tangki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konkrit</a:t>
            </a:r>
            <a:r>
              <a:rPr lang="en-MY" sz="900" dirty="0">
                <a:latin typeface="Century Gothic" panose="020B0502020202020204" pitchFamily="34" charset="0"/>
              </a:rPr>
              <a:t>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tangki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kanvas</a:t>
            </a:r>
            <a:r>
              <a:rPr lang="en-MY" sz="900" dirty="0">
                <a:latin typeface="Century Gothic" panose="020B0502020202020204" pitchFamily="34" charset="0"/>
              </a:rPr>
              <a:t>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tangki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sistem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akuakultur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kitar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semula</a:t>
            </a:r>
            <a:r>
              <a:rPr lang="en-MY" sz="900" dirty="0">
                <a:latin typeface="Century Gothic" panose="020B0502020202020204" pitchFamily="34" charset="0"/>
              </a:rPr>
              <a:t> (RAS),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sangkar</a:t>
            </a:r>
            <a:r>
              <a:rPr lang="en-MY" sz="900" dirty="0">
                <a:latin typeface="Century Gothic" panose="020B0502020202020204" pitchFamily="34" charset="0"/>
              </a:rPr>
              <a:t>, 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kepungan</a:t>
            </a:r>
            <a:r>
              <a:rPr lang="en-MY" sz="900" dirty="0">
                <a:latin typeface="Century Gothic" panose="020B0502020202020204" pitchFamily="34" charset="0"/>
              </a:rPr>
              <a:t> (pen-culture),</a:t>
            </a:r>
          </a:p>
          <a:p>
            <a:pPr marL="361950" lvl="0" indent="-176213" algn="just">
              <a:lnSpc>
                <a:spcPts val="1400"/>
              </a:lnSpc>
              <a:buFont typeface="+mj-lt"/>
              <a:buAutoNum type="arabicPeriod"/>
              <a:defRPr/>
            </a:pPr>
            <a:r>
              <a:rPr lang="en-MY" sz="900" dirty="0">
                <a:latin typeface="Century Gothic" panose="020B0502020202020204" pitchFamily="34" charset="0"/>
              </a:rPr>
              <a:t> para </a:t>
            </a:r>
            <a:r>
              <a:rPr lang="en-MY" sz="900" dirty="0" err="1">
                <a:latin typeface="Century Gothic" panose="020B0502020202020204" pitchFamily="34" charset="0"/>
              </a:rPr>
              <a:t>dan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rakit</a:t>
            </a:r>
            <a:r>
              <a:rPr lang="en-MY" sz="900" dirty="0">
                <a:latin typeface="Century Gothic" panose="020B0502020202020204" pitchFamily="34" charset="0"/>
              </a:rPr>
              <a:t>.</a:t>
            </a: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Mempunyai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kolam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untuk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rawtan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kumbahan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sesuai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dengan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saiz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kawasan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ternakan</a:t>
            </a:r>
            <a:endParaRPr lang="en-MY" sz="900" dirty="0">
              <a:latin typeface="Century Gothic" panose="020B0502020202020204" pitchFamily="34" charset="0"/>
            </a:endParaRP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Mempunyai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sistem</a:t>
            </a:r>
            <a:r>
              <a:rPr lang="en-MY" sz="900" dirty="0">
                <a:latin typeface="Century Gothic" panose="020B0502020202020204" pitchFamily="34" charset="0"/>
              </a:rPr>
              <a:t> air </a:t>
            </a:r>
            <a:r>
              <a:rPr lang="en-MY" sz="900" dirty="0" err="1">
                <a:latin typeface="Century Gothic" panose="020B0502020202020204" pitchFamily="34" charset="0"/>
              </a:rPr>
              <a:t>masuk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keluar</a:t>
            </a:r>
            <a:r>
              <a:rPr lang="en-MY" sz="900" dirty="0">
                <a:latin typeface="Century Gothic" panose="020B0502020202020204" pitchFamily="34" charset="0"/>
              </a:rPr>
              <a:t> yang </a:t>
            </a:r>
            <a:r>
              <a:rPr lang="en-MY" sz="900" dirty="0" err="1">
                <a:latin typeface="Century Gothic" panose="020B0502020202020204" pitchFamily="34" charset="0"/>
              </a:rPr>
              <a:t>berasingan</a:t>
            </a:r>
            <a:endParaRPr lang="en-MY" sz="900" dirty="0">
              <a:latin typeface="Century Gothic" panose="020B0502020202020204" pitchFamily="34" charset="0"/>
            </a:endParaRP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>
                <a:latin typeface="Century Gothic" panose="020B0502020202020204" pitchFamily="34" charset="0"/>
              </a:rPr>
              <a:t>Air yang </a:t>
            </a:r>
            <a:r>
              <a:rPr lang="en-MY" sz="900" dirty="0" err="1">
                <a:latin typeface="Century Gothic" panose="020B0502020202020204" pitchFamily="34" charset="0"/>
              </a:rPr>
              <a:t>berkeladak</a:t>
            </a:r>
            <a:r>
              <a:rPr lang="en-MY" sz="900" dirty="0">
                <a:latin typeface="Century Gothic" panose="020B0502020202020204" pitchFamily="34" charset="0"/>
              </a:rPr>
              <a:t>/</a:t>
            </a:r>
            <a:r>
              <a:rPr lang="en-MY" sz="900" dirty="0" err="1">
                <a:latin typeface="Century Gothic" panose="020B0502020202020204" pitchFamily="34" charset="0"/>
              </a:rPr>
              <a:t>berlumpur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hendaklah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dienapkan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dahulu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dalam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kolam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takungan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untuk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tempoh</a:t>
            </a:r>
            <a:r>
              <a:rPr lang="en-MY" sz="900" dirty="0">
                <a:latin typeface="Century Gothic" panose="020B0502020202020204" pitchFamily="34" charset="0"/>
              </a:rPr>
              <a:t> yang </a:t>
            </a:r>
            <a:r>
              <a:rPr lang="en-MY" sz="900" dirty="0" err="1">
                <a:latin typeface="Century Gothic" panose="020B0502020202020204" pitchFamily="34" charset="0"/>
              </a:rPr>
              <a:t>sesuai</a:t>
            </a:r>
            <a:r>
              <a:rPr lang="en-MY" sz="900" dirty="0">
                <a:latin typeface="Century Gothic" panose="020B0502020202020204" pitchFamily="34" charset="0"/>
              </a:rPr>
              <a:t>.</a:t>
            </a: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>
                <a:latin typeface="Century Gothic" panose="020B0502020202020204" pitchFamily="34" charset="0"/>
              </a:rPr>
              <a:t>Air </a:t>
            </a:r>
            <a:r>
              <a:rPr lang="en-MY" sz="900" dirty="0" err="1">
                <a:latin typeface="Century Gothic" panose="020B0502020202020204" pitchFamily="34" charset="0"/>
              </a:rPr>
              <a:t>kumbahan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dari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sistem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ternakan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perlu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dirawat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dahulu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sebelum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dialirkan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ke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alur</a:t>
            </a:r>
            <a:r>
              <a:rPr lang="en-MY" sz="900" dirty="0">
                <a:latin typeface="Century Gothic" panose="020B0502020202020204" pitchFamily="34" charset="0"/>
              </a:rPr>
              <a:t> air </a:t>
            </a:r>
            <a:r>
              <a:rPr lang="en-MY" sz="900" dirty="0" err="1">
                <a:latin typeface="Century Gothic" panose="020B0502020202020204" pitchFamily="34" charset="0"/>
              </a:rPr>
              <a:t>umum</a:t>
            </a:r>
            <a:endParaRPr lang="en-MY" sz="900" dirty="0">
              <a:latin typeface="Century Gothic" panose="020B0502020202020204" pitchFamily="34" charset="0"/>
            </a:endParaRP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Bentuk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saiz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kolam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hendaklah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memudahkan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pengurusan</a:t>
            </a:r>
            <a:r>
              <a:rPr lang="en-MY" sz="900" dirty="0">
                <a:latin typeface="Century Gothic" panose="020B0502020202020204" pitchFamily="34" charset="0"/>
              </a:rPr>
              <a:t> air </a:t>
            </a:r>
            <a:r>
              <a:rPr lang="en-MY" sz="900" dirty="0" err="1">
                <a:latin typeface="Century Gothic" panose="020B0502020202020204" pitchFamily="34" charset="0"/>
              </a:rPr>
              <a:t>dan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ternakan</a:t>
            </a:r>
            <a:r>
              <a:rPr lang="en-MY" sz="900" dirty="0">
                <a:latin typeface="Century Gothic" panose="020B0502020202020204" pitchFamily="34" charset="0"/>
              </a:rPr>
              <a:t>.</a:t>
            </a: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Kaedah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pengudaraan</a:t>
            </a:r>
            <a:r>
              <a:rPr lang="en-MY" sz="900" dirty="0">
                <a:latin typeface="Century Gothic" panose="020B0502020202020204" pitchFamily="34" charset="0"/>
              </a:rPr>
              <a:t> air </a:t>
            </a:r>
            <a:r>
              <a:rPr lang="en-MY" sz="900" dirty="0" err="1">
                <a:latin typeface="Century Gothic" panose="020B0502020202020204" pitchFamily="34" charset="0"/>
              </a:rPr>
              <a:t>perlulah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sesuai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dengan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sistem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ternakan</a:t>
            </a:r>
            <a:r>
              <a:rPr lang="en-MY" sz="900" dirty="0">
                <a:latin typeface="Century Gothic" panose="020B0502020202020204" pitchFamily="34" charset="0"/>
              </a:rPr>
              <a:t>.</a:t>
            </a:r>
          </a:p>
          <a:p>
            <a:pPr marL="182563" lvl="0" indent="-182563" algn="just">
              <a:lnSpc>
                <a:spcPts val="1400"/>
              </a:lnSpc>
              <a:buFont typeface="Arial" panose="020B0604020202020204" pitchFamily="34" charset="0"/>
              <a:buChar char="•"/>
              <a:defRPr/>
            </a:pPr>
            <a:r>
              <a:rPr lang="en-MY" sz="900" dirty="0" err="1">
                <a:latin typeface="Century Gothic" panose="020B0502020202020204" pitchFamily="34" charset="0"/>
              </a:rPr>
              <a:t>Penggunaan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bahan-bahan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rawatan</a:t>
            </a:r>
            <a:r>
              <a:rPr lang="en-MY" sz="900" dirty="0">
                <a:latin typeface="Century Gothic" panose="020B0502020202020204" pitchFamily="34" charset="0"/>
              </a:rPr>
              <a:t> air </a:t>
            </a:r>
            <a:r>
              <a:rPr lang="en-MY" sz="900" dirty="0" err="1">
                <a:latin typeface="Century Gothic" panose="020B0502020202020204" pitchFamily="34" charset="0"/>
              </a:rPr>
              <a:t>perlu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menggunakankan</a:t>
            </a:r>
            <a:r>
              <a:rPr lang="en-MY" sz="900" dirty="0">
                <a:latin typeface="Century Gothic" panose="020B0502020202020204" pitchFamily="34" charset="0"/>
              </a:rPr>
              <a:t> </a:t>
            </a:r>
            <a:r>
              <a:rPr lang="en-MY" sz="900" dirty="0" err="1">
                <a:latin typeface="Century Gothic" panose="020B0502020202020204" pitchFamily="34" charset="0"/>
              </a:rPr>
              <a:t>kaedah</a:t>
            </a:r>
            <a:r>
              <a:rPr lang="en-MY" sz="900" dirty="0">
                <a:latin typeface="Century Gothic" panose="020B0502020202020204" pitchFamily="34" charset="0"/>
              </a:rPr>
              <a:t> yang </a:t>
            </a:r>
            <a:r>
              <a:rPr lang="en-MY" sz="900" dirty="0" err="1">
                <a:latin typeface="Century Gothic" panose="020B0502020202020204" pitchFamily="34" charset="0"/>
              </a:rPr>
              <a:t>betul</a:t>
            </a:r>
            <a:r>
              <a:rPr lang="en-MY" sz="9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7B25397-2924-42A4-BF04-22A9963B7C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0353" r="15561" b="14755"/>
          <a:stretch/>
        </p:blipFill>
        <p:spPr>
          <a:xfrm>
            <a:off x="3079039" y="4242507"/>
            <a:ext cx="3233667" cy="179325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BFDFE1C-3731-4248-A969-147FB5AE3E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24355" r="27020" b="1111"/>
          <a:stretch/>
        </p:blipFill>
        <p:spPr>
          <a:xfrm>
            <a:off x="6345956" y="4263730"/>
            <a:ext cx="2781498" cy="177202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0F95427E-52F9-4EE5-99CF-12692CAFAA08}"/>
              </a:ext>
            </a:extLst>
          </p:cNvPr>
          <p:cNvSpPr txBox="1"/>
          <p:nvPr/>
        </p:nvSpPr>
        <p:spPr>
          <a:xfrm>
            <a:off x="6445063" y="4273272"/>
            <a:ext cx="3219685" cy="202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Ternakan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akuakultur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Telemong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8" name="Circle: Hollow 117">
            <a:extLst>
              <a:ext uri="{FF2B5EF4-FFF2-40B4-BE49-F238E27FC236}">
                <a16:creationId xmlns:a16="http://schemas.microsoft.com/office/drawing/2014/main" id="{BB64974B-EBE1-4556-896C-CE2A1229B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79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6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Mempromosi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inisiatif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hidup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komuniti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rendah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karbon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teknologi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hijau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24017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42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pelepasan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semulajadi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boleh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mempengaruhi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141211"/>
            <a:chOff x="0" y="1137470"/>
            <a:chExt cx="2804356" cy="32976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277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ts val="1400"/>
                </a:lnSpc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MDB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Mewujudkan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pusat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penggunaan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tenaga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boleh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diperbaharui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program 4R (reuse, reduce, recycle &amp; recovery),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terutamanya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pembuatan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perdagangan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Mempromosi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konsep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bandar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padat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tidak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memerlukan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banyak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berorientasikan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transit (TOD),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menegak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bercampur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Mempromosi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tenaga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(energy efficiency)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infrastruktur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hijau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meliputi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rekabentuk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teknologi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fasiliti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perangkap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sampah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outlet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B-1.3(g)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13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Tiada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pembuangan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sarap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efluen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kumbahan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ketara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mampu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merendahkan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kualiti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8D43F5F-F5FB-4696-A5B8-49EB4A018DFE}"/>
              </a:ext>
            </a:extLst>
          </p:cNvPr>
          <p:cNvSpPr/>
          <p:nvPr/>
        </p:nvSpPr>
        <p:spPr>
          <a:xfrm>
            <a:off x="2925170" y="1089586"/>
            <a:ext cx="6164012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B-1.3.7: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Cadangan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Initiasif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Gaya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Hidup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Komuniti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Rendah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Karbon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Teknologi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Hijau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" name="Picture 2" descr="panduan berkaitan 3r">
            <a:extLst>
              <a:ext uri="{FF2B5EF4-FFF2-40B4-BE49-F238E27FC236}">
                <a16:creationId xmlns:a16="http://schemas.microsoft.com/office/drawing/2014/main" id="{E57E2FF1-DDEA-4CA8-991F-0B9D96145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4" y="1389098"/>
            <a:ext cx="3019618" cy="475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1C1CCF53-00C6-4066-AE7F-01162CB4BC0B}"/>
              </a:ext>
            </a:extLst>
          </p:cNvPr>
          <p:cNvSpPr/>
          <p:nvPr/>
        </p:nvSpPr>
        <p:spPr>
          <a:xfrm>
            <a:off x="3089235" y="6090510"/>
            <a:ext cx="2705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700" dirty="0" err="1">
                <a:latin typeface="Century Gothic" panose="020B0502020202020204" pitchFamily="34" charset="0"/>
              </a:rPr>
              <a:t>Ilustrasi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mengambarkan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konsep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kitar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semula</a:t>
            </a:r>
            <a:r>
              <a:rPr lang="en-MY" sz="700" dirty="0">
                <a:latin typeface="Century Gothic" panose="020B0502020202020204" pitchFamily="34" charset="0"/>
              </a:rPr>
              <a:t> di </a:t>
            </a:r>
            <a:r>
              <a:rPr lang="en-MY" sz="700" dirty="0" err="1">
                <a:latin typeface="Century Gothic" panose="020B0502020202020204" pitchFamily="34" charset="0"/>
              </a:rPr>
              <a:t>kalangan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masyarakat</a:t>
            </a:r>
            <a:r>
              <a:rPr lang="en-MY" sz="700" dirty="0">
                <a:latin typeface="Century Gothic" panose="020B0502020202020204" pitchFamily="34" charset="0"/>
              </a:rPr>
              <a:t>.</a:t>
            </a:r>
          </a:p>
          <a:p>
            <a:r>
              <a:rPr lang="en-MY" sz="700" dirty="0">
                <a:latin typeface="Century Gothic" panose="020B0502020202020204" pitchFamily="34" charset="0"/>
              </a:rPr>
              <a:t>(</a:t>
            </a:r>
            <a:r>
              <a:rPr lang="en-MY" sz="700" dirty="0" err="1">
                <a:latin typeface="Century Gothic" panose="020B0502020202020204" pitchFamily="34" charset="0"/>
              </a:rPr>
              <a:t>Sumber</a:t>
            </a:r>
            <a:r>
              <a:rPr lang="en-MY" sz="700" dirty="0">
                <a:latin typeface="Century Gothic" panose="020B0502020202020204" pitchFamily="34" charset="0"/>
              </a:rPr>
              <a:t>: </a:t>
            </a:r>
            <a:r>
              <a:rPr lang="en-MY" sz="700" dirty="0">
                <a:latin typeface="Century Gothic" panose="020B0502020202020204" pitchFamily="34" charset="0"/>
                <a:hlinkClick r:id="rId7"/>
              </a:rPr>
              <a:t>http://jpspn.kpkt.gov.my/index.php/pages /view</a:t>
            </a:r>
            <a:r>
              <a:rPr lang="en-MY" sz="700" dirty="0">
                <a:latin typeface="Century Gothic" panose="020B0502020202020204" pitchFamily="34" charset="0"/>
              </a:rPr>
              <a:t> /131)</a:t>
            </a:r>
          </a:p>
        </p:txBody>
      </p:sp>
      <p:pic>
        <p:nvPicPr>
          <p:cNvPr id="105" name="Picture 6" descr="Atilze - konsep IoT Cyberjaya bersama Cyberview">
            <a:extLst>
              <a:ext uri="{FF2B5EF4-FFF2-40B4-BE49-F238E27FC236}">
                <a16:creationId xmlns:a16="http://schemas.microsoft.com/office/drawing/2014/main" id="{293DA431-B2FB-447B-8462-4CE8B4FE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77" y="1389099"/>
            <a:ext cx="3036235" cy="230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A2A828B-E29A-4776-85E5-81F44C465C96}"/>
              </a:ext>
            </a:extLst>
          </p:cNvPr>
          <p:cNvSpPr/>
          <p:nvPr/>
        </p:nvSpPr>
        <p:spPr>
          <a:xfrm>
            <a:off x="6066624" y="3664489"/>
            <a:ext cx="3149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700" dirty="0" err="1">
                <a:latin typeface="Century Gothic" panose="020B0502020202020204" pitchFamily="34" charset="0"/>
              </a:rPr>
              <a:t>Contoh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ilustrasi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perancangan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bandar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pintar</a:t>
            </a:r>
            <a:r>
              <a:rPr lang="en-MY" sz="700" dirty="0">
                <a:latin typeface="Century Gothic" panose="020B0502020202020204" pitchFamily="34" charset="0"/>
              </a:rPr>
              <a:t> di </a:t>
            </a:r>
            <a:r>
              <a:rPr lang="en-MY" sz="700" dirty="0" err="1">
                <a:latin typeface="Century Gothic" panose="020B0502020202020204" pitchFamily="34" charset="0"/>
              </a:rPr>
              <a:t>kawasan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perbandaran</a:t>
            </a:r>
            <a:r>
              <a:rPr lang="en-MY" sz="700" dirty="0">
                <a:latin typeface="Century Gothic" panose="020B0502020202020204" pitchFamily="34" charset="0"/>
              </a:rPr>
              <a:t>.</a:t>
            </a:r>
          </a:p>
          <a:p>
            <a:r>
              <a:rPr lang="en-MY" sz="700" dirty="0">
                <a:latin typeface="Century Gothic" panose="020B0502020202020204" pitchFamily="34" charset="0"/>
              </a:rPr>
              <a:t>(</a:t>
            </a:r>
            <a:r>
              <a:rPr lang="en-MY" sz="700" dirty="0" err="1">
                <a:latin typeface="Century Gothic" panose="020B0502020202020204" pitchFamily="34" charset="0"/>
              </a:rPr>
              <a:t>Sumber</a:t>
            </a:r>
            <a:r>
              <a:rPr lang="en-MY" sz="700" dirty="0">
                <a:latin typeface="Century Gothic" panose="020B0502020202020204" pitchFamily="34" charset="0"/>
              </a:rPr>
              <a:t>: https://theskop.com/2016/08/cyberjaya-bandar-pintar-lora-pertama-asia-tenggara/)</a:t>
            </a:r>
          </a:p>
        </p:txBody>
      </p:sp>
      <p:pic>
        <p:nvPicPr>
          <p:cNvPr id="107" name="Picture 8" descr="https://www.kmb.com.my/userfiles/image/hijau2.jpg">
            <a:extLst>
              <a:ext uri="{FF2B5EF4-FFF2-40B4-BE49-F238E27FC236}">
                <a16:creationId xmlns:a16="http://schemas.microsoft.com/office/drawing/2014/main" id="{3DDF4C42-67F1-44D6-B955-2AA0E3D6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36" y="4245669"/>
            <a:ext cx="3040176" cy="188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349DE59-B322-46B6-8FF1-8BDE7F444100}"/>
              </a:ext>
            </a:extLst>
          </p:cNvPr>
          <p:cNvSpPr/>
          <p:nvPr/>
        </p:nvSpPr>
        <p:spPr>
          <a:xfrm>
            <a:off x="6080025" y="6130317"/>
            <a:ext cx="31656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700" dirty="0" err="1">
                <a:latin typeface="Century Gothic" panose="020B0502020202020204" pitchFamily="34" charset="0"/>
              </a:rPr>
              <a:t>Contoh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pemasangan</a:t>
            </a:r>
            <a:r>
              <a:rPr lang="en-MY" sz="700" dirty="0">
                <a:latin typeface="Century Gothic" panose="020B0502020202020204" pitchFamily="34" charset="0"/>
              </a:rPr>
              <a:t> panel solar di </a:t>
            </a:r>
            <a:r>
              <a:rPr lang="en-MY" sz="700" dirty="0" err="1">
                <a:latin typeface="Century Gothic" panose="020B0502020202020204" pitchFamily="34" charset="0"/>
              </a:rPr>
              <a:t>bumbung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bangunan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sebagai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amalan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cekap</a:t>
            </a:r>
            <a:r>
              <a:rPr lang="en-MY" sz="700" dirty="0">
                <a:latin typeface="Century Gothic" panose="020B0502020202020204" pitchFamily="34" charset="0"/>
              </a:rPr>
              <a:t> </a:t>
            </a:r>
            <a:r>
              <a:rPr lang="en-MY" sz="700" dirty="0" err="1">
                <a:latin typeface="Century Gothic" panose="020B0502020202020204" pitchFamily="34" charset="0"/>
              </a:rPr>
              <a:t>tenaga</a:t>
            </a:r>
            <a:r>
              <a:rPr lang="en-MY" sz="700" dirty="0">
                <a:latin typeface="Century Gothic" panose="020B0502020202020204" pitchFamily="34" charset="0"/>
              </a:rPr>
              <a:t>.</a:t>
            </a:r>
          </a:p>
          <a:p>
            <a:r>
              <a:rPr lang="en-MY" sz="700" dirty="0">
                <a:latin typeface="Century Gothic" panose="020B0502020202020204" pitchFamily="34" charset="0"/>
              </a:rPr>
              <a:t>(</a:t>
            </a:r>
            <a:r>
              <a:rPr lang="en-MY" sz="700" dirty="0" err="1">
                <a:latin typeface="Century Gothic" panose="020B0502020202020204" pitchFamily="34" charset="0"/>
              </a:rPr>
              <a:t>Sumber</a:t>
            </a:r>
            <a:r>
              <a:rPr lang="en-MY" sz="700" dirty="0">
                <a:latin typeface="Century Gothic" panose="020B0502020202020204" pitchFamily="34" charset="0"/>
              </a:rPr>
              <a:t>: https://www.kmb.com.my/2/page.php?id=635/)</a:t>
            </a:r>
          </a:p>
        </p:txBody>
      </p:sp>
      <p:sp>
        <p:nvSpPr>
          <p:cNvPr id="116" name="Circle: Hollow 117">
            <a:extLst>
              <a:ext uri="{FF2B5EF4-FFF2-40B4-BE49-F238E27FC236}">
                <a16:creationId xmlns:a16="http://schemas.microsoft.com/office/drawing/2014/main" id="{D507B474-DD4A-46D2-BA2D-246309C20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091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7" name="Circle: Hollow 117">
            <a:extLst>
              <a:ext uri="{FF2B5EF4-FFF2-40B4-BE49-F238E27FC236}">
                <a16:creationId xmlns:a16="http://schemas.microsoft.com/office/drawing/2014/main" id="{9F683959-16DF-44CF-831E-8ABDCBE44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23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 rot="19412504">
            <a:off x="9123698" y="3469066"/>
            <a:ext cx="3030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OMIT SBB COMBINE SLIDE DGN TASHA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9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>
            <a:extLst>
              <a:ext uri="{FF2B5EF4-FFF2-40B4-BE49-F238E27FC236}">
                <a16:creationId xmlns:a16="http://schemas.microsoft.com/office/drawing/2014/main" id="{56CD6CBE-C4F7-4C91-97BE-20FE51DD8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22371" r="38648" b="6230"/>
          <a:stretch/>
        </p:blipFill>
        <p:spPr>
          <a:xfrm rot="16200000">
            <a:off x="9626068" y="1119106"/>
            <a:ext cx="1295367" cy="1640000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DA48A728-1E07-4FA2-B267-25C7504616A7}"/>
              </a:ext>
            </a:extLst>
          </p:cNvPr>
          <p:cNvSpPr txBox="1"/>
          <p:nvPr/>
        </p:nvSpPr>
        <p:spPr>
          <a:xfrm>
            <a:off x="9387911" y="2566437"/>
            <a:ext cx="2597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Bukit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Cinta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merupakan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monumen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geologi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perlu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dipulihara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Cadangan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mengurus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bersepadu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mengikut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97781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PENGEKALAN KAWASAN SENSITIF ALAM SEKITAR (KSAS)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RFN3 dan RSN Pahang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memberi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kepentingan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pemuliharaan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430A81-3D55-4084-8C8A-F3BEEF6EF540}"/>
              </a:ext>
            </a:extLst>
          </p:cNvPr>
          <p:cNvGrpSpPr/>
          <p:nvPr/>
        </p:nvGrpSpPr>
        <p:grpSpPr>
          <a:xfrm>
            <a:off x="0" y="1088403"/>
            <a:ext cx="2790502" cy="646089"/>
            <a:chOff x="7110882" y="3343952"/>
            <a:chExt cx="2804356" cy="51448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Flowchart: Off-page Connector 29">
              <a:extLst>
                <a:ext uri="{FF2B5EF4-FFF2-40B4-BE49-F238E27FC236}">
                  <a16:creationId xmlns:a16="http://schemas.microsoft.com/office/drawing/2014/main" id="{6E2F8301-062F-489B-B5CE-75ABACCA586A}"/>
                </a:ext>
              </a:extLst>
            </p:cNvPr>
            <p:cNvSpPr/>
            <p:nvPr/>
          </p:nvSpPr>
          <p:spPr>
            <a:xfrm>
              <a:off x="7110882" y="3362366"/>
              <a:ext cx="2804356" cy="496069"/>
            </a:xfrm>
            <a:prstGeom prst="flowChartOffpageConnector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2" name="Flowchart: Off-page Connector 61">
              <a:extLst>
                <a:ext uri="{FF2B5EF4-FFF2-40B4-BE49-F238E27FC236}">
                  <a16:creationId xmlns:a16="http://schemas.microsoft.com/office/drawing/2014/main" id="{A71849B2-C639-433B-BC2C-F76233A22687}"/>
                </a:ext>
              </a:extLst>
            </p:cNvPr>
            <p:cNvSpPr/>
            <p:nvPr/>
          </p:nvSpPr>
          <p:spPr>
            <a:xfrm>
              <a:off x="7591164" y="3485752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924FC1-CC99-4328-BA5F-2F43338AE75F}"/>
                </a:ext>
              </a:extLst>
            </p:cNvPr>
            <p:cNvSpPr txBox="1"/>
            <p:nvPr/>
          </p:nvSpPr>
          <p:spPr>
            <a:xfrm>
              <a:off x="7608572" y="3343952"/>
              <a:ext cx="1759561" cy="18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DESKRIPSI 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DCD666-C175-4CC3-81FD-57773EAEBED1}"/>
                </a:ext>
              </a:extLst>
            </p:cNvPr>
            <p:cNvSpPr txBox="1"/>
            <p:nvPr/>
          </p:nvSpPr>
          <p:spPr>
            <a:xfrm>
              <a:off x="7957169" y="3561534"/>
              <a:ext cx="1138154" cy="20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050" b="1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B-1.2(a) - (</a:t>
              </a:r>
              <a:r>
                <a:rPr lang="en-US" sz="1050" b="1" dirty="0" err="1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i</a:t>
              </a:r>
              <a:r>
                <a:rPr lang="en-US" sz="1050" b="1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1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Pewartaan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KSAS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sektoral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mengikut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kuasa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agensi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kerajaan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294312C-A710-4FAD-984B-DC4B81BD6B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3373" r="38694" b="27273"/>
          <a:stretch/>
        </p:blipFill>
        <p:spPr>
          <a:xfrm>
            <a:off x="3075962" y="1277129"/>
            <a:ext cx="6288494" cy="524996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1F5D577-C411-4971-BDBB-E44BFDBF84B1}"/>
              </a:ext>
            </a:extLst>
          </p:cNvPr>
          <p:cNvSpPr txBox="1"/>
          <p:nvPr/>
        </p:nvSpPr>
        <p:spPr>
          <a:xfrm>
            <a:off x="3056800" y="6536829"/>
            <a:ext cx="552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98520A-9C91-4404-85F8-7CB9E1E95FE2}"/>
              </a:ext>
            </a:extLst>
          </p:cNvPr>
          <p:cNvSpPr/>
          <p:nvPr/>
        </p:nvSpPr>
        <p:spPr>
          <a:xfrm>
            <a:off x="3004080" y="1083937"/>
            <a:ext cx="5013045" cy="22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B-1.2.1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Pengurusan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Kawasan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Sensitif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Sekitar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(KSAS)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Bersepadu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Sektoral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F7E369E-71B8-44D3-99A3-BCC079BB4867}"/>
              </a:ext>
            </a:extLst>
          </p:cNvPr>
          <p:cNvSpPr txBox="1"/>
          <p:nvPr/>
        </p:nvSpPr>
        <p:spPr>
          <a:xfrm>
            <a:off x="7877633" y="1743878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12B65A5-561F-4035-B725-3EC36E452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90" y="1284054"/>
            <a:ext cx="895508" cy="488852"/>
          </a:xfrm>
          <a:prstGeom prst="rect">
            <a:avLst/>
          </a:prstGeom>
        </p:spPr>
      </p:pic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25DEACA9-E833-4EE5-9377-FADB6C710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822721"/>
              </p:ext>
            </p:extLst>
          </p:nvPr>
        </p:nvGraphicFramePr>
        <p:xfrm>
          <a:off x="-1006" y="1908858"/>
          <a:ext cx="2791508" cy="386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1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90">
                  <a:extLst>
                    <a:ext uri="{9D8B030D-6E8A-4147-A177-3AD203B41FA5}">
                      <a16:colId xmlns:a16="http://schemas.microsoft.com/office/drawing/2014/main" val="1590998807"/>
                    </a:ext>
                  </a:extLst>
                </a:gridCol>
              </a:tblGrid>
              <a:tr h="1662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KSAS WARISAN</a:t>
                      </a:r>
                      <a:endParaRPr lang="en-MY" sz="7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MY" sz="800" b="1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Perhutanan (kepelbagaian biokologi)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10 HSK (82,766.16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hektar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2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taman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eko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rimba</a:t>
                      </a:r>
                      <a:endParaRPr lang="en-MY" sz="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000" marR="54000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Geologi dan landskap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kolam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air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panas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Bentong</a:t>
                      </a:r>
                      <a:endParaRPr lang="en-MY" sz="700" baseline="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Air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terjun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Chamang</a:t>
                      </a:r>
                      <a:endParaRPr lang="en-MY" sz="700" baseline="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Bukit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Cinta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Manis (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bukit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batu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kapur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)</a:t>
                      </a:r>
                      <a:endParaRPr lang="en-MY" sz="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2000" marR="540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KSAS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BERISIKO BENCANA</a:t>
                      </a:r>
                      <a:endParaRPr lang="en-MY" sz="7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MY" sz="800" b="1" dirty="0">
                        <a:solidFill>
                          <a:schemeClr val="tx1"/>
                        </a:solidFill>
                        <a:effectLst/>
                        <a:latin typeface="Open Sans" panose="020B0606030504020204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Tanah tinggi dan pergunungan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Kawasan </a:t>
                      </a:r>
                      <a:r>
                        <a:rPr lang="en-MY" sz="700" kern="1200" dirty="0" err="1">
                          <a:effectLst/>
                          <a:latin typeface="Century Gothic" panose="020B0502020202020204" pitchFamily="34" charset="0"/>
                        </a:rPr>
                        <a:t>tanah</a:t>
                      </a: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kern="1200" dirty="0" err="1">
                          <a:effectLst/>
                          <a:latin typeface="Century Gothic" panose="020B0502020202020204" pitchFamily="34" charset="0"/>
                        </a:rPr>
                        <a:t>bukit</a:t>
                      </a: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 (150-300 meter)</a:t>
                      </a: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Kawasan </a:t>
                      </a:r>
                      <a:r>
                        <a:rPr lang="en-MY" sz="700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kern="1200" baseline="0" dirty="0" err="1">
                          <a:effectLst/>
                          <a:latin typeface="Century Gothic" panose="020B0502020202020204" pitchFamily="34" charset="0"/>
                        </a:rPr>
                        <a:t>tanah</a:t>
                      </a:r>
                      <a:r>
                        <a:rPr lang="en-MY" sz="700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kern="1200" baseline="0" dirty="0" err="1">
                          <a:effectLst/>
                          <a:latin typeface="Century Gothic" panose="020B0502020202020204" pitchFamily="34" charset="0"/>
                        </a:rPr>
                        <a:t>tinggi</a:t>
                      </a:r>
                      <a:r>
                        <a:rPr lang="en-MY" sz="700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(300 - 1,000 meter)</a:t>
                      </a: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Kawasan </a:t>
                      </a:r>
                      <a:r>
                        <a:rPr lang="en-MY" sz="700" kern="1200" dirty="0" err="1">
                          <a:effectLst/>
                          <a:latin typeface="Century Gothic" panose="020B0502020202020204" pitchFamily="34" charset="0"/>
                        </a:rPr>
                        <a:t>pergunungan</a:t>
                      </a:r>
                      <a:r>
                        <a:rPr lang="en-MY" sz="700" kern="1200" dirty="0">
                          <a:effectLst/>
                          <a:latin typeface="Century Gothic" panose="020B0502020202020204" pitchFamily="34" charset="0"/>
                        </a:rPr>
                        <a:t> (&gt;1,000 meter)</a:t>
                      </a:r>
                      <a:endParaRPr lang="en-MY" sz="7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Kawasan dataran banjir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Kawasan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petempatan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yang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terletak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tanah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rendah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contohnya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Manchis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)</a:t>
                      </a:r>
                      <a:endParaRPr lang="en-MY" sz="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Zon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sesar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gempa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bumi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Laluan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garis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sesar</a:t>
                      </a:r>
                      <a:r>
                        <a:rPr lang="en-MY" sz="700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Janda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Baik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dan Bukit Tinggi</a:t>
                      </a:r>
                      <a:endParaRPr lang="en-MY" sz="7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KSAS SOKONGAN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HIDUP</a:t>
                      </a:r>
                      <a:endParaRPr lang="en-MY" sz="7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MY" sz="800" b="1" dirty="0">
                        <a:solidFill>
                          <a:schemeClr val="tx1"/>
                        </a:solidFill>
                        <a:latin typeface="Open Sans" panose="020B0606030504020204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Air bersih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dirty="0" err="1">
                          <a:latin typeface="Century Gothic" panose="020B0502020202020204" pitchFamily="34" charset="0"/>
                        </a:rPr>
                        <a:t>Bahagian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hulu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sungai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utama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(Sg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Bentong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Sg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Benus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Sg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Triang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Sg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Perting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dan Sg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Klau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Lima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empangan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Chamang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Perting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Benus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Klau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dan </a:t>
                      </a:r>
                      <a:r>
                        <a:rPr lang="en-MY" sz="700" baseline="0" dirty="0" err="1">
                          <a:latin typeface="Century Gothic" panose="020B0502020202020204" pitchFamily="34" charset="0"/>
                        </a:rPr>
                        <a:t>Telemong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)</a:t>
                      </a:r>
                      <a:endParaRPr lang="en-MY" sz="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Galian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effectLst/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mineral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>
                          <a:latin typeface="Century Gothic" panose="020B0502020202020204" pitchFamily="34" charset="0"/>
                        </a:rPr>
                        <a:t>Stok 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simpanan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tembaga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besi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nikel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 dan tungsten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Lombong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kuari</a:t>
                      </a:r>
                      <a:r>
                        <a:rPr lang="en-US" sz="700" baseline="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700" dirty="0" err="1">
                          <a:latin typeface="Century Gothic" panose="020B0502020202020204" pitchFamily="34" charset="0"/>
                        </a:rPr>
                        <a:t>pasir</a:t>
                      </a:r>
                      <a:r>
                        <a:rPr lang="en-US" sz="700" baseline="0" dirty="0">
                          <a:latin typeface="Century Gothic" panose="020B0502020202020204" pitchFamily="34" charset="0"/>
                        </a:rPr>
                        <a:t> dan </a:t>
                      </a:r>
                      <a:r>
                        <a:rPr lang="en-US" sz="700" baseline="0" dirty="0" err="1">
                          <a:latin typeface="Century Gothic" panose="020B0502020202020204" pitchFamily="34" charset="0"/>
                        </a:rPr>
                        <a:t>batu</a:t>
                      </a:r>
                      <a:r>
                        <a:rPr lang="en-US" sz="700" dirty="0">
                          <a:latin typeface="Century Gothic" panose="020B0502020202020204" pitchFamily="34" charset="0"/>
                        </a:rPr>
                        <a:t> )</a:t>
                      </a:r>
                      <a:endParaRPr lang="en-MY" sz="7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5474631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F08B3F1-AEC0-4FB7-9B7A-2E6FAE255855}"/>
              </a:ext>
            </a:extLst>
          </p:cNvPr>
          <p:cNvGrpSpPr/>
          <p:nvPr/>
        </p:nvGrpSpPr>
        <p:grpSpPr>
          <a:xfrm>
            <a:off x="9359146" y="2856553"/>
            <a:ext cx="2231950" cy="3790016"/>
            <a:chOff x="9359146" y="2967403"/>
            <a:chExt cx="2231950" cy="3790016"/>
          </a:xfrm>
        </p:grpSpPr>
        <p:sp>
          <p:nvSpPr>
            <p:cNvPr id="110" name="TextBox 59">
              <a:extLst>
                <a:ext uri="{FF2B5EF4-FFF2-40B4-BE49-F238E27FC236}">
                  <a16:creationId xmlns:a16="http://schemas.microsoft.com/office/drawing/2014/main" id="{B4636DC5-A546-4F4D-B283-CB83E26C4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146" y="2967403"/>
              <a:ext cx="716863" cy="230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9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Tw Cen MT" panose="020B0602020104020603" pitchFamily="34" charset="0"/>
                </a:rPr>
                <a:t>PETUNJUK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E263196-FC66-4C7C-B136-E863341151CC}"/>
                </a:ext>
              </a:extLst>
            </p:cNvPr>
            <p:cNvGrpSpPr/>
            <p:nvPr/>
          </p:nvGrpSpPr>
          <p:grpSpPr>
            <a:xfrm>
              <a:off x="9453752" y="3286277"/>
              <a:ext cx="1504277" cy="1200329"/>
              <a:chOff x="1038422" y="8769794"/>
              <a:chExt cx="1504277" cy="1200329"/>
            </a:xfrm>
          </p:grpSpPr>
          <p:sp>
            <p:nvSpPr>
              <p:cNvPr id="112" name="Rectangle 1064">
                <a:extLst>
                  <a:ext uri="{FF2B5EF4-FFF2-40B4-BE49-F238E27FC236}">
                    <a16:creationId xmlns:a16="http://schemas.microsoft.com/office/drawing/2014/main" id="{FD292744-F221-4725-9FDC-D2B459AFE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5" y="8837212"/>
                <a:ext cx="302053" cy="119488"/>
              </a:xfrm>
              <a:prstGeom prst="rect">
                <a:avLst/>
              </a:prstGeom>
              <a:pattFill prst="pct70">
                <a:fgClr>
                  <a:srgbClr val="006600"/>
                </a:fgClr>
                <a:bgClr>
                  <a:schemeClr val="bg1"/>
                </a:bgClr>
              </a:patt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3" name="Text Box 1060">
                <a:extLst>
                  <a:ext uri="{FF2B5EF4-FFF2-40B4-BE49-F238E27FC236}">
                    <a16:creationId xmlns:a16="http://schemas.microsoft.com/office/drawing/2014/main" id="{6D54C20C-7E5D-4CF4-BD53-CDEAAD6B92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4121" y="8769794"/>
                <a:ext cx="1258578" cy="12003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Hutan Simpanan Kekal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Kolam Air Panas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Air Terjun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Bukit Batu Kapur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Mineral Metalik</a:t>
                </a:r>
              </a:p>
            </p:txBody>
          </p:sp>
          <p:sp>
            <p:nvSpPr>
              <p:cNvPr id="114" name="Rectangle 1064">
                <a:extLst>
                  <a:ext uri="{FF2B5EF4-FFF2-40B4-BE49-F238E27FC236}">
                    <a16:creationId xmlns:a16="http://schemas.microsoft.com/office/drawing/2014/main" id="{9102EAA1-F07A-4A33-83C5-3E68BD132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4" y="9043180"/>
                <a:ext cx="302053" cy="119488"/>
              </a:xfrm>
              <a:prstGeom prst="rect">
                <a:avLst/>
              </a:prstGeom>
              <a:noFill/>
              <a:ln w="0">
                <a:solidFill>
                  <a:schemeClr val="tx1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5" name="Rectangle 1064">
                <a:extLst>
                  <a:ext uri="{FF2B5EF4-FFF2-40B4-BE49-F238E27FC236}">
                    <a16:creationId xmlns:a16="http://schemas.microsoft.com/office/drawing/2014/main" id="{4F304DE9-84D8-4BCE-B63D-9FD5226C8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223458"/>
                <a:ext cx="302053" cy="119488"/>
              </a:xfrm>
              <a:prstGeom prst="rect">
                <a:avLst/>
              </a:prstGeom>
              <a:noFill/>
              <a:ln w="0">
                <a:solidFill>
                  <a:schemeClr val="tx1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6" name="Rectangle 1064">
                <a:extLst>
                  <a:ext uri="{FF2B5EF4-FFF2-40B4-BE49-F238E27FC236}">
                    <a16:creationId xmlns:a16="http://schemas.microsoft.com/office/drawing/2014/main" id="{67F1196E-FC9A-4456-B8FF-F1233EAEF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423303"/>
                <a:ext cx="302053" cy="119488"/>
              </a:xfrm>
              <a:prstGeom prst="rect">
                <a:avLst/>
              </a:prstGeom>
              <a:noFill/>
              <a:ln w="0">
                <a:solidFill>
                  <a:schemeClr val="tx1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17" name="TextBox 59">
              <a:extLst>
                <a:ext uri="{FF2B5EF4-FFF2-40B4-BE49-F238E27FC236}">
                  <a16:creationId xmlns:a16="http://schemas.microsoft.com/office/drawing/2014/main" id="{920894EB-7F34-4906-A665-472448DA6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9448" y="3122676"/>
              <a:ext cx="992579" cy="223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850" b="1" dirty="0">
                  <a:solidFill>
                    <a:srgbClr val="0000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w Cen MT" panose="020B0602020104020603" pitchFamily="34" charset="0"/>
                </a:rPr>
                <a:t>KSAS WARISAN</a:t>
              </a:r>
            </a:p>
          </p:txBody>
        </p:sp>
        <p:sp>
          <p:nvSpPr>
            <p:cNvPr id="118" name="TextBox 59">
              <a:extLst>
                <a:ext uri="{FF2B5EF4-FFF2-40B4-BE49-F238E27FC236}">
                  <a16:creationId xmlns:a16="http://schemas.microsoft.com/office/drawing/2014/main" id="{FE93C0EB-ECCF-4E9A-9544-4BB416150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6761" y="4840815"/>
              <a:ext cx="1537600" cy="223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850" b="1" dirty="0">
                  <a:solidFill>
                    <a:srgbClr val="0000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w Cen MT" panose="020B0602020104020603" pitchFamily="34" charset="0"/>
                </a:rPr>
                <a:t>KSAS BERISIKO BENCANA</a:t>
              </a:r>
            </a:p>
          </p:txBody>
        </p:sp>
        <p:sp>
          <p:nvSpPr>
            <p:cNvPr id="119" name="TextBox 59">
              <a:extLst>
                <a:ext uri="{FF2B5EF4-FFF2-40B4-BE49-F238E27FC236}">
                  <a16:creationId xmlns:a16="http://schemas.microsoft.com/office/drawing/2014/main" id="{86D901E8-C2D5-402C-B417-2A71F4D06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3552" y="4390214"/>
              <a:ext cx="1494320" cy="223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850" b="1" dirty="0">
                  <a:solidFill>
                    <a:srgbClr val="0000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w Cen MT" panose="020B0602020104020603" pitchFamily="34" charset="0"/>
                </a:rPr>
                <a:t>KSAS SOKONGAN HIDUP</a:t>
              </a:r>
            </a:p>
          </p:txBody>
        </p:sp>
        <p:sp>
          <p:nvSpPr>
            <p:cNvPr id="120" name="Rectangle 1064">
              <a:extLst>
                <a:ext uri="{FF2B5EF4-FFF2-40B4-BE49-F238E27FC236}">
                  <a16:creationId xmlns:a16="http://schemas.microsoft.com/office/drawing/2014/main" id="{5E711E9D-237C-482E-8C04-E356CE317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4667" y="5064927"/>
              <a:ext cx="302053" cy="119488"/>
            </a:xfrm>
            <a:prstGeom prst="rect">
              <a:avLst/>
            </a:prstGeom>
            <a:solidFill>
              <a:srgbClr val="E07F20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1" name="Text Box 1060">
              <a:extLst>
                <a:ext uri="{FF2B5EF4-FFF2-40B4-BE49-F238E27FC236}">
                  <a16:creationId xmlns:a16="http://schemas.microsoft.com/office/drawing/2014/main" id="{36677457-2166-4D73-B95C-53E9AEF10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1136" y="5002095"/>
              <a:ext cx="1640001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 Bukit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 Pergunungan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Risiko Banjir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Garis Sesar</a:t>
              </a:r>
            </a:p>
          </p:txBody>
        </p:sp>
        <p:sp>
          <p:nvSpPr>
            <p:cNvPr id="122" name="Rectangle 1064">
              <a:extLst>
                <a:ext uri="{FF2B5EF4-FFF2-40B4-BE49-F238E27FC236}">
                  <a16:creationId xmlns:a16="http://schemas.microsoft.com/office/drawing/2014/main" id="{DB23AE90-B6E4-43B0-9F02-8AB07C31F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4666" y="5270895"/>
              <a:ext cx="302053" cy="119488"/>
            </a:xfrm>
            <a:prstGeom prst="rect">
              <a:avLst/>
            </a:prstGeom>
            <a:solidFill>
              <a:srgbClr val="482505"/>
            </a:solidFill>
            <a:ln w="0">
              <a:solidFill>
                <a:schemeClr val="tx1"/>
              </a:solidFill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3" name="Rectangle 1064">
              <a:extLst>
                <a:ext uri="{FF2B5EF4-FFF2-40B4-BE49-F238E27FC236}">
                  <a16:creationId xmlns:a16="http://schemas.microsoft.com/office/drawing/2014/main" id="{71271A6D-D73F-407D-A9A3-DB5F742D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4194" y="5456795"/>
              <a:ext cx="302053" cy="119488"/>
            </a:xfrm>
            <a:prstGeom prst="rect">
              <a:avLst/>
            </a:prstGeom>
            <a:pattFill prst="zigZag">
              <a:fgClr>
                <a:srgbClr val="FF00FF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139E9BB-B59F-4995-AEAE-8D249CA1414F}"/>
                </a:ext>
              </a:extLst>
            </p:cNvPr>
            <p:cNvGrpSpPr/>
            <p:nvPr/>
          </p:nvGrpSpPr>
          <p:grpSpPr>
            <a:xfrm>
              <a:off x="9463508" y="4546959"/>
              <a:ext cx="1418555" cy="288541"/>
              <a:chOff x="1038895" y="8746148"/>
              <a:chExt cx="1418555" cy="288541"/>
            </a:xfrm>
          </p:grpSpPr>
          <p:sp>
            <p:nvSpPr>
              <p:cNvPr id="125" name="Rectangle 1064">
                <a:extLst>
                  <a:ext uri="{FF2B5EF4-FFF2-40B4-BE49-F238E27FC236}">
                    <a16:creationId xmlns:a16="http://schemas.microsoft.com/office/drawing/2014/main" id="{63502292-9997-4734-8FC1-9C6D8A051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5" y="8837212"/>
                <a:ext cx="302053" cy="11948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6" name="Text Box 1060">
                <a:extLst>
                  <a:ext uri="{FF2B5EF4-FFF2-40B4-BE49-F238E27FC236}">
                    <a16:creationId xmlns:a16="http://schemas.microsoft.com/office/drawing/2014/main" id="{5A403469-BEE8-4841-BD62-75E701547D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0947" y="8746148"/>
                <a:ext cx="1116503" cy="28854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5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Sungai Utama</a:t>
                </a: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3A5BA24-BB10-4B7E-B5A8-D136AD10752B}"/>
                  </a:ext>
                </a:extLst>
              </p:cNvPr>
              <p:cNvGrpSpPr/>
              <p:nvPr/>
            </p:nvGrpSpPr>
            <p:grpSpPr>
              <a:xfrm>
                <a:off x="1057275" y="8858250"/>
                <a:ext cx="261938" cy="85725"/>
                <a:chOff x="1057275" y="8858250"/>
                <a:chExt cx="261938" cy="85725"/>
              </a:xfrm>
            </p:grpSpPr>
            <p:sp>
              <p:nvSpPr>
                <p:cNvPr id="128" name="Freeform: Shape 52">
                  <a:extLst>
                    <a:ext uri="{FF2B5EF4-FFF2-40B4-BE49-F238E27FC236}">
                      <a16:creationId xmlns:a16="http://schemas.microsoft.com/office/drawing/2014/main" id="{C087A066-CAE8-4934-9D62-DCA718024B54}"/>
                    </a:ext>
                  </a:extLst>
                </p:cNvPr>
                <p:cNvSpPr/>
                <p:nvPr/>
              </p:nvSpPr>
              <p:spPr>
                <a:xfrm>
                  <a:off x="1057275" y="8858250"/>
                  <a:ext cx="256864" cy="85725"/>
                </a:xfrm>
                <a:custGeom>
                  <a:avLst/>
                  <a:gdLst>
                    <a:gd name="connsiteX0" fmla="*/ 0 w 261938"/>
                    <a:gd name="connsiteY0" fmla="*/ 85725 h 85725"/>
                    <a:gd name="connsiteX1" fmla="*/ 23813 w 261938"/>
                    <a:gd name="connsiteY1" fmla="*/ 71438 h 85725"/>
                    <a:gd name="connsiteX2" fmla="*/ 38100 w 261938"/>
                    <a:gd name="connsiteY2" fmla="*/ 66675 h 85725"/>
                    <a:gd name="connsiteX3" fmla="*/ 147638 w 261938"/>
                    <a:gd name="connsiteY3" fmla="*/ 61913 h 85725"/>
                    <a:gd name="connsiteX4" fmla="*/ 176213 w 261938"/>
                    <a:gd name="connsiteY4" fmla="*/ 42863 h 85725"/>
                    <a:gd name="connsiteX5" fmla="*/ 209550 w 261938"/>
                    <a:gd name="connsiteY5" fmla="*/ 33338 h 85725"/>
                    <a:gd name="connsiteX6" fmla="*/ 238125 w 261938"/>
                    <a:gd name="connsiteY6" fmla="*/ 23813 h 85725"/>
                    <a:gd name="connsiteX7" fmla="*/ 261938 w 261938"/>
                    <a:gd name="connsiteY7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938" h="85725">
                      <a:moveTo>
                        <a:pt x="0" y="85725"/>
                      </a:moveTo>
                      <a:cubicBezTo>
                        <a:pt x="7938" y="80963"/>
                        <a:pt x="15534" y="75578"/>
                        <a:pt x="23813" y="71438"/>
                      </a:cubicBezTo>
                      <a:cubicBezTo>
                        <a:pt x="28303" y="69193"/>
                        <a:pt x="33095" y="67060"/>
                        <a:pt x="38100" y="66675"/>
                      </a:cubicBezTo>
                      <a:cubicBezTo>
                        <a:pt x="74540" y="63872"/>
                        <a:pt x="111125" y="63500"/>
                        <a:pt x="147638" y="61913"/>
                      </a:cubicBezTo>
                      <a:cubicBezTo>
                        <a:pt x="181609" y="50588"/>
                        <a:pt x="140539" y="66646"/>
                        <a:pt x="176213" y="42863"/>
                      </a:cubicBezTo>
                      <a:cubicBezTo>
                        <a:pt x="180582" y="39950"/>
                        <a:pt x="206658" y="34206"/>
                        <a:pt x="209550" y="33338"/>
                      </a:cubicBezTo>
                      <a:cubicBezTo>
                        <a:pt x="219167" y="30453"/>
                        <a:pt x="238125" y="23813"/>
                        <a:pt x="238125" y="23813"/>
                      </a:cubicBezTo>
                      <a:lnTo>
                        <a:pt x="261938" y="0"/>
                      </a:lnTo>
                    </a:path>
                  </a:pathLst>
                </a:custGeom>
                <a:noFill/>
                <a:ln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5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9" name="Freeform: Shape 53">
                  <a:extLst>
                    <a:ext uri="{FF2B5EF4-FFF2-40B4-BE49-F238E27FC236}">
                      <a16:creationId xmlns:a16="http://schemas.microsoft.com/office/drawing/2014/main" id="{F7C60BC6-7220-4A91-A5C5-99616CBDD8C8}"/>
                    </a:ext>
                  </a:extLst>
                </p:cNvPr>
                <p:cNvSpPr/>
                <p:nvPr/>
              </p:nvSpPr>
              <p:spPr>
                <a:xfrm>
                  <a:off x="1109663" y="8867776"/>
                  <a:ext cx="114300" cy="57150"/>
                </a:xfrm>
                <a:custGeom>
                  <a:avLst/>
                  <a:gdLst>
                    <a:gd name="connsiteX0" fmla="*/ 0 w 114300"/>
                    <a:gd name="connsiteY0" fmla="*/ 57150 h 57150"/>
                    <a:gd name="connsiteX1" fmla="*/ 23812 w 114300"/>
                    <a:gd name="connsiteY1" fmla="*/ 42862 h 57150"/>
                    <a:gd name="connsiteX2" fmla="*/ 57150 w 114300"/>
                    <a:gd name="connsiteY2" fmla="*/ 33337 h 57150"/>
                    <a:gd name="connsiteX3" fmla="*/ 71437 w 114300"/>
                    <a:gd name="connsiteY3" fmla="*/ 28575 h 57150"/>
                    <a:gd name="connsiteX4" fmla="*/ 100012 w 114300"/>
                    <a:gd name="connsiteY4" fmla="*/ 9525 h 57150"/>
                    <a:gd name="connsiteX5" fmla="*/ 114300 w 114300"/>
                    <a:gd name="connsiteY5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300" h="57150">
                      <a:moveTo>
                        <a:pt x="0" y="57150"/>
                      </a:moveTo>
                      <a:cubicBezTo>
                        <a:pt x="7937" y="52387"/>
                        <a:pt x="15533" y="47002"/>
                        <a:pt x="23812" y="42862"/>
                      </a:cubicBezTo>
                      <a:cubicBezTo>
                        <a:pt x="31418" y="39059"/>
                        <a:pt x="50038" y="35369"/>
                        <a:pt x="57150" y="33337"/>
                      </a:cubicBezTo>
                      <a:cubicBezTo>
                        <a:pt x="61977" y="31958"/>
                        <a:pt x="66675" y="30162"/>
                        <a:pt x="71437" y="28575"/>
                      </a:cubicBezTo>
                      <a:lnTo>
                        <a:pt x="100012" y="9525"/>
                      </a:lnTo>
                      <a:lnTo>
                        <a:pt x="114300" y="0"/>
                      </a:lnTo>
                    </a:path>
                  </a:pathLst>
                </a:custGeom>
                <a:noFill/>
                <a:ln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5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0" name="Freeform: Shape 54">
                  <a:extLst>
                    <a:ext uri="{FF2B5EF4-FFF2-40B4-BE49-F238E27FC236}">
                      <a16:creationId xmlns:a16="http://schemas.microsoft.com/office/drawing/2014/main" id="{E26B1939-0405-4E64-A1E7-ED6FAB359D21}"/>
                    </a:ext>
                  </a:extLst>
                </p:cNvPr>
                <p:cNvSpPr/>
                <p:nvPr/>
              </p:nvSpPr>
              <p:spPr>
                <a:xfrm>
                  <a:off x="1257300" y="8898732"/>
                  <a:ext cx="61913" cy="38100"/>
                </a:xfrm>
                <a:custGeom>
                  <a:avLst/>
                  <a:gdLst>
                    <a:gd name="connsiteX0" fmla="*/ 0 w 61913"/>
                    <a:gd name="connsiteY0" fmla="*/ 0 h 38100"/>
                    <a:gd name="connsiteX1" fmla="*/ 23813 w 61913"/>
                    <a:gd name="connsiteY1" fmla="*/ 14287 h 38100"/>
                    <a:gd name="connsiteX2" fmla="*/ 38100 w 61913"/>
                    <a:gd name="connsiteY2" fmla="*/ 19050 h 38100"/>
                    <a:gd name="connsiteX3" fmla="*/ 61913 w 61913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13" h="38100">
                      <a:moveTo>
                        <a:pt x="0" y="0"/>
                      </a:moveTo>
                      <a:cubicBezTo>
                        <a:pt x="7938" y="4762"/>
                        <a:pt x="15534" y="10147"/>
                        <a:pt x="23813" y="14287"/>
                      </a:cubicBezTo>
                      <a:cubicBezTo>
                        <a:pt x="28303" y="16532"/>
                        <a:pt x="33610" y="16805"/>
                        <a:pt x="38100" y="19050"/>
                      </a:cubicBezTo>
                      <a:cubicBezTo>
                        <a:pt x="50117" y="25059"/>
                        <a:pt x="53053" y="29240"/>
                        <a:pt x="61913" y="38100"/>
                      </a:cubicBezTo>
                    </a:path>
                  </a:pathLst>
                </a:custGeom>
                <a:noFill/>
                <a:ln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5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FAEB760-5A68-427A-91D6-A57D5EB0DC83}"/>
                </a:ext>
              </a:extLst>
            </p:cNvPr>
            <p:cNvGrpSpPr/>
            <p:nvPr/>
          </p:nvGrpSpPr>
          <p:grpSpPr>
            <a:xfrm>
              <a:off x="9454194" y="5646511"/>
              <a:ext cx="303927" cy="119488"/>
              <a:chOff x="2075149" y="8742752"/>
              <a:chExt cx="303927" cy="119488"/>
            </a:xfrm>
          </p:grpSpPr>
          <p:sp>
            <p:nvSpPr>
              <p:cNvPr id="132" name="Rectangle 1064">
                <a:extLst>
                  <a:ext uri="{FF2B5EF4-FFF2-40B4-BE49-F238E27FC236}">
                    <a16:creationId xmlns:a16="http://schemas.microsoft.com/office/drawing/2014/main" id="{ECFE8600-3F43-4E22-808E-C03B5D01E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149" y="8742752"/>
                <a:ext cx="302053" cy="119488"/>
              </a:xfrm>
              <a:prstGeom prst="rect">
                <a:avLst/>
              </a:prstGeom>
              <a:noFill/>
              <a:ln w="0">
                <a:solidFill>
                  <a:schemeClr val="tx1"/>
                </a:solidFill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FF54C63-1397-48FF-B73E-538B69192C8D}"/>
                  </a:ext>
                </a:extLst>
              </p:cNvPr>
              <p:cNvCxnSpPr/>
              <p:nvPr/>
            </p:nvCxnSpPr>
            <p:spPr>
              <a:xfrm>
                <a:off x="2075149" y="8815964"/>
                <a:ext cx="3039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68EB664-5838-40A0-A10B-53E163D1258A}"/>
                </a:ext>
              </a:extLst>
            </p:cNvPr>
            <p:cNvSpPr/>
            <p:nvPr/>
          </p:nvSpPr>
          <p:spPr>
            <a:xfrm>
              <a:off x="9571302" y="3580560"/>
              <a:ext cx="88548" cy="8854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5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EF9947B-6C38-429E-B09B-BA013C9C8AE3}"/>
                </a:ext>
              </a:extLst>
            </p:cNvPr>
            <p:cNvSpPr/>
            <p:nvPr/>
          </p:nvSpPr>
          <p:spPr>
            <a:xfrm>
              <a:off x="9564167" y="3757308"/>
              <a:ext cx="87258" cy="872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5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3D4FDDBF-738A-4B55-A9D1-F55A59BDA897}"/>
                </a:ext>
              </a:extLst>
            </p:cNvPr>
            <p:cNvSpPr/>
            <p:nvPr/>
          </p:nvSpPr>
          <p:spPr>
            <a:xfrm>
              <a:off x="9556948" y="3949607"/>
              <a:ext cx="100359" cy="865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5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7" name="Rectangle 1064">
              <a:extLst>
                <a:ext uri="{FF2B5EF4-FFF2-40B4-BE49-F238E27FC236}">
                  <a16:creationId xmlns:a16="http://schemas.microsoft.com/office/drawing/2014/main" id="{CF37F8C7-5949-4527-BD7C-313BA2407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3752" y="4123623"/>
              <a:ext cx="302053" cy="11948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8" name="Hexagon 137">
              <a:extLst>
                <a:ext uri="{FF2B5EF4-FFF2-40B4-BE49-F238E27FC236}">
                  <a16:creationId xmlns:a16="http://schemas.microsoft.com/office/drawing/2014/main" id="{B7A23CD7-325C-4CBE-B491-548AB18FD5F9}"/>
                </a:ext>
              </a:extLst>
            </p:cNvPr>
            <p:cNvSpPr/>
            <p:nvPr/>
          </p:nvSpPr>
          <p:spPr>
            <a:xfrm>
              <a:off x="9566693" y="4139631"/>
              <a:ext cx="93157" cy="80308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entury Gothic" panose="020B0502020202020204" pitchFamily="34" charset="0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58AE74B-E72F-42E8-AD22-88E406D0E8A5}"/>
                </a:ext>
              </a:extLst>
            </p:cNvPr>
            <p:cNvGrpSpPr/>
            <p:nvPr/>
          </p:nvGrpSpPr>
          <p:grpSpPr>
            <a:xfrm>
              <a:off x="9463508" y="5741756"/>
              <a:ext cx="2127588" cy="1015663"/>
              <a:chOff x="1029628" y="8991262"/>
              <a:chExt cx="2127588" cy="1015663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BA610AD-F7AF-457E-A81C-27C477477AD4}"/>
                  </a:ext>
                </a:extLst>
              </p:cNvPr>
              <p:cNvCxnSpPr/>
              <p:nvPr/>
            </p:nvCxnSpPr>
            <p:spPr>
              <a:xfrm>
                <a:off x="1034559" y="9669787"/>
                <a:ext cx="310812" cy="813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545F3FF8-7B6D-4940-89A7-3FE408DEC9DA}"/>
                  </a:ext>
                </a:extLst>
              </p:cNvPr>
              <p:cNvCxnSpPr/>
              <p:nvPr/>
            </p:nvCxnSpPr>
            <p:spPr>
              <a:xfrm>
                <a:off x="1033862" y="9840774"/>
                <a:ext cx="302561" cy="0"/>
              </a:xfrm>
              <a:prstGeom prst="line">
                <a:avLst/>
              </a:prstGeom>
              <a:ln w="12700">
                <a:solidFill>
                  <a:srgbClr val="0084A8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8CEFB2E-76A6-4293-91FF-432284269677}"/>
                  </a:ext>
                </a:extLst>
              </p:cNvPr>
              <p:cNvCxnSpPr/>
              <p:nvPr/>
            </p:nvCxnSpPr>
            <p:spPr>
              <a:xfrm>
                <a:off x="1029628" y="9330947"/>
                <a:ext cx="303927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0" name="Text Box 1060">
                <a:extLst>
                  <a:ext uri="{FF2B5EF4-FFF2-40B4-BE49-F238E27FC236}">
                    <a16:creationId xmlns:a16="http://schemas.microsoft.com/office/drawing/2014/main" id="{ADBD93CA-7605-4F22-B6C1-215BF530D7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3536" y="8991262"/>
                <a:ext cx="1873680" cy="101566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Lebuhraya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Jalan Raya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Blok Perancangan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Daerah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Negeri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3F94B64-1651-4D00-98E0-40C000422EC2}"/>
                  </a:ext>
                </a:extLst>
              </p:cNvPr>
              <p:cNvCxnSpPr/>
              <p:nvPr/>
            </p:nvCxnSpPr>
            <p:spPr>
              <a:xfrm>
                <a:off x="1030572" y="9121472"/>
                <a:ext cx="302053" cy="389"/>
              </a:xfrm>
              <a:prstGeom prst="line">
                <a:avLst/>
              </a:prstGeom>
              <a:ln w="28575">
                <a:solidFill>
                  <a:srgbClr val="228B2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4A85EA-3DE2-4316-9E75-DA2724B307A4}"/>
                  </a:ext>
                </a:extLst>
              </p:cNvPr>
              <p:cNvCxnSpPr/>
              <p:nvPr/>
            </p:nvCxnSpPr>
            <p:spPr>
              <a:xfrm>
                <a:off x="1035432" y="9526528"/>
                <a:ext cx="301170" cy="0"/>
              </a:xfrm>
              <a:prstGeom prst="line">
                <a:avLst/>
              </a:prstGeom>
              <a:ln w="12700">
                <a:solidFill>
                  <a:srgbClr val="96969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0AC73AA-6B07-4B70-875D-88B3E9C3252E}"/>
              </a:ext>
            </a:extLst>
          </p:cNvPr>
          <p:cNvSpPr/>
          <p:nvPr/>
        </p:nvSpPr>
        <p:spPr>
          <a:xfrm>
            <a:off x="3055443" y="1269332"/>
            <a:ext cx="6305170" cy="52513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pic>
        <p:nvPicPr>
          <p:cNvPr id="154" name="Picture 2" descr="Related image">
            <a:extLst>
              <a:ext uri="{FF2B5EF4-FFF2-40B4-BE49-F238E27FC236}">
                <a16:creationId xmlns:a16="http://schemas.microsoft.com/office/drawing/2014/main" id="{77BF015E-DD6F-4C2D-9DFF-6E44F732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72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Cadangan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mengurus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bersepadu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mengikut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PENGEKALAN KAWASAN SENSITIF ALAM SEKITAR (KSAS)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RFN3 dan RSN Pahang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memberi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kepentingan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pemuliharaan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430A81-3D55-4084-8C8A-F3BEEF6EF540}"/>
              </a:ext>
            </a:extLst>
          </p:cNvPr>
          <p:cNvGrpSpPr/>
          <p:nvPr/>
        </p:nvGrpSpPr>
        <p:grpSpPr>
          <a:xfrm>
            <a:off x="0" y="1088403"/>
            <a:ext cx="2790502" cy="646089"/>
            <a:chOff x="7110882" y="3343952"/>
            <a:chExt cx="2804356" cy="51448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Flowchart: Off-page Connector 29">
              <a:extLst>
                <a:ext uri="{FF2B5EF4-FFF2-40B4-BE49-F238E27FC236}">
                  <a16:creationId xmlns:a16="http://schemas.microsoft.com/office/drawing/2014/main" id="{6E2F8301-062F-489B-B5CE-75ABACCA586A}"/>
                </a:ext>
              </a:extLst>
            </p:cNvPr>
            <p:cNvSpPr/>
            <p:nvPr/>
          </p:nvSpPr>
          <p:spPr>
            <a:xfrm>
              <a:off x="7110882" y="3362366"/>
              <a:ext cx="2804356" cy="496069"/>
            </a:xfrm>
            <a:prstGeom prst="flowChartOffpageConnector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2" name="Flowchart: Off-page Connector 61">
              <a:extLst>
                <a:ext uri="{FF2B5EF4-FFF2-40B4-BE49-F238E27FC236}">
                  <a16:creationId xmlns:a16="http://schemas.microsoft.com/office/drawing/2014/main" id="{A71849B2-C639-433B-BC2C-F76233A22687}"/>
                </a:ext>
              </a:extLst>
            </p:cNvPr>
            <p:cNvSpPr/>
            <p:nvPr/>
          </p:nvSpPr>
          <p:spPr>
            <a:xfrm>
              <a:off x="7591164" y="3485752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924FC1-CC99-4328-BA5F-2F43338AE75F}"/>
                </a:ext>
              </a:extLst>
            </p:cNvPr>
            <p:cNvSpPr txBox="1"/>
            <p:nvPr/>
          </p:nvSpPr>
          <p:spPr>
            <a:xfrm>
              <a:off x="7608572" y="3343952"/>
              <a:ext cx="1759561" cy="18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DESKRIPSI 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DCD666-C175-4CC3-81FD-57773EAEBED1}"/>
                </a:ext>
              </a:extLst>
            </p:cNvPr>
            <p:cNvSpPr txBox="1"/>
            <p:nvPr/>
          </p:nvSpPr>
          <p:spPr>
            <a:xfrm>
              <a:off x="7957169" y="3561534"/>
              <a:ext cx="1138154" cy="20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050" b="1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B-1.2(a) - (ii)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1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Pewartaan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KSAS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sektoral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mengikut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kuasa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agensi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kerajaan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C1F81F4-2054-4E5C-8A9A-A819D9AB45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3446" r="38512" b="27546"/>
          <a:stretch/>
        </p:blipFill>
        <p:spPr>
          <a:xfrm>
            <a:off x="2991293" y="1262422"/>
            <a:ext cx="6304619" cy="522361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85B6ABC-53FB-46C0-987A-0E56C1FCE2A3}"/>
              </a:ext>
            </a:extLst>
          </p:cNvPr>
          <p:cNvSpPr txBox="1"/>
          <p:nvPr/>
        </p:nvSpPr>
        <p:spPr>
          <a:xfrm>
            <a:off x="2918524" y="6506684"/>
            <a:ext cx="552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CA30369-0BED-4EBD-88E6-0B50DDF3755E}"/>
              </a:ext>
            </a:extLst>
          </p:cNvPr>
          <p:cNvSpPr/>
          <p:nvPr/>
        </p:nvSpPr>
        <p:spPr>
          <a:xfrm>
            <a:off x="2952286" y="1081672"/>
            <a:ext cx="46341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B-1.2.2: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Pengurusan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KSAS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Menurut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BBE3CE8-5F57-49EB-ACFF-F49BAF364605}"/>
              </a:ext>
            </a:extLst>
          </p:cNvPr>
          <p:cNvSpPr txBox="1"/>
          <p:nvPr/>
        </p:nvSpPr>
        <p:spPr>
          <a:xfrm>
            <a:off x="8060648" y="2959367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3FFC43C-16AD-4BC6-9AD2-ED8ACD00D95A}"/>
              </a:ext>
            </a:extLst>
          </p:cNvPr>
          <p:cNvGrpSpPr/>
          <p:nvPr/>
        </p:nvGrpSpPr>
        <p:grpSpPr>
          <a:xfrm>
            <a:off x="9294194" y="5143553"/>
            <a:ext cx="2199438" cy="1326045"/>
            <a:chOff x="557076" y="7843895"/>
            <a:chExt cx="2199438" cy="1326045"/>
          </a:xfrm>
        </p:grpSpPr>
        <p:sp>
          <p:nvSpPr>
            <p:cNvPr id="107" name="TextBox 59">
              <a:extLst>
                <a:ext uri="{FF2B5EF4-FFF2-40B4-BE49-F238E27FC236}">
                  <a16:creationId xmlns:a16="http://schemas.microsoft.com/office/drawing/2014/main" id="{1FA5F96E-41A4-4E2A-BADB-6F6E174E6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76" y="7843895"/>
              <a:ext cx="716863" cy="230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9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Tw Cen MT" panose="020B0602020104020603" pitchFamily="34" charset="0"/>
                </a:rPr>
                <a:t>PETUNJUK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14E0A32-D13E-4F3F-977F-1C8E09EC53E0}"/>
                </a:ext>
              </a:extLst>
            </p:cNvPr>
            <p:cNvGrpSpPr/>
            <p:nvPr/>
          </p:nvGrpSpPr>
          <p:grpSpPr>
            <a:xfrm>
              <a:off x="677851" y="8708275"/>
              <a:ext cx="2071162" cy="461665"/>
              <a:chOff x="1144668" y="8971728"/>
              <a:chExt cx="2071162" cy="461665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B9E0E10-3A2A-4F22-AAF0-86567B25B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668" y="9116440"/>
                <a:ext cx="238760" cy="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989E635-49CE-40B0-A839-D40B9C63D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577" y="9315189"/>
                <a:ext cx="230428" cy="0"/>
              </a:xfrm>
              <a:prstGeom prst="line">
                <a:avLst/>
              </a:prstGeom>
              <a:ln w="12700">
                <a:solidFill>
                  <a:srgbClr val="0084A8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 Box 1060">
                <a:extLst>
                  <a:ext uri="{FF2B5EF4-FFF2-40B4-BE49-F238E27FC236}">
                    <a16:creationId xmlns:a16="http://schemas.microsoft.com/office/drawing/2014/main" id="{B1B0809B-E135-464D-BA75-BC4F44CE89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2150" y="8971728"/>
                <a:ext cx="1873680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Daerah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Sempadan Negeri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781E3F1-88F9-4319-8D97-DF2451FE33DD}"/>
                </a:ext>
              </a:extLst>
            </p:cNvPr>
            <p:cNvGrpSpPr/>
            <p:nvPr/>
          </p:nvGrpSpPr>
          <p:grpSpPr>
            <a:xfrm>
              <a:off x="644089" y="7966654"/>
              <a:ext cx="2112425" cy="830997"/>
              <a:chOff x="1038422" y="8786878"/>
              <a:chExt cx="2112425" cy="830997"/>
            </a:xfrm>
          </p:grpSpPr>
          <p:sp>
            <p:nvSpPr>
              <p:cNvPr id="110" name="Rectangle 1064">
                <a:extLst>
                  <a:ext uri="{FF2B5EF4-FFF2-40B4-BE49-F238E27FC236}">
                    <a16:creationId xmlns:a16="http://schemas.microsoft.com/office/drawing/2014/main" id="{E6DAD25B-CD1D-4747-8BDE-B447AC936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5" y="8865787"/>
                <a:ext cx="302053" cy="119488"/>
              </a:xfrm>
              <a:prstGeom prst="rect">
                <a:avLst/>
              </a:prstGeom>
              <a:solidFill>
                <a:srgbClr val="0D5353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1" name="Text Box 1060">
                <a:extLst>
                  <a:ext uri="{FF2B5EF4-FFF2-40B4-BE49-F238E27FC236}">
                    <a16:creationId xmlns:a16="http://schemas.microsoft.com/office/drawing/2014/main" id="{9EE8C4FE-8D69-4B31-8CB1-FA046907A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7167" y="8786878"/>
                <a:ext cx="1873680" cy="8309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KSAS Tahap 1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KSAS Tahap 2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KSAS Tahap 3</a:t>
                </a:r>
              </a:p>
              <a:p>
                <a:pPr>
                  <a:lnSpc>
                    <a:spcPct val="150000"/>
                  </a:lnSpc>
                </a:pPr>
                <a:r>
                  <a:rPr lang="ms-BN" sz="8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Luar KSAS</a:t>
                </a:r>
              </a:p>
            </p:txBody>
          </p:sp>
          <p:sp>
            <p:nvSpPr>
              <p:cNvPr id="112" name="Rectangle 1064">
                <a:extLst>
                  <a:ext uri="{FF2B5EF4-FFF2-40B4-BE49-F238E27FC236}">
                    <a16:creationId xmlns:a16="http://schemas.microsoft.com/office/drawing/2014/main" id="{425D9701-75BC-4599-B754-3ACDA4BAC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894" y="9043180"/>
                <a:ext cx="302053" cy="119488"/>
              </a:xfrm>
              <a:prstGeom prst="rect">
                <a:avLst/>
              </a:prstGeom>
              <a:solidFill>
                <a:srgbClr val="1DA5A5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3" name="Rectangle 1064">
                <a:extLst>
                  <a:ext uri="{FF2B5EF4-FFF2-40B4-BE49-F238E27FC236}">
                    <a16:creationId xmlns:a16="http://schemas.microsoft.com/office/drawing/2014/main" id="{79A039D2-7826-4568-B117-C221AD599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230599"/>
                <a:ext cx="302053" cy="119488"/>
              </a:xfrm>
              <a:prstGeom prst="rect">
                <a:avLst/>
              </a:prstGeom>
              <a:solidFill>
                <a:srgbClr val="60F4F4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4" name="Rectangle 1064">
                <a:extLst>
                  <a:ext uri="{FF2B5EF4-FFF2-40B4-BE49-F238E27FC236}">
                    <a16:creationId xmlns:a16="http://schemas.microsoft.com/office/drawing/2014/main" id="{40221923-BED9-44A1-B120-77AD45870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422" y="9409011"/>
                <a:ext cx="302053" cy="119488"/>
              </a:xfrm>
              <a:prstGeom prst="rect">
                <a:avLst/>
              </a:prstGeom>
              <a:solidFill>
                <a:srgbClr val="CDF5F5"/>
              </a:solidFill>
              <a:ln w="3175">
                <a:noFill/>
                <a:prstDash val="solid"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en-US" sz="850" dirty="0">
                  <a:effectLst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aphicFrame>
        <p:nvGraphicFramePr>
          <p:cNvPr id="118" name="Table 117">
            <a:extLst>
              <a:ext uri="{FF2B5EF4-FFF2-40B4-BE49-F238E27FC236}">
                <a16:creationId xmlns:a16="http://schemas.microsoft.com/office/drawing/2014/main" id="{BFBF9FD8-D539-44F9-A534-5DDC82CF0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77758"/>
              </p:ext>
            </p:extLst>
          </p:nvPr>
        </p:nvGraphicFramePr>
        <p:xfrm>
          <a:off x="-11770" y="1820442"/>
          <a:ext cx="2924784" cy="4057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22">
                  <a:extLst>
                    <a:ext uri="{9D8B030D-6E8A-4147-A177-3AD203B41FA5}">
                      <a16:colId xmlns:a16="http://schemas.microsoft.com/office/drawing/2014/main" val="321681388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KSAS WARISAN /TAHAP KASAS</a:t>
                      </a:r>
                      <a:endParaRPr lang="en-MY" sz="7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Perhutanan (kepelbagaian biologi)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85725" marR="0" indent="-85725" algn="just" defTabSz="1263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10 HSK (82,766.16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hektar</a:t>
                      </a: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) (KSAS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 1)</a:t>
                      </a:r>
                    </a:p>
                    <a:p>
                      <a:pPr marL="85725" marR="0" indent="-85725" algn="just" defTabSz="1263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2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taman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eko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rimba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2)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540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Geologi dan landskap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kolam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air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panas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Bentong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(KSAS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3)</a:t>
                      </a:r>
                    </a:p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Air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terjun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Chamang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(KSAS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3)</a:t>
                      </a:r>
                    </a:p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Bukit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Cinta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Manis (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bukit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batu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kapur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) (KSAS </a:t>
                      </a:r>
                      <a:r>
                        <a:rPr lang="en-MY" sz="700" strike="noStrike" kern="1200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kern="1200" baseline="0" dirty="0">
                          <a:latin typeface="Century Gothic" panose="020B0502020202020204" pitchFamily="34" charset="0"/>
                        </a:rPr>
                        <a:t> 3)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540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KSAS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BERISIKO BENCANA/TAHAP KSAS</a:t>
                      </a:r>
                      <a:endParaRPr lang="en-MY" sz="7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5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Tanah tinggi dan pergunungan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Kawasan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tanah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bukit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(150-300 meter) 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3)   </a:t>
                      </a:r>
                      <a:endParaRPr lang="en-MY" sz="700" strike="noStrike" kern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Kawasan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 err="1">
                          <a:effectLst/>
                          <a:latin typeface="Century Gothic" panose="020B0502020202020204" pitchFamily="34" charset="0"/>
                        </a:rPr>
                        <a:t>tanah</a:t>
                      </a:r>
                      <a:r>
                        <a:rPr lang="en-MY" sz="700" strike="noStrike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baseline="0" dirty="0" err="1">
                          <a:effectLst/>
                          <a:latin typeface="Century Gothic" panose="020B0502020202020204" pitchFamily="34" charset="0"/>
                        </a:rPr>
                        <a:t>tinggi</a:t>
                      </a:r>
                      <a:r>
                        <a:rPr lang="en-MY" sz="700" strike="noStrike" kern="12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(300 - 1,000 meter) 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2)</a:t>
                      </a:r>
                      <a:endParaRPr lang="en-MY" sz="700" strike="noStrike" kern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5725" marR="0" lvl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Kawasan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kern="1200" dirty="0" err="1">
                          <a:effectLst/>
                          <a:latin typeface="Century Gothic" panose="020B0502020202020204" pitchFamily="34" charset="0"/>
                        </a:rPr>
                        <a:t>pergunungan</a:t>
                      </a:r>
                      <a:r>
                        <a:rPr lang="en-MY" sz="700" strike="noStrike" kern="1200" dirty="0">
                          <a:effectLst/>
                          <a:latin typeface="Century Gothic" panose="020B0502020202020204" pitchFamily="34" charset="0"/>
                        </a:rPr>
                        <a:t> (&gt;1,000 meter) 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1) 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Kawasan dataran banjir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strike="noStrike">
                          <a:latin typeface="Century Gothic" panose="020B0502020202020204" pitchFamily="34" charset="0"/>
                        </a:rPr>
                        <a:t>Kawasan petempatan yang terletak di tanah rendah (contohnya di Manchis) </a:t>
                      </a:r>
                      <a:r>
                        <a:rPr lang="en-MY" sz="700" strike="noStrike" baseline="0">
                          <a:latin typeface="Century Gothic" panose="020B0502020202020204" pitchFamily="34" charset="0"/>
                        </a:rPr>
                        <a:t>(KSAS Tahap 3)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Zon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sesar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gempa</a:t>
                      </a:r>
                      <a:r>
                        <a:rPr lang="en-MY" sz="7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bumi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Laluan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garis</a:t>
                      </a: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sesar</a:t>
                      </a:r>
                      <a:r>
                        <a:rPr lang="en-MY" sz="700" strike="noStrike" dirty="0"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MY" sz="700" strike="noStrike" dirty="0" err="1">
                          <a:latin typeface="Century Gothic" panose="020B0502020202020204" pitchFamily="34" charset="0"/>
                        </a:rPr>
                        <a:t>Janda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Baik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dan Bukit Tinggi 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3)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>
                          <a:latin typeface="Century Gothic" panose="020B0502020202020204" pitchFamily="34" charset="0"/>
                        </a:rPr>
                        <a:t>KSAS SOKONGAN</a:t>
                      </a:r>
                      <a:r>
                        <a:rPr lang="en-MY" sz="700" baseline="0" dirty="0">
                          <a:latin typeface="Century Gothic" panose="020B0502020202020204" pitchFamily="34" charset="0"/>
                        </a:rPr>
                        <a:t> HIDUP/TAHAP KSAS</a:t>
                      </a:r>
                      <a:endParaRPr lang="en-MY" sz="7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DDC0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ms-MY" sz="700" dirty="0">
                          <a:effectLst/>
                          <a:latin typeface="Century Gothic" panose="020B0502020202020204" pitchFamily="34" charset="0"/>
                        </a:rPr>
                        <a:t>Air bersih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85725" marR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>
                          <a:latin typeface="Century Gothic" panose="020B0502020202020204" pitchFamily="34" charset="0"/>
                        </a:rPr>
                        <a:t>Bahagian</a:t>
                      </a:r>
                      <a:r>
                        <a:rPr lang="en-MY" sz="700" strike="noStrike" baseline="0">
                          <a:latin typeface="Century Gothic" panose="020B0502020202020204" pitchFamily="34" charset="0"/>
                        </a:rPr>
                        <a:t> hulu sungai utama (Sg Bentong, Sg Benus, Sg Triang, Sg Perting dan Sg Klau) (KSAS Tahap 2)</a:t>
                      </a:r>
                    </a:p>
                    <a:p>
                      <a:pPr marL="85725" marR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700" strike="noStrike" baseline="0">
                          <a:latin typeface="Century Gothic" panose="020B0502020202020204" pitchFamily="34" charset="0"/>
                        </a:rPr>
                        <a:t>Lima empangan (Chamang, Perting, Benus, Klau dan Telemong) (KSAS Tahap 1)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MY" sz="700" dirty="0" err="1">
                          <a:effectLst/>
                          <a:latin typeface="Century Gothic" panose="020B0502020202020204" pitchFamily="34" charset="0"/>
                        </a:rPr>
                        <a:t>Galian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MY" sz="700" baseline="0" dirty="0" err="1">
                          <a:effectLst/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MY" sz="700" baseline="0" dirty="0">
                          <a:effectLst/>
                          <a:latin typeface="Century Gothic" panose="020B0502020202020204" pitchFamily="34" charset="0"/>
                        </a:rPr>
                        <a:t> mineral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85725" marR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Stok 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simpanan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tembaga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besi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nikel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 dan tungsten 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3)</a:t>
                      </a:r>
                      <a:endParaRPr lang="en-US" sz="700" strike="noStrike" dirty="0">
                        <a:latin typeface="Century Gothic" panose="020B0502020202020204" pitchFamily="34" charset="0"/>
                      </a:endParaRPr>
                    </a:p>
                    <a:p>
                      <a:pPr marL="85725" marR="0" indent="-85725" algn="just" defTabSz="10698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Lombong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kuari</a:t>
                      </a:r>
                      <a:r>
                        <a:rPr lang="en-US" sz="700" strike="noStrike" baseline="0" dirty="0"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700" strike="noStrike" dirty="0" err="1">
                          <a:latin typeface="Century Gothic" panose="020B0502020202020204" pitchFamily="34" charset="0"/>
                        </a:rPr>
                        <a:t>pasir</a:t>
                      </a:r>
                      <a:r>
                        <a:rPr lang="en-US" sz="700" strike="noStrike" baseline="0" dirty="0">
                          <a:latin typeface="Century Gothic" panose="020B0502020202020204" pitchFamily="34" charset="0"/>
                        </a:rPr>
                        <a:t> dan </a:t>
                      </a:r>
                      <a:r>
                        <a:rPr lang="en-US" sz="700" strike="noStrike" baseline="0" dirty="0" err="1">
                          <a:latin typeface="Century Gothic" panose="020B0502020202020204" pitchFamily="34" charset="0"/>
                        </a:rPr>
                        <a:t>batu</a:t>
                      </a:r>
                      <a:r>
                        <a:rPr lang="en-US" sz="700" strike="noStrike" dirty="0">
                          <a:latin typeface="Century Gothic" panose="020B0502020202020204" pitchFamily="34" charset="0"/>
                        </a:rPr>
                        <a:t> ) 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(KSAS </a:t>
                      </a:r>
                      <a:r>
                        <a:rPr lang="en-MY" sz="700" strike="noStrike" baseline="0" dirty="0" err="1">
                          <a:latin typeface="Century Gothic" panose="020B0502020202020204" pitchFamily="34" charset="0"/>
                        </a:rPr>
                        <a:t>Tahap</a:t>
                      </a:r>
                      <a:r>
                        <a:rPr lang="en-MY" sz="700" strike="noStrike" baseline="0" dirty="0">
                          <a:latin typeface="Century Gothic" panose="020B0502020202020204" pitchFamily="34" charset="0"/>
                        </a:rPr>
                        <a:t> 3) </a:t>
                      </a:r>
                      <a:endParaRPr lang="en-MY" sz="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746312"/>
                  </a:ext>
                </a:extLst>
              </a:tr>
            </a:tbl>
          </a:graphicData>
        </a:graphic>
      </p:graphicFrame>
      <p:pic>
        <p:nvPicPr>
          <p:cNvPr id="119" name="Picture 118">
            <a:extLst>
              <a:ext uri="{FF2B5EF4-FFF2-40B4-BE49-F238E27FC236}">
                <a16:creationId xmlns:a16="http://schemas.microsoft.com/office/drawing/2014/main" id="{26F8F45E-F775-4794-8FA0-33FB5D432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85" y="2046876"/>
            <a:ext cx="2028111" cy="135207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2988EAAA-A43A-4542-BA67-129F6E79E3A2}"/>
              </a:ext>
            </a:extLst>
          </p:cNvPr>
          <p:cNvSpPr txBox="1"/>
          <p:nvPr/>
        </p:nvSpPr>
        <p:spPr>
          <a:xfrm>
            <a:off x="7177649" y="3380085"/>
            <a:ext cx="20871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Hutan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Lipur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Rimba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Konifer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Janda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tujuan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merupakan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KSAS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334E8DD9-CBF8-4387-A7A6-44F0C5E2F477}"/>
              </a:ext>
            </a:extLst>
          </p:cNvPr>
          <p:cNvSpPr/>
          <p:nvPr/>
        </p:nvSpPr>
        <p:spPr>
          <a:xfrm>
            <a:off x="9381206" y="1255384"/>
            <a:ext cx="1399925" cy="1888352"/>
          </a:xfrm>
          <a:custGeom>
            <a:avLst/>
            <a:gdLst>
              <a:gd name="connsiteX0" fmla="*/ 0 w 1157083"/>
              <a:gd name="connsiteY0" fmla="*/ 0 h 1901168"/>
              <a:gd name="connsiteX1" fmla="*/ 1157083 w 1157083"/>
              <a:gd name="connsiteY1" fmla="*/ 0 h 1901168"/>
              <a:gd name="connsiteX2" fmla="*/ 1157083 w 1157083"/>
              <a:gd name="connsiteY2" fmla="*/ 1901168 h 1901168"/>
              <a:gd name="connsiteX3" fmla="*/ 0 w 1157083"/>
              <a:gd name="connsiteY3" fmla="*/ 1901168 h 1901168"/>
              <a:gd name="connsiteX4" fmla="*/ 0 w 1157083"/>
              <a:gd name="connsiteY4" fmla="*/ 0 h 190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083" h="1901168">
                <a:moveTo>
                  <a:pt x="0" y="0"/>
                </a:moveTo>
                <a:lnTo>
                  <a:pt x="1157083" y="0"/>
                </a:lnTo>
                <a:lnTo>
                  <a:pt x="1157083" y="1901168"/>
                </a:lnTo>
                <a:lnTo>
                  <a:pt x="0" y="19011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108000" rIns="36000" bIns="26670" numCol="1" spcCol="1270" anchor="t" anchorCtr="0">
            <a:noAutofit/>
          </a:bodyPr>
          <a:lstStyle/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65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Tahap 1: Kawasan Perlindungan Penuh</a:t>
            </a:r>
          </a:p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Tidak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dibenarkan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sebarang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perbandaran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pertanian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kecuali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bagi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kerja-kerja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melibatkan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pemuliharaan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pemeliharaan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pembalakan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mampan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aktiviti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eko-lancong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terhad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kerja-kerja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penyelidikan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(R &amp; D)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dibenarkan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tanpa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menjejaskan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sifat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keupayaan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daya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tampungan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n-US" sz="650" i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carrying capacity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) (Nota: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Tidak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tertakluk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untuk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kawasan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SMA Genting Highland, Bukit Tinggi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Janda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Baik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50A1AD1-8296-4BC6-96ED-550840184F8E}"/>
              </a:ext>
            </a:extLst>
          </p:cNvPr>
          <p:cNvSpPr/>
          <p:nvPr/>
        </p:nvSpPr>
        <p:spPr>
          <a:xfrm>
            <a:off x="10839188" y="1255383"/>
            <a:ext cx="1293885" cy="1900107"/>
          </a:xfrm>
          <a:custGeom>
            <a:avLst/>
            <a:gdLst>
              <a:gd name="connsiteX0" fmla="*/ 0 w 1293885"/>
              <a:gd name="connsiteY0" fmla="*/ 0 h 1925870"/>
              <a:gd name="connsiteX1" fmla="*/ 1293885 w 1293885"/>
              <a:gd name="connsiteY1" fmla="*/ 0 h 1925870"/>
              <a:gd name="connsiteX2" fmla="*/ 1293885 w 1293885"/>
              <a:gd name="connsiteY2" fmla="*/ 1925870 h 1925870"/>
              <a:gd name="connsiteX3" fmla="*/ 0 w 1293885"/>
              <a:gd name="connsiteY3" fmla="*/ 1925870 h 1925870"/>
              <a:gd name="connsiteX4" fmla="*/ 0 w 1293885"/>
              <a:gd name="connsiteY4" fmla="*/ 0 h 192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3885" h="1925870">
                <a:moveTo>
                  <a:pt x="0" y="0"/>
                </a:moveTo>
                <a:lnTo>
                  <a:pt x="1293885" y="0"/>
                </a:lnTo>
                <a:lnTo>
                  <a:pt x="1293885" y="1925870"/>
                </a:lnTo>
                <a:lnTo>
                  <a:pt x="0" y="19258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108000" rIns="36000" bIns="26670" numCol="1" spcCol="1270" anchor="t" anchorCtr="0">
            <a:noAutofit/>
          </a:bodyPr>
          <a:lstStyle/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65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Tahap 2: Kawasan Pembangunan Terhad</a:t>
            </a:r>
          </a:p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Tidak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dibenarkan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sebarang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perbandaran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pertanian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kecuali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aktiviti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rekreasi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/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pelancongan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berasakan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alam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semulajadi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memberi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impak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minima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sahaja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di mana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kawasannya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merupakan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semua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jenis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badan air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serta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kawasan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sisa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hutan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dibenarkan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tanpa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menjejaskan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sifat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keupayaan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daya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tampungan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n-US" sz="650" i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carrying capacity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82779233-140F-4469-BB2A-CF8A1B7024E4}"/>
              </a:ext>
            </a:extLst>
          </p:cNvPr>
          <p:cNvSpPr/>
          <p:nvPr/>
        </p:nvSpPr>
        <p:spPr>
          <a:xfrm>
            <a:off x="9358247" y="3208374"/>
            <a:ext cx="1422883" cy="1903362"/>
          </a:xfrm>
          <a:custGeom>
            <a:avLst/>
            <a:gdLst>
              <a:gd name="connsiteX0" fmla="*/ 0 w 1157083"/>
              <a:gd name="connsiteY0" fmla="*/ 0 h 1906722"/>
              <a:gd name="connsiteX1" fmla="*/ 1157083 w 1157083"/>
              <a:gd name="connsiteY1" fmla="*/ 0 h 1906722"/>
              <a:gd name="connsiteX2" fmla="*/ 1157083 w 1157083"/>
              <a:gd name="connsiteY2" fmla="*/ 1906722 h 1906722"/>
              <a:gd name="connsiteX3" fmla="*/ 0 w 1157083"/>
              <a:gd name="connsiteY3" fmla="*/ 1906722 h 1906722"/>
              <a:gd name="connsiteX4" fmla="*/ 0 w 1157083"/>
              <a:gd name="connsiteY4" fmla="*/ 0 h 19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083" h="1906722">
                <a:moveTo>
                  <a:pt x="0" y="0"/>
                </a:moveTo>
                <a:lnTo>
                  <a:pt x="1157083" y="0"/>
                </a:lnTo>
                <a:lnTo>
                  <a:pt x="1157083" y="1906722"/>
                </a:lnTo>
                <a:lnTo>
                  <a:pt x="0" y="19067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108000" rIns="36000" bIns="26670" numCol="1" spcCol="1270" anchor="t" anchorCtr="0">
            <a:noAutofit/>
          </a:bodyPr>
          <a:lstStyle/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65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Tahap 3: Kawasan Pembangunan</a:t>
            </a:r>
          </a:p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65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i-FI" sz="650" b="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terpilih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terkawal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sahaja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tertakluk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kepada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pematuhan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keperluan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khusus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terkandung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di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dalam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garispanduan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ditetapkan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bagi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aktiviti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perbandaran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seperti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perumahan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perindustrian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perniagaan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melibatkan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kepadatan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rendah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atau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sederhana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sahaja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409F8372-E51D-4E01-8D22-2B02211FD394}"/>
              </a:ext>
            </a:extLst>
          </p:cNvPr>
          <p:cNvSpPr/>
          <p:nvPr/>
        </p:nvSpPr>
        <p:spPr>
          <a:xfrm>
            <a:off x="10839188" y="3208373"/>
            <a:ext cx="1286755" cy="1903363"/>
          </a:xfrm>
          <a:custGeom>
            <a:avLst/>
            <a:gdLst>
              <a:gd name="connsiteX0" fmla="*/ 0 w 1157083"/>
              <a:gd name="connsiteY0" fmla="*/ 0 h 1874446"/>
              <a:gd name="connsiteX1" fmla="*/ 1157083 w 1157083"/>
              <a:gd name="connsiteY1" fmla="*/ 0 h 1874446"/>
              <a:gd name="connsiteX2" fmla="*/ 1157083 w 1157083"/>
              <a:gd name="connsiteY2" fmla="*/ 1874446 h 1874446"/>
              <a:gd name="connsiteX3" fmla="*/ 0 w 1157083"/>
              <a:gd name="connsiteY3" fmla="*/ 1874446 h 1874446"/>
              <a:gd name="connsiteX4" fmla="*/ 0 w 1157083"/>
              <a:gd name="connsiteY4" fmla="*/ 0 h 187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083" h="1874446">
                <a:moveTo>
                  <a:pt x="0" y="0"/>
                </a:moveTo>
                <a:lnTo>
                  <a:pt x="1157083" y="0"/>
                </a:lnTo>
                <a:lnTo>
                  <a:pt x="1157083" y="1874446"/>
                </a:lnTo>
                <a:lnTo>
                  <a:pt x="0" y="1874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108000" rIns="36000" bIns="26670" numCol="1" spcCol="1270" anchor="t" anchorCtr="0">
            <a:noAutofit/>
          </a:bodyPr>
          <a:lstStyle/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65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Di Luar KSAS</a:t>
            </a:r>
          </a:p>
          <a:p>
            <a:pPr marL="0" lvl="0" indent="0" defTabSz="288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Kawasan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dibenarkan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untuk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bersifat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perbandaran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perindustrian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perumahan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perniagaan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kemudahan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masyarakat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sebagainya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)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pertanian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dengan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mengambilkira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ketetapan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zon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gunatanah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mematuhi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syarat-syarat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dan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garis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panduan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pembangunan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yang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ditetapkan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menurut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proses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permohonan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kebenaran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650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merancang</a:t>
            </a:r>
            <a:r>
              <a:rPr lang="en-US" sz="65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8DDB6A3-C2B2-4B8E-AAE6-734EC23551E6}"/>
              </a:ext>
            </a:extLst>
          </p:cNvPr>
          <p:cNvSpPr/>
          <p:nvPr/>
        </p:nvSpPr>
        <p:spPr>
          <a:xfrm>
            <a:off x="2976671" y="1255384"/>
            <a:ext cx="6305170" cy="52513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pic>
        <p:nvPicPr>
          <p:cNvPr id="134" name="Picture 2" descr="Related image">
            <a:extLst>
              <a:ext uri="{FF2B5EF4-FFF2-40B4-BE49-F238E27FC236}">
                <a16:creationId xmlns:a16="http://schemas.microsoft.com/office/drawing/2014/main" id="{460D2BAC-7990-41BD-8982-F5782AC0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07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F7E369E-71B8-44D3-99A3-BCC079BB4867}"/>
              </a:ext>
            </a:extLst>
          </p:cNvPr>
          <p:cNvSpPr txBox="1"/>
          <p:nvPr/>
        </p:nvSpPr>
        <p:spPr>
          <a:xfrm>
            <a:off x="7877633" y="1743878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12B65A5-561F-4035-B725-3EC36E452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90" y="1284054"/>
            <a:ext cx="895508" cy="4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3142177" y="1338785"/>
            <a:ext cx="6014028" cy="481979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451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55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Mengezon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HSK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berhutan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penyerap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karbon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i="1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carbon sink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PENGEKALAN KAWASAN SENSITIF ALAM SEKITAR (KSAS)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53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Penawaran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luas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menjadi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gunatanah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dominan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seharusnya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menjadi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penjana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persektiaran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sihat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519583"/>
            <a:chOff x="0" y="1137470"/>
            <a:chExt cx="2804356" cy="359896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3075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HSK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seluas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82,766.16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hektar</a:t>
              </a: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Berhutan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HSK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seluas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111,649.07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hektar</a:t>
              </a: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60.94% =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gunatanah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dominan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Konsep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penyerap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karbon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digunapakai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kerana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ia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menawarkan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perkhidmatan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ekosistem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berbagai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228600" lvl="0" indent="-228600" defTabSz="457200">
                <a:lnSpc>
                  <a:spcPts val="1400"/>
                </a:lnSpc>
                <a:buFont typeface="+mj-lt"/>
                <a:buAutoNum type="arabicPeriod"/>
                <a:defRPr/>
              </a:pP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Proses </a:t>
              </a:r>
              <a:r>
                <a:rPr lang="en-US" sz="900" i="1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sequestration carbon 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penyimpanan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karbon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marL="228600" lvl="0" indent="-228600" defTabSz="457200">
                <a:lnSpc>
                  <a:spcPts val="1400"/>
                </a:lnSpc>
                <a:buFont typeface="+mj-lt"/>
                <a:buAutoNum type="arabicPeriod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Pengeluar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oksigen</a:t>
              </a: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lvl="0" indent="-228600" defTabSz="457200">
                <a:lnSpc>
                  <a:spcPts val="1400"/>
                </a:lnSpc>
                <a:buFont typeface="+mj-lt"/>
                <a:buAutoNum type="arabicPeriod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Pengawal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suhu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tempatan</a:t>
              </a: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lvl="0" indent="-228600" defTabSz="457200">
                <a:lnSpc>
                  <a:spcPts val="1400"/>
                </a:lnSpc>
                <a:buFont typeface="+mj-lt"/>
                <a:buAutoNum type="arabicPeriod"/>
                <a:defRPr/>
              </a:pP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Proses biomass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daratan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Contoh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penyerapan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karbon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oleh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hutan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Jelutong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= 895 kg/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tahu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Pulai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= 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3,432 kg/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tahun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Kandis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 1,211 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kg/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tahun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Sentul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= 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2,530 kg/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pokok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tahun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B-1.2(b)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006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59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Pengekalan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keluasan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HSK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dilitupi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pokok-pokok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hutan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(82,766.16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hektar</a:t>
            </a:r>
            <a:r>
              <a:rPr lang="en-US" sz="90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EE5C389-9EA9-42E9-BC88-BD9B1A48B1D2}"/>
              </a:ext>
            </a:extLst>
          </p:cNvPr>
          <p:cNvSpPr/>
          <p:nvPr/>
        </p:nvSpPr>
        <p:spPr>
          <a:xfrm>
            <a:off x="2961130" y="1095741"/>
            <a:ext cx="5335626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B-1.2.3: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Pengezonan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HSK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kawasan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berhutan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penyerap</a:t>
            </a:r>
            <a:r>
              <a:rPr lang="en-MY" sz="850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karbon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7E369E-71B8-44D3-99A3-BCC079BB4867}"/>
              </a:ext>
            </a:extLst>
          </p:cNvPr>
          <p:cNvSpPr txBox="1"/>
          <p:nvPr/>
        </p:nvSpPr>
        <p:spPr>
          <a:xfrm>
            <a:off x="7788738" y="1777431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12B65A5-561F-4035-B725-3EC36E452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65" y="1373312"/>
            <a:ext cx="895508" cy="488852"/>
          </a:xfrm>
          <a:prstGeom prst="rect">
            <a:avLst/>
          </a:prstGeom>
        </p:spPr>
      </p:pic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31824"/>
              </p:ext>
            </p:extLst>
          </p:nvPr>
        </p:nvGraphicFramePr>
        <p:xfrm>
          <a:off x="9236755" y="1420980"/>
          <a:ext cx="2749049" cy="3708349"/>
        </p:xfrm>
        <a:graphic>
          <a:graphicData uri="http://schemas.openxmlformats.org/drawingml/2006/table">
            <a:tbl>
              <a:tblPr firstRow="1" bandRow="1"/>
              <a:tblGrid>
                <a:gridCol w="1125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50" dirty="0">
                          <a:latin typeface="Open Sans" panose="020B0606030504020204"/>
                        </a:rPr>
                        <a:t>HSK Semasa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50" dirty="0" err="1">
                          <a:latin typeface="Open Sans" panose="020B0606030504020204"/>
                        </a:rPr>
                        <a:t>Keluasan</a:t>
                      </a:r>
                      <a:r>
                        <a:rPr lang="en-US" sz="950" dirty="0">
                          <a:latin typeface="Open Sans" panose="020B0606030504020204"/>
                        </a:rPr>
                        <a:t> (</a:t>
                      </a:r>
                      <a:r>
                        <a:rPr lang="en-US" sz="950" dirty="0" err="1">
                          <a:latin typeface="Open Sans" panose="020B0606030504020204"/>
                        </a:rPr>
                        <a:t>Hektar</a:t>
                      </a:r>
                      <a:r>
                        <a:rPr lang="en-US" sz="950" dirty="0">
                          <a:latin typeface="Open Sans" panose="020B0606030504020204"/>
                        </a:rPr>
                        <a:t>)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dirty="0">
                          <a:latin typeface="Open Sans" panose="020B0606030504020204"/>
                        </a:rPr>
                        <a:t>1. HSK Bukit Tinggi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3,943.15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069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950" dirty="0">
                          <a:latin typeface="Open Sans" panose="020B0606030504020204"/>
                        </a:rPr>
                        <a:t>2. HSK Bukit Tinggi (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Tambahan</a:t>
                      </a:r>
                      <a:r>
                        <a:rPr lang="en-MY" sz="950" dirty="0" smtClean="0">
                          <a:latin typeface="Open Sans" panose="020B0606030504020204"/>
                        </a:rPr>
                        <a:t>)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13,250.51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dirty="0">
                          <a:latin typeface="Open Sans" panose="020B0606030504020204"/>
                        </a:rPr>
                        <a:t>3.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Lentang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24,263.0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069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950" dirty="0">
                          <a:latin typeface="Open Sans" panose="020B0606030504020204"/>
                        </a:rPr>
                        <a:t>4.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Lentang</a:t>
                      </a:r>
                      <a:r>
                        <a:rPr lang="en-MY" sz="950" dirty="0">
                          <a:latin typeface="Open Sans" panose="020B0606030504020204"/>
                        </a:rPr>
                        <a:t> (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Tambahan</a:t>
                      </a:r>
                      <a:r>
                        <a:rPr lang="en-MY" sz="950" dirty="0" smtClean="0">
                          <a:latin typeface="Open Sans" panose="020B0606030504020204"/>
                        </a:rPr>
                        <a:t>)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13,860.15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dirty="0">
                          <a:latin typeface="Open Sans" panose="020B0606030504020204"/>
                        </a:rPr>
                        <a:t>5.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Kemasul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21,419.87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dirty="0">
                          <a:latin typeface="Open Sans" panose="020B0606030504020204"/>
                        </a:rPr>
                        <a:t>6. 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Kemasul</a:t>
                      </a:r>
                      <a:r>
                        <a:rPr lang="en-MY" sz="950" dirty="0">
                          <a:latin typeface="Open Sans" panose="020B0606030504020204"/>
                        </a:rPr>
                        <a:t> (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Tambahan</a:t>
                      </a:r>
                      <a:r>
                        <a:rPr lang="en-MY" sz="950" dirty="0">
                          <a:latin typeface="Open Sans" panose="020B060603050402020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4,088.25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61525"/>
                  </a:ext>
                </a:extLst>
              </a:tr>
              <a:tr h="145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dirty="0">
                          <a:latin typeface="Open Sans" panose="020B0606030504020204"/>
                        </a:rPr>
                        <a:t>7.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Klau</a:t>
                      </a:r>
                      <a:r>
                        <a:rPr lang="en-MY" sz="950" dirty="0">
                          <a:latin typeface="Open Sans" panose="020B0606030504020204"/>
                        </a:rPr>
                        <a:t>/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Raka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988.45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069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950" dirty="0">
                          <a:latin typeface="Open Sans" panose="020B0606030504020204"/>
                        </a:rPr>
                        <a:t>8.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Klau</a:t>
                      </a:r>
                      <a:r>
                        <a:rPr lang="en-MY" sz="950" dirty="0">
                          <a:latin typeface="Open Sans" panose="020B0606030504020204"/>
                        </a:rPr>
                        <a:t>/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Raka</a:t>
                      </a:r>
                      <a:r>
                        <a:rPr lang="en-MY" sz="950" dirty="0">
                          <a:latin typeface="Open Sans" panose="020B0606030504020204"/>
                        </a:rPr>
                        <a:t> (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Tambahan</a:t>
                      </a:r>
                      <a:r>
                        <a:rPr lang="en-MY" sz="950" dirty="0" smtClean="0">
                          <a:latin typeface="Open Sans" panose="020B0606030504020204"/>
                        </a:rPr>
                        <a:t>)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40.99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0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069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950" dirty="0">
                          <a:latin typeface="Open Sans" panose="020B0606030504020204"/>
                        </a:rPr>
                        <a:t>9.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Batu</a:t>
                      </a:r>
                      <a:r>
                        <a:rPr lang="en-MY" sz="950" baseline="0" dirty="0">
                          <a:latin typeface="Open Sans" panose="020B0606030504020204"/>
                        </a:rPr>
                        <a:t> </a:t>
                      </a:r>
                      <a:r>
                        <a:rPr lang="en-MY" sz="950" baseline="0" dirty="0" err="1" smtClean="0">
                          <a:latin typeface="Open Sans" panose="020B0606030504020204"/>
                        </a:rPr>
                        <a:t>Beras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310.78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0693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MY" sz="950" dirty="0">
                          <a:latin typeface="Open Sans" panose="020B0606030504020204"/>
                        </a:rPr>
                        <a:t>10. HSK 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Lakum</a:t>
                      </a:r>
                      <a:r>
                        <a:rPr lang="en-MY" sz="950" dirty="0">
                          <a:latin typeface="Open Sans" panose="020B0606030504020204"/>
                        </a:rPr>
                        <a:t> (</a:t>
                      </a:r>
                      <a:r>
                        <a:rPr lang="en-MY" sz="950" dirty="0" err="1">
                          <a:latin typeface="Open Sans" panose="020B0606030504020204"/>
                        </a:rPr>
                        <a:t>Tambahan</a:t>
                      </a:r>
                      <a:r>
                        <a:rPr lang="en-MY" sz="950" dirty="0" smtClean="0">
                          <a:latin typeface="Open Sans" panose="020B0606030504020204"/>
                        </a:rPr>
                        <a:t>)*</a:t>
                      </a:r>
                      <a:endParaRPr lang="en-MY" sz="950" dirty="0">
                        <a:latin typeface="Open Sans" panose="020B060603050402020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dirty="0">
                          <a:latin typeface="Open Sans" panose="020B0606030504020204"/>
                        </a:rPr>
                        <a:t>601.01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F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MY" sz="950" b="1" dirty="0">
                          <a:latin typeface="Open Sans" panose="020B0606030504020204"/>
                        </a:rPr>
                        <a:t>JUMLAH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MY" sz="950" b="1" dirty="0">
                          <a:latin typeface="Open Sans" panose="020B0606030504020204"/>
                        </a:rPr>
                        <a:t>82,766.16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9185484" y="1228050"/>
            <a:ext cx="4069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5135"/>
            <a:r>
              <a:rPr lang="en-MY" sz="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Jadual  B-3.2: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/>
              </a:rPr>
              <a:t>Hutan</a:t>
            </a:r>
            <a:r>
              <a:rPr lang="en-US" sz="900" dirty="0">
                <a:solidFill>
                  <a:prstClr val="black"/>
                </a:solidFill>
                <a:latin typeface="Open Sans" panose="020B060603050402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/>
              </a:rPr>
              <a:t>Simpanan</a:t>
            </a:r>
            <a:r>
              <a:rPr lang="en-US" sz="900" dirty="0">
                <a:solidFill>
                  <a:prstClr val="black"/>
                </a:solidFill>
                <a:latin typeface="Open Sans" panose="020B060603050402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/>
              </a:rPr>
              <a:t>Kekal</a:t>
            </a:r>
            <a:r>
              <a:rPr lang="en-US" sz="900" dirty="0">
                <a:solidFill>
                  <a:prstClr val="black"/>
                </a:solidFill>
                <a:latin typeface="Open Sans" panose="020B0606030504020204"/>
              </a:rPr>
              <a:t> (HSK), 2018</a:t>
            </a:r>
            <a:endParaRPr lang="en-MY" sz="900" dirty="0">
              <a:solidFill>
                <a:prstClr val="black"/>
              </a:solidFill>
              <a:latin typeface="Open Sans" panose="020B060603050402020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199153" y="5085562"/>
            <a:ext cx="382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5135"/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Jabatan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Perhutanan</a:t>
            </a:r>
            <a:r>
              <a:rPr lang="en-US" sz="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Negeri Pahang, 2018</a:t>
            </a:r>
          </a:p>
          <a:p>
            <a:pPr defTabSz="445135"/>
            <a:r>
              <a:rPr lang="en-US" sz="85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Nota: * 406.2 </a:t>
            </a:r>
            <a:r>
              <a:rPr lang="en-US" sz="85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hektar</a:t>
            </a:r>
            <a:r>
              <a:rPr lang="en-US" sz="85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5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85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sz="85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rekod</a:t>
            </a:r>
            <a:r>
              <a:rPr lang="en-US" sz="85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5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pemetaan</a:t>
            </a:r>
            <a:endParaRPr lang="en-US" sz="850" i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Image result for forest as carbon s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55" y="5158212"/>
            <a:ext cx="2394313" cy="1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EE5C389-9EA9-42E9-BC88-BD9B1A48B1D2}"/>
              </a:ext>
            </a:extLst>
          </p:cNvPr>
          <p:cNvSpPr/>
          <p:nvPr/>
        </p:nvSpPr>
        <p:spPr>
          <a:xfrm>
            <a:off x="5318511" y="6363816"/>
            <a:ext cx="29337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Gambararah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mengenai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konsep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pokok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penyerap</a:t>
            </a:r>
            <a:r>
              <a:rPr lang="en-MY" sz="700" b="1" dirty="0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700" b="1" dirty="0" err="1" smtClean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karbon</a:t>
            </a:r>
            <a:endParaRPr lang="en-MY" sz="7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Memindahkan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berkelompok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mengurangkan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masalah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penerokaan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HSK.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PENGEKALAN KAWASAN SENSITIF ALAM SEKITAR (KSAS)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42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HSK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sektoral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perhutanan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diletakkan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 yang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dilindungi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sepenuhnya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500282"/>
            <a:chOff x="0" y="1137470"/>
            <a:chExt cx="2804356" cy="358359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306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Jabatan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Perhutanan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Negeri Pahang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mengeyorkan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agar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dihentikan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operasinya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HSK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Lentang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Jabatan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Pertanian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orang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perseorangan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mencari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lebih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berhutan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HSK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pertanian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lain,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Bukit </a:t>
              </a:r>
              <a:r>
                <a:rPr lang="en-US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Tinggi.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Pengeluaran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pada 2016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sebanyak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7,382.399 kilogram (kg)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membabitkan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nilai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pengeluaran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sebanyak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RM64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juta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mempunyai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nilai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potensi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tinggi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pasaran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luar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negara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apabila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harga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ladang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sekitar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RM8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hingga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RM20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sekilogram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marR="0" lvl="0" indent="-171450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sv-SE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Lokasi : Bukit </a:t>
              </a:r>
              <a:r>
                <a:rPr lang="sv-SE" sz="900" dirty="0" smtClean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Tinggi</a:t>
              </a:r>
              <a:endParaRPr lang="sv-SE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B-1.2(b)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006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59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Pengekalan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keluasan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HSK yang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dilitupi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pokok-pokok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hutan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(82,766.16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hektar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59">
            <a:extLst>
              <a:ext uri="{FF2B5EF4-FFF2-40B4-BE49-F238E27FC236}">
                <a16:creationId xmlns:a16="http://schemas.microsoft.com/office/drawing/2014/main" id="{B597ADC0-B373-4805-880F-EF95ABFC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934" y="5147630"/>
            <a:ext cx="716863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  <a:latin typeface="Century Gothic" panose="020B0502020202020204" pitchFamily="34" charset="0"/>
                <a:sym typeface="Tw Cen MT" panose="020B0602020104020603" pitchFamily="34" charset="0"/>
              </a:rPr>
              <a:t>PETUNJUK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EE5C389-9EA9-42E9-BC88-BD9B1A48B1D2}"/>
              </a:ext>
            </a:extLst>
          </p:cNvPr>
          <p:cNvSpPr/>
          <p:nvPr/>
        </p:nvSpPr>
        <p:spPr>
          <a:xfrm>
            <a:off x="2961130" y="1095741"/>
            <a:ext cx="5335626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B-1.2.3: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Pemindahan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Kawasan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Tanaman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Halia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HSK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Lentang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Bukit Tinggi dan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Janda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78AF231-8A57-44DA-B364-8FC4EDCB4F6C}"/>
              </a:ext>
            </a:extLst>
          </p:cNvPr>
          <p:cNvSpPr txBox="1"/>
          <p:nvPr/>
        </p:nvSpPr>
        <p:spPr>
          <a:xfrm>
            <a:off x="8021606" y="1649946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600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B9E46AA-956E-4A76-9BDF-57F9F090FB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t="29426" r="55354" b="36077"/>
          <a:stretch/>
        </p:blipFill>
        <p:spPr>
          <a:xfrm rot="16200000">
            <a:off x="9589306" y="3025648"/>
            <a:ext cx="1492504" cy="2069247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BCA6993-0AD6-477A-A478-E27D0227E42E}"/>
              </a:ext>
            </a:extLst>
          </p:cNvPr>
          <p:cNvSpPr txBox="1"/>
          <p:nvPr/>
        </p:nvSpPr>
        <p:spPr>
          <a:xfrm>
            <a:off x="9235361" y="4800822"/>
            <a:ext cx="222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Halia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polular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ditanam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lereng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bukit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HSK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Lentang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Bukit Tinggi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7" name="Picture 2" descr="https://assets.hmetro.com.my/images/articles/potensi4.jpg_1505798052.jpg">
            <a:extLst>
              <a:ext uri="{FF2B5EF4-FFF2-40B4-BE49-F238E27FC236}">
                <a16:creationId xmlns:a16="http://schemas.microsoft.com/office/drawing/2014/main" id="{10ADE5BB-A78A-4921-8542-92C824BF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80" y="1303116"/>
            <a:ext cx="2069249" cy="15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7CD7B4CE-E486-41A5-8DD5-3CD58783C8D6}"/>
              </a:ext>
            </a:extLst>
          </p:cNvPr>
          <p:cNvSpPr txBox="1"/>
          <p:nvPr/>
        </p:nvSpPr>
        <p:spPr>
          <a:xfrm>
            <a:off x="9215777" y="2784880"/>
            <a:ext cx="227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Tanamaan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alia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Bukit Tinggi</a:t>
            </a:r>
          </a:p>
          <a:p>
            <a:pPr lvl="0" algn="just">
              <a:defRPr/>
            </a:pPr>
            <a:r>
              <a:rPr lang="en-US" sz="700" baseline="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700" baseline="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https://www.hmetro.com.my/agro/2017/09/265015/potensi-tinggi-pasaran-dalam-luar-negara)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A7A6E94-2AA8-44CC-AE5B-9DE602F037E9}"/>
              </a:ext>
            </a:extLst>
          </p:cNvPr>
          <p:cNvGrpSpPr/>
          <p:nvPr/>
        </p:nvGrpSpPr>
        <p:grpSpPr>
          <a:xfrm>
            <a:off x="9407191" y="6147890"/>
            <a:ext cx="2172486" cy="461665"/>
            <a:chOff x="1033819" y="8971728"/>
            <a:chExt cx="2172486" cy="461665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2F8F14E-03A3-4465-9053-000B6981A5DD}"/>
                </a:ext>
              </a:extLst>
            </p:cNvPr>
            <p:cNvCxnSpPr/>
            <p:nvPr/>
          </p:nvCxnSpPr>
          <p:spPr>
            <a:xfrm>
              <a:off x="1034516" y="9090729"/>
              <a:ext cx="310812" cy="813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1DE052F-52AF-4177-ABDD-04A7E6BBCE22}"/>
                </a:ext>
              </a:extLst>
            </p:cNvPr>
            <p:cNvCxnSpPr/>
            <p:nvPr/>
          </p:nvCxnSpPr>
          <p:spPr>
            <a:xfrm>
              <a:off x="1033819" y="9290291"/>
              <a:ext cx="302561" cy="0"/>
            </a:xfrm>
            <a:prstGeom prst="line">
              <a:avLst/>
            </a:prstGeom>
            <a:ln w="12700">
              <a:solidFill>
                <a:srgbClr val="0084A8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 Box 1060">
              <a:extLst>
                <a:ext uri="{FF2B5EF4-FFF2-40B4-BE49-F238E27FC236}">
                  <a16:creationId xmlns:a16="http://schemas.microsoft.com/office/drawing/2014/main" id="{104A00A4-D4B0-449A-A5F7-4D03B107C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625" y="8971728"/>
              <a:ext cx="1873680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Daerah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Negeri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46445C-79FF-4FDE-B394-E45CB94DE9F7}"/>
              </a:ext>
            </a:extLst>
          </p:cNvPr>
          <p:cNvGrpSpPr/>
          <p:nvPr/>
        </p:nvGrpSpPr>
        <p:grpSpPr>
          <a:xfrm>
            <a:off x="9401913" y="5540870"/>
            <a:ext cx="2175733" cy="646331"/>
            <a:chOff x="1038894" y="8746148"/>
            <a:chExt cx="2175733" cy="646331"/>
          </a:xfrm>
        </p:grpSpPr>
        <p:sp>
          <p:nvSpPr>
            <p:cNvPr id="114" name="Rectangle 1064">
              <a:extLst>
                <a:ext uri="{FF2B5EF4-FFF2-40B4-BE49-F238E27FC236}">
                  <a16:creationId xmlns:a16="http://schemas.microsoft.com/office/drawing/2014/main" id="{FEF92A09-6279-4E78-AFC0-B689B7335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5" y="8837212"/>
              <a:ext cx="302053" cy="119488"/>
            </a:xfrm>
            <a:prstGeom prst="rect">
              <a:avLst/>
            </a:prstGeom>
            <a:solidFill>
              <a:srgbClr val="006600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5" name="Text Box 1060">
              <a:extLst>
                <a:ext uri="{FF2B5EF4-FFF2-40B4-BE49-F238E27FC236}">
                  <a16:creationId xmlns:a16="http://schemas.microsoft.com/office/drawing/2014/main" id="{6D7D0612-FC39-43CD-8275-313066DA8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947" y="8746148"/>
              <a:ext cx="1873680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Hutan Simpanan Kekal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 Berhutan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Pertanian</a:t>
              </a:r>
            </a:p>
          </p:txBody>
        </p:sp>
        <p:sp>
          <p:nvSpPr>
            <p:cNvPr id="116" name="Rectangle 1064">
              <a:extLst>
                <a:ext uri="{FF2B5EF4-FFF2-40B4-BE49-F238E27FC236}">
                  <a16:creationId xmlns:a16="http://schemas.microsoft.com/office/drawing/2014/main" id="{F5E26727-EFAA-40BE-B0B7-44DC217D7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4" y="9043180"/>
              <a:ext cx="302053" cy="119488"/>
            </a:xfrm>
            <a:prstGeom prst="rect">
              <a:avLst/>
            </a:prstGeom>
            <a:solidFill>
              <a:srgbClr val="666633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7" name="Rectangle 1064">
            <a:extLst>
              <a:ext uri="{FF2B5EF4-FFF2-40B4-BE49-F238E27FC236}">
                <a16:creationId xmlns:a16="http://schemas.microsoft.com/office/drawing/2014/main" id="{89CD3A79-447A-4417-8CF4-A677CCA95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7903" y="5423379"/>
            <a:ext cx="302053" cy="11948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</a:ln>
        </p:spPr>
        <p:txBody>
          <a:bodyPr wrap="none" anchor="ctr"/>
          <a:lstStyle/>
          <a:p>
            <a:pPr algn="ctr"/>
            <a:endParaRPr lang="en-US" sz="850" dirty="0">
              <a:effectLst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8" name="Text Box 1060">
            <a:extLst>
              <a:ext uri="{FF2B5EF4-FFF2-40B4-BE49-F238E27FC236}">
                <a16:creationId xmlns:a16="http://schemas.microsoft.com/office/drawing/2014/main" id="{9F36AB3F-61C1-4F56-BF5D-8FF97FCA3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86" y="6780968"/>
            <a:ext cx="1873680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s-BN" sz="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Indikatif kawasan tanaman halia </a:t>
            </a:r>
          </a:p>
        </p:txBody>
      </p:sp>
      <p:sp>
        <p:nvSpPr>
          <p:cNvPr id="121" name="Rectangle 1064">
            <a:extLst>
              <a:ext uri="{FF2B5EF4-FFF2-40B4-BE49-F238E27FC236}">
                <a16:creationId xmlns:a16="http://schemas.microsoft.com/office/drawing/2014/main" id="{392B9729-57CD-4D0E-84CD-F25A2B8D8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191" y="6020415"/>
            <a:ext cx="302053" cy="119488"/>
          </a:xfrm>
          <a:prstGeom prst="rect">
            <a:avLst/>
          </a:prstGeom>
          <a:solidFill>
            <a:srgbClr val="97C27B"/>
          </a:solidFill>
          <a:ln w="3175">
            <a:noFill/>
            <a:prstDash val="solid"/>
            <a:miter lim="800000"/>
          </a:ln>
        </p:spPr>
        <p:txBody>
          <a:bodyPr wrap="none" anchor="ctr"/>
          <a:lstStyle/>
          <a:p>
            <a:pPr algn="ctr"/>
            <a:endParaRPr lang="en-US" sz="850" dirty="0">
              <a:effectLst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8961BC4-5397-4890-93CF-AF1B3B4DCC5F}"/>
              </a:ext>
            </a:extLst>
          </p:cNvPr>
          <p:cNvGrpSpPr/>
          <p:nvPr/>
        </p:nvGrpSpPr>
        <p:grpSpPr>
          <a:xfrm>
            <a:off x="3033012" y="1315183"/>
            <a:ext cx="6233311" cy="4104137"/>
            <a:chOff x="751244" y="2453046"/>
            <a:chExt cx="6233311" cy="4104137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A53E0D08-7A02-4D21-B802-A7976EA8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7" r="4106" b="1153"/>
            <a:stretch/>
          </p:blipFill>
          <p:spPr>
            <a:xfrm>
              <a:off x="751244" y="2453046"/>
              <a:ext cx="6233311" cy="4104137"/>
            </a:xfrm>
            <a:prstGeom prst="rect">
              <a:avLst/>
            </a:prstGeom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D05EA49-F7C7-400D-9099-E1BC019DBC46}"/>
                </a:ext>
              </a:extLst>
            </p:cNvPr>
            <p:cNvSpPr/>
            <p:nvPr/>
          </p:nvSpPr>
          <p:spPr>
            <a:xfrm>
              <a:off x="4853366" y="4101644"/>
              <a:ext cx="11216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HSK </a:t>
              </a:r>
              <a:r>
                <a:rPr lang="en-MY" sz="7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Lentang</a:t>
              </a:r>
              <a:endParaRPr lang="en-MY" sz="7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F0582A6-5F11-4D6C-B4EB-0DBA312509D7}"/>
                </a:ext>
              </a:extLst>
            </p:cNvPr>
            <p:cNvSpPr/>
            <p:nvPr/>
          </p:nvSpPr>
          <p:spPr>
            <a:xfrm>
              <a:off x="2489439" y="3072913"/>
              <a:ext cx="11216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Berjaya Hills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157512D-2085-4B1C-842A-E32D92E52CF1}"/>
                </a:ext>
              </a:extLst>
            </p:cNvPr>
            <p:cNvSpPr/>
            <p:nvPr/>
          </p:nvSpPr>
          <p:spPr>
            <a:xfrm>
              <a:off x="866906" y="2681128"/>
              <a:ext cx="11216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Genting Highlands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7521E8A-6500-4A3B-A02B-5E6A5A4BABC9}"/>
                </a:ext>
              </a:extLst>
            </p:cNvPr>
            <p:cNvSpPr/>
            <p:nvPr/>
          </p:nvSpPr>
          <p:spPr>
            <a:xfrm>
              <a:off x="2422567" y="3709473"/>
              <a:ext cx="11216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Bukit Tinggi</a:t>
              </a:r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F2A146C-63C1-4907-8550-02180709C510}"/>
              </a:ext>
            </a:extLst>
          </p:cNvPr>
          <p:cNvSpPr/>
          <p:nvPr/>
        </p:nvSpPr>
        <p:spPr>
          <a:xfrm>
            <a:off x="3012493" y="1319236"/>
            <a:ext cx="6244399" cy="4095371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5102B0C-3C5B-4A9E-BD89-712F6D8D1BB8}"/>
              </a:ext>
            </a:extLst>
          </p:cNvPr>
          <p:cNvSpPr txBox="1"/>
          <p:nvPr/>
        </p:nvSpPr>
        <p:spPr>
          <a:xfrm>
            <a:off x="2967005" y="4984626"/>
            <a:ext cx="437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Jabatan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Perhutanan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Negeri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Pahang, 2018</a:t>
            </a:r>
          </a:p>
          <a:p>
            <a:pPr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7E369E-71B8-44D3-99A3-BCC079BB4867}"/>
              </a:ext>
            </a:extLst>
          </p:cNvPr>
          <p:cNvSpPr txBox="1"/>
          <p:nvPr/>
        </p:nvSpPr>
        <p:spPr>
          <a:xfrm>
            <a:off x="7788738" y="1777431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12B65A5-561F-4035-B725-3EC36E452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95" y="1361149"/>
            <a:ext cx="895508" cy="48885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923415" y="2524053"/>
            <a:ext cx="1073888" cy="506226"/>
          </a:xfrm>
          <a:custGeom>
            <a:avLst/>
            <a:gdLst>
              <a:gd name="connsiteX0" fmla="*/ 0 w 1063255"/>
              <a:gd name="connsiteY0" fmla="*/ 329609 h 467832"/>
              <a:gd name="connsiteX1" fmla="*/ 42530 w 1063255"/>
              <a:gd name="connsiteY1" fmla="*/ 212651 h 467832"/>
              <a:gd name="connsiteX2" fmla="*/ 425302 w 1063255"/>
              <a:gd name="connsiteY2" fmla="*/ 0 h 467832"/>
              <a:gd name="connsiteX3" fmla="*/ 765544 w 1063255"/>
              <a:gd name="connsiteY3" fmla="*/ 138223 h 467832"/>
              <a:gd name="connsiteX4" fmla="*/ 978195 w 1063255"/>
              <a:gd name="connsiteY4" fmla="*/ 255181 h 467832"/>
              <a:gd name="connsiteX5" fmla="*/ 1063255 w 1063255"/>
              <a:gd name="connsiteY5" fmla="*/ 393404 h 467832"/>
              <a:gd name="connsiteX6" fmla="*/ 499730 w 1063255"/>
              <a:gd name="connsiteY6" fmla="*/ 467832 h 467832"/>
              <a:gd name="connsiteX7" fmla="*/ 0 w 1063255"/>
              <a:gd name="connsiteY7" fmla="*/ 329609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255" h="467832">
                <a:moveTo>
                  <a:pt x="0" y="329609"/>
                </a:moveTo>
                <a:lnTo>
                  <a:pt x="42530" y="212651"/>
                </a:lnTo>
                <a:lnTo>
                  <a:pt x="425302" y="0"/>
                </a:lnTo>
                <a:lnTo>
                  <a:pt x="765544" y="138223"/>
                </a:lnTo>
                <a:lnTo>
                  <a:pt x="978195" y="255181"/>
                </a:lnTo>
                <a:lnTo>
                  <a:pt x="1063255" y="393404"/>
                </a:lnTo>
                <a:lnTo>
                  <a:pt x="499730" y="467832"/>
                </a:lnTo>
                <a:lnTo>
                  <a:pt x="0" y="32960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0" name="Freeform 49"/>
          <p:cNvSpPr/>
          <p:nvPr/>
        </p:nvSpPr>
        <p:spPr>
          <a:xfrm>
            <a:off x="5070143" y="2552131"/>
            <a:ext cx="634621" cy="409433"/>
          </a:xfrm>
          <a:custGeom>
            <a:avLst/>
            <a:gdLst>
              <a:gd name="connsiteX0" fmla="*/ 0 w 634621"/>
              <a:gd name="connsiteY0" fmla="*/ 409433 h 409433"/>
              <a:gd name="connsiteX1" fmla="*/ 68239 w 634621"/>
              <a:gd name="connsiteY1" fmla="*/ 218365 h 409433"/>
              <a:gd name="connsiteX2" fmla="*/ 177421 w 634621"/>
              <a:gd name="connsiteY2" fmla="*/ 143302 h 409433"/>
              <a:gd name="connsiteX3" fmla="*/ 238836 w 634621"/>
              <a:gd name="connsiteY3" fmla="*/ 163773 h 409433"/>
              <a:gd name="connsiteX4" fmla="*/ 238836 w 634621"/>
              <a:gd name="connsiteY4" fmla="*/ 225188 h 409433"/>
              <a:gd name="connsiteX5" fmla="*/ 286603 w 634621"/>
              <a:gd name="connsiteY5" fmla="*/ 232012 h 409433"/>
              <a:gd name="connsiteX6" fmla="*/ 307075 w 634621"/>
              <a:gd name="connsiteY6" fmla="*/ 129654 h 409433"/>
              <a:gd name="connsiteX7" fmla="*/ 491320 w 634621"/>
              <a:gd name="connsiteY7" fmla="*/ 0 h 409433"/>
              <a:gd name="connsiteX8" fmla="*/ 634621 w 634621"/>
              <a:gd name="connsiteY8" fmla="*/ 122830 h 409433"/>
              <a:gd name="connsiteX9" fmla="*/ 354842 w 634621"/>
              <a:gd name="connsiteY9" fmla="*/ 334370 h 409433"/>
              <a:gd name="connsiteX10" fmla="*/ 0 w 634621"/>
              <a:gd name="connsiteY10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4621" h="409433">
                <a:moveTo>
                  <a:pt x="0" y="409433"/>
                </a:moveTo>
                <a:lnTo>
                  <a:pt x="68239" y="218365"/>
                </a:lnTo>
                <a:lnTo>
                  <a:pt x="177421" y="143302"/>
                </a:lnTo>
                <a:lnTo>
                  <a:pt x="238836" y="163773"/>
                </a:lnTo>
                <a:lnTo>
                  <a:pt x="238836" y="225188"/>
                </a:lnTo>
                <a:lnTo>
                  <a:pt x="286603" y="232012"/>
                </a:lnTo>
                <a:lnTo>
                  <a:pt x="307075" y="129654"/>
                </a:lnTo>
                <a:lnTo>
                  <a:pt x="491320" y="0"/>
                </a:lnTo>
                <a:lnTo>
                  <a:pt x="634621" y="122830"/>
                </a:lnTo>
                <a:lnTo>
                  <a:pt x="354842" y="334370"/>
                </a:lnTo>
                <a:lnTo>
                  <a:pt x="0" y="409433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9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Bukit Tinggi yang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berisiko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gempa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bumi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melalui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penggunaan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teknologi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97781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PENGEKALAN KAWASAN SENSITIF ALAM SEKITAR (KSAS)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B-1.2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42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Garis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Bukit Tinggi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merupakan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ancaman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risiko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gempa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bumi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Bukit Tinggi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320747"/>
            <a:chOff x="0" y="1137470"/>
            <a:chExt cx="2804356" cy="34406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291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Pemasangan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peralatan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perkakasan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teknologi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mengesan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gerakan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bawah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mencetuskan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gempa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bumi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pusat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bencana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Majlis Daerah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antara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perkakasan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peralatan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sesuai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ialah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seismometer dan broadband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seismograf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mengesan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pergerakan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bawah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langkah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memberi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amaran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penduduk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Pemetaan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terperinci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laluan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garis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dibuat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tujuan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pemantauan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gerakan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bawah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 Majlis Daerah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B-1.2(c)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90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08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membangunakan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kediaman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berkepadatan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sederhana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tinggi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laluan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garis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sesar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FAB2B36-5299-4FF5-B972-1ACD506D3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695" r="7586" b="32924"/>
          <a:stretch/>
        </p:blipFill>
        <p:spPr>
          <a:xfrm>
            <a:off x="3058320" y="1281901"/>
            <a:ext cx="6302071" cy="46334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B3D57D8-15F6-48D6-8D26-3A7192964112}"/>
              </a:ext>
            </a:extLst>
          </p:cNvPr>
          <p:cNvSpPr/>
          <p:nvPr/>
        </p:nvSpPr>
        <p:spPr>
          <a:xfrm>
            <a:off x="2969754" y="1090720"/>
            <a:ext cx="5804522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B-1.2.4: 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Memantau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Pembangunan di Kawasan Laluan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Garis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Sesar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Gempa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Bumi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97DDCDF-5968-4467-AEF9-5DD53AA722F4}"/>
              </a:ext>
            </a:extLst>
          </p:cNvPr>
          <p:cNvSpPr txBox="1"/>
          <p:nvPr/>
        </p:nvSpPr>
        <p:spPr>
          <a:xfrm>
            <a:off x="2956094" y="5899997"/>
            <a:ext cx="552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lvl="0">
              <a:defRPr/>
            </a:pP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lang="en-US" sz="8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lang="en-US" sz="8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</p:txBody>
      </p:sp>
      <p:pic>
        <p:nvPicPr>
          <p:cNvPr id="103" name="Picture 3" descr="https://storage.googleapis.com/ilmugeografi/2016/12/the-Wave24-digital-recorder-and-the-obtained-record-on-a-computer-monitor-300x225.jpg">
            <a:hlinkClick r:id="rId7"/>
            <a:extLst>
              <a:ext uri="{FF2B5EF4-FFF2-40B4-BE49-F238E27FC236}">
                <a16:creationId xmlns:a16="http://schemas.microsoft.com/office/drawing/2014/main" id="{556CD66E-291A-43AB-B6EB-97861C3A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52" y="3347177"/>
            <a:ext cx="2196136" cy="16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5" descr="https://storage.googleapis.com/ilmugeografi/2016/12/myshake.jpg">
            <a:hlinkClick r:id="rId9"/>
            <a:extLst>
              <a:ext uri="{FF2B5EF4-FFF2-40B4-BE49-F238E27FC236}">
                <a16:creationId xmlns:a16="http://schemas.microsoft.com/office/drawing/2014/main" id="{9AF3F486-1BF5-4595-BF34-FE7C7B60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437" y="1286377"/>
            <a:ext cx="1713525" cy="17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FB3E96C9-1A36-4AC6-BB4E-DCB46EF82243}"/>
              </a:ext>
            </a:extLst>
          </p:cNvPr>
          <p:cNvSpPr txBox="1"/>
          <p:nvPr/>
        </p:nvSpPr>
        <p:spPr>
          <a:xfrm>
            <a:off x="9342971" y="5339082"/>
            <a:ext cx="26017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gambaran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peralatan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teknologi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boleh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digunapakai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oleh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MDB di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memantau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pergerakan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seismologi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r>
              <a:rPr lang="en-US" sz="700" baseline="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https://ilmugeografi.com/ilmu-bumi/alat-pendeteksi-gempa-bumi)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E27E61-A2F2-4C1D-8023-168C85FD5F12}"/>
              </a:ext>
            </a:extLst>
          </p:cNvPr>
          <p:cNvSpPr txBox="1"/>
          <p:nvPr/>
        </p:nvSpPr>
        <p:spPr>
          <a:xfrm>
            <a:off x="9322661" y="2971031"/>
            <a:ext cx="1055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Smartphone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pendeteksi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gempa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6C9580A-2B8A-42A5-AC47-B7060FEAC492}"/>
              </a:ext>
            </a:extLst>
          </p:cNvPr>
          <p:cNvSpPr txBox="1"/>
          <p:nvPr/>
        </p:nvSpPr>
        <p:spPr>
          <a:xfrm>
            <a:off x="10446436" y="2960162"/>
            <a:ext cx="1532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seismometer yang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mencatatkan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bacaan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skala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Ritcher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DCD235-DEBF-44B4-8178-62AA095FF16B}"/>
              </a:ext>
            </a:extLst>
          </p:cNvPr>
          <p:cNvSpPr txBox="1"/>
          <p:nvPr/>
        </p:nvSpPr>
        <p:spPr>
          <a:xfrm>
            <a:off x="9333336" y="4969383"/>
            <a:ext cx="20392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Broadband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seismograf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8B7430B-8968-480C-9B49-BE7DEB565344}"/>
              </a:ext>
            </a:extLst>
          </p:cNvPr>
          <p:cNvSpPr/>
          <p:nvPr/>
        </p:nvSpPr>
        <p:spPr>
          <a:xfrm>
            <a:off x="8821541" y="1464186"/>
            <a:ext cx="372602" cy="50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6064DBB-90E1-4A8D-9954-1145458CE7AB}"/>
              </a:ext>
            </a:extLst>
          </p:cNvPr>
          <p:cNvGrpSpPr/>
          <p:nvPr/>
        </p:nvGrpSpPr>
        <p:grpSpPr>
          <a:xfrm>
            <a:off x="7981964" y="1415459"/>
            <a:ext cx="2069246" cy="597685"/>
            <a:chOff x="5739838" y="2440979"/>
            <a:chExt cx="2069246" cy="59768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C169F3A-4FBD-4E22-85CA-15625415EAA7}"/>
                </a:ext>
              </a:extLst>
            </p:cNvPr>
            <p:cNvSpPr txBox="1"/>
            <p:nvPr/>
          </p:nvSpPr>
          <p:spPr>
            <a:xfrm>
              <a:off x="5739838" y="2838609"/>
              <a:ext cx="206924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700" i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: 650 m</a:t>
              </a:r>
              <a:endParaRPr lang="en-GB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1C9AE3C-395A-4750-BDAE-6D9C6A8D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254" y="2440979"/>
              <a:ext cx="895508" cy="488852"/>
            </a:xfrm>
            <a:prstGeom prst="rect">
              <a:avLst/>
            </a:prstGeom>
          </p:spPr>
        </p:pic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5B8000D-D7F5-4D40-B370-199652A4EE9D}"/>
              </a:ext>
            </a:extLst>
          </p:cNvPr>
          <p:cNvSpPr/>
          <p:nvPr/>
        </p:nvSpPr>
        <p:spPr>
          <a:xfrm>
            <a:off x="3037801" y="1288693"/>
            <a:ext cx="6305170" cy="4626651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24" name="Circle: Hollow 117">
            <a:extLst>
              <a:ext uri="{FF2B5EF4-FFF2-40B4-BE49-F238E27FC236}">
                <a16:creationId xmlns:a16="http://schemas.microsoft.com/office/drawing/2014/main" id="{1C741A3B-15B9-486A-8E80-1B7383FD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375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4" name="Picture 4" descr="https://storage.googleapis.com/ilmugeografi/2016/12/SS-1_Oblique8b-300x200.png">
            <a:hlinkClick r:id="rId12"/>
            <a:extLst>
              <a:ext uri="{FF2B5EF4-FFF2-40B4-BE49-F238E27FC236}">
                <a16:creationId xmlns:a16="http://schemas.microsoft.com/office/drawing/2014/main" id="{62B7BE7C-D27D-4FDD-A0B0-E2C4D7B9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513" y="1778433"/>
            <a:ext cx="1695226" cy="11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03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01139" y="286144"/>
              <a:ext cx="166352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Sungai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serta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rangkaian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sungainya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supaya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pada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status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bersih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melebihi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80)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53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Hulu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rangkaian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Sungai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adalah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punca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kepada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lembangan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Sungai Pahang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dilindungi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3782137"/>
            <a:chOff x="0" y="1137470"/>
            <a:chExt cx="2804356" cy="30117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24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ts val="1400"/>
                </a:lnSpc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MDB dan JAS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perjalanan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pertanian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perindustrian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mengeluarkan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efluen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dalam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Mengurus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riparian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anjakan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200 meter)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sebagai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KSAS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sensitiviti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sederhana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pembukaan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tujuan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termasuk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pembalakan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berlesen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akuakultur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pelancongan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oleh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semua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termasuk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Berkuasa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Negeri.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B-1.3(a)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91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1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IKA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berada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melebihi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92 IKA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mencapai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bersih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bersih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(Kelas 1)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6C9DD42-DD1D-4EA9-98E8-31D7FAA572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3865" r="38870" b="27149"/>
          <a:stretch/>
        </p:blipFill>
        <p:spPr>
          <a:xfrm>
            <a:off x="3023837" y="1274448"/>
            <a:ext cx="6305311" cy="5269914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42954E1-EDD3-4A25-87E1-B923DDAAA0A0}"/>
              </a:ext>
            </a:extLst>
          </p:cNvPr>
          <p:cNvSpPr/>
          <p:nvPr/>
        </p:nvSpPr>
        <p:spPr>
          <a:xfrm>
            <a:off x="2964668" y="1091271"/>
            <a:ext cx="46341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B-1.3.1: 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Pemantauan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Kualiti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 Sungai di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Rangkaian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Sungai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07435F5-1F26-444E-894B-C4E50566EFBB}"/>
              </a:ext>
            </a:extLst>
          </p:cNvPr>
          <p:cNvSpPr txBox="1"/>
          <p:nvPr/>
        </p:nvSpPr>
        <p:spPr>
          <a:xfrm>
            <a:off x="7982016" y="1719892"/>
            <a:ext cx="20692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: 3,100 m</a:t>
            </a:r>
            <a:endParaRPr lang="en-GB" sz="700" i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731E25E-0F0A-4AB6-B964-AC9C097FB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60" y="1274582"/>
            <a:ext cx="895508" cy="488852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41DAD378-BD27-47DD-913C-AF882353E1AD}"/>
              </a:ext>
            </a:extLst>
          </p:cNvPr>
          <p:cNvSpPr txBox="1"/>
          <p:nvPr/>
        </p:nvSpPr>
        <p:spPr>
          <a:xfrm>
            <a:off x="2998802" y="6560920"/>
            <a:ext cx="552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lvl="0">
              <a:defRPr/>
            </a:pP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lang="en-US" sz="700" dirty="0" err="1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lang="en-US" sz="700" dirty="0">
                <a:solidFill>
                  <a:srgbClr val="0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83C972F-16BD-42D5-8133-8C15E93BB910}"/>
              </a:ext>
            </a:extLst>
          </p:cNvPr>
          <p:cNvGrpSpPr/>
          <p:nvPr/>
        </p:nvGrpSpPr>
        <p:grpSpPr>
          <a:xfrm>
            <a:off x="9437226" y="6268588"/>
            <a:ext cx="2172486" cy="461665"/>
            <a:chOff x="1033819" y="8971728"/>
            <a:chExt cx="2172486" cy="46166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0977829-615C-4706-BDA6-5386ACB18066}"/>
                </a:ext>
              </a:extLst>
            </p:cNvPr>
            <p:cNvCxnSpPr/>
            <p:nvPr/>
          </p:nvCxnSpPr>
          <p:spPr>
            <a:xfrm>
              <a:off x="1034516" y="9099643"/>
              <a:ext cx="310812" cy="813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5774CC2-6292-4476-B2F3-4FCEA6702B58}"/>
                </a:ext>
              </a:extLst>
            </p:cNvPr>
            <p:cNvCxnSpPr/>
            <p:nvPr/>
          </p:nvCxnSpPr>
          <p:spPr>
            <a:xfrm>
              <a:off x="1033819" y="9299205"/>
              <a:ext cx="302561" cy="0"/>
            </a:xfrm>
            <a:prstGeom prst="line">
              <a:avLst/>
            </a:prstGeom>
            <a:ln w="12700">
              <a:solidFill>
                <a:srgbClr val="0084A8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 Box 1060">
              <a:extLst>
                <a:ext uri="{FF2B5EF4-FFF2-40B4-BE49-F238E27FC236}">
                  <a16:creationId xmlns:a16="http://schemas.microsoft.com/office/drawing/2014/main" id="{492B810C-FB45-4AED-B7A7-94D0F44BC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625" y="8971728"/>
              <a:ext cx="1873680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Daerah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Negeri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379BDDA-D67B-4797-BA4C-51637D27C677}"/>
              </a:ext>
            </a:extLst>
          </p:cNvPr>
          <p:cNvGrpSpPr/>
          <p:nvPr/>
        </p:nvGrpSpPr>
        <p:grpSpPr>
          <a:xfrm>
            <a:off x="9464042" y="5308412"/>
            <a:ext cx="1577663" cy="1015663"/>
            <a:chOff x="1038894" y="8746148"/>
            <a:chExt cx="1577663" cy="1015663"/>
          </a:xfrm>
        </p:grpSpPr>
        <p:sp>
          <p:nvSpPr>
            <p:cNvPr id="113" name="Rectangle 1064">
              <a:extLst>
                <a:ext uri="{FF2B5EF4-FFF2-40B4-BE49-F238E27FC236}">
                  <a16:creationId xmlns:a16="http://schemas.microsoft.com/office/drawing/2014/main" id="{B972BDCD-75DD-48BF-A454-143CFE7E0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5" y="8837212"/>
              <a:ext cx="302053" cy="11948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4" name="Text Box 1060">
              <a:extLst>
                <a:ext uri="{FF2B5EF4-FFF2-40B4-BE49-F238E27FC236}">
                  <a16:creationId xmlns:a16="http://schemas.microsoft.com/office/drawing/2014/main" id="{D037D333-0405-4AC5-9FEF-E1993BD49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947" y="8746148"/>
              <a:ext cx="1275610" cy="10156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Sungai Utama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Anak-anak Sungai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 kawalan di hulu sungai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Arah aliran air sungai</a:t>
              </a:r>
            </a:p>
          </p:txBody>
        </p:sp>
        <p:sp>
          <p:nvSpPr>
            <p:cNvPr id="115" name="Rectangle 1064">
              <a:extLst>
                <a:ext uri="{FF2B5EF4-FFF2-40B4-BE49-F238E27FC236}">
                  <a16:creationId xmlns:a16="http://schemas.microsoft.com/office/drawing/2014/main" id="{10782F23-1630-469F-852B-C48C241A2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4" y="9043180"/>
              <a:ext cx="302053" cy="11948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AE87EB7-1762-462E-B446-DC1D244EEE32}"/>
                </a:ext>
              </a:extLst>
            </p:cNvPr>
            <p:cNvGrpSpPr/>
            <p:nvPr/>
          </p:nvGrpSpPr>
          <p:grpSpPr>
            <a:xfrm>
              <a:off x="1057275" y="8858250"/>
              <a:ext cx="261938" cy="85725"/>
              <a:chOff x="1057275" y="8858250"/>
              <a:chExt cx="261938" cy="85725"/>
            </a:xfrm>
          </p:grpSpPr>
          <p:sp>
            <p:nvSpPr>
              <p:cNvPr id="121" name="Freeform: Shape 44">
                <a:extLst>
                  <a:ext uri="{FF2B5EF4-FFF2-40B4-BE49-F238E27FC236}">
                    <a16:creationId xmlns:a16="http://schemas.microsoft.com/office/drawing/2014/main" id="{E324861A-D593-43EF-A009-2325195D0EB4}"/>
                  </a:ext>
                </a:extLst>
              </p:cNvPr>
              <p:cNvSpPr/>
              <p:nvPr/>
            </p:nvSpPr>
            <p:spPr>
              <a:xfrm>
                <a:off x="1057275" y="8858250"/>
                <a:ext cx="261938" cy="85725"/>
              </a:xfrm>
              <a:custGeom>
                <a:avLst/>
                <a:gdLst>
                  <a:gd name="connsiteX0" fmla="*/ 0 w 261938"/>
                  <a:gd name="connsiteY0" fmla="*/ 85725 h 85725"/>
                  <a:gd name="connsiteX1" fmla="*/ 23813 w 261938"/>
                  <a:gd name="connsiteY1" fmla="*/ 71438 h 85725"/>
                  <a:gd name="connsiteX2" fmla="*/ 38100 w 261938"/>
                  <a:gd name="connsiteY2" fmla="*/ 66675 h 85725"/>
                  <a:gd name="connsiteX3" fmla="*/ 147638 w 261938"/>
                  <a:gd name="connsiteY3" fmla="*/ 61913 h 85725"/>
                  <a:gd name="connsiteX4" fmla="*/ 176213 w 261938"/>
                  <a:gd name="connsiteY4" fmla="*/ 42863 h 85725"/>
                  <a:gd name="connsiteX5" fmla="*/ 209550 w 261938"/>
                  <a:gd name="connsiteY5" fmla="*/ 33338 h 85725"/>
                  <a:gd name="connsiteX6" fmla="*/ 238125 w 261938"/>
                  <a:gd name="connsiteY6" fmla="*/ 23813 h 85725"/>
                  <a:gd name="connsiteX7" fmla="*/ 261938 w 261938"/>
                  <a:gd name="connsiteY7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1938" h="85725">
                    <a:moveTo>
                      <a:pt x="0" y="85725"/>
                    </a:moveTo>
                    <a:cubicBezTo>
                      <a:pt x="7938" y="80963"/>
                      <a:pt x="15534" y="75578"/>
                      <a:pt x="23813" y="71438"/>
                    </a:cubicBezTo>
                    <a:cubicBezTo>
                      <a:pt x="28303" y="69193"/>
                      <a:pt x="33095" y="67060"/>
                      <a:pt x="38100" y="66675"/>
                    </a:cubicBezTo>
                    <a:cubicBezTo>
                      <a:pt x="74540" y="63872"/>
                      <a:pt x="111125" y="63500"/>
                      <a:pt x="147638" y="61913"/>
                    </a:cubicBezTo>
                    <a:cubicBezTo>
                      <a:pt x="181609" y="50588"/>
                      <a:pt x="140539" y="66646"/>
                      <a:pt x="176213" y="42863"/>
                    </a:cubicBezTo>
                    <a:cubicBezTo>
                      <a:pt x="180582" y="39950"/>
                      <a:pt x="206658" y="34206"/>
                      <a:pt x="209550" y="33338"/>
                    </a:cubicBezTo>
                    <a:cubicBezTo>
                      <a:pt x="219167" y="30453"/>
                      <a:pt x="238125" y="23813"/>
                      <a:pt x="238125" y="23813"/>
                    </a:cubicBezTo>
                    <a:lnTo>
                      <a:pt x="261938" y="0"/>
                    </a:lnTo>
                  </a:path>
                </a:pathLst>
              </a:custGeom>
              <a:noFill/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2" name="Freeform: Shape 45">
                <a:extLst>
                  <a:ext uri="{FF2B5EF4-FFF2-40B4-BE49-F238E27FC236}">
                    <a16:creationId xmlns:a16="http://schemas.microsoft.com/office/drawing/2014/main" id="{91D21F3F-7963-4FDB-8E38-B1BE589A063F}"/>
                  </a:ext>
                </a:extLst>
              </p:cNvPr>
              <p:cNvSpPr/>
              <p:nvPr/>
            </p:nvSpPr>
            <p:spPr>
              <a:xfrm>
                <a:off x="1109663" y="8867776"/>
                <a:ext cx="114300" cy="57150"/>
              </a:xfrm>
              <a:custGeom>
                <a:avLst/>
                <a:gdLst>
                  <a:gd name="connsiteX0" fmla="*/ 0 w 114300"/>
                  <a:gd name="connsiteY0" fmla="*/ 57150 h 57150"/>
                  <a:gd name="connsiteX1" fmla="*/ 23812 w 114300"/>
                  <a:gd name="connsiteY1" fmla="*/ 42862 h 57150"/>
                  <a:gd name="connsiteX2" fmla="*/ 57150 w 114300"/>
                  <a:gd name="connsiteY2" fmla="*/ 33337 h 57150"/>
                  <a:gd name="connsiteX3" fmla="*/ 71437 w 114300"/>
                  <a:gd name="connsiteY3" fmla="*/ 28575 h 57150"/>
                  <a:gd name="connsiteX4" fmla="*/ 100012 w 114300"/>
                  <a:gd name="connsiteY4" fmla="*/ 9525 h 57150"/>
                  <a:gd name="connsiteX5" fmla="*/ 114300 w 114300"/>
                  <a:gd name="connsiteY5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57150">
                    <a:moveTo>
                      <a:pt x="0" y="57150"/>
                    </a:moveTo>
                    <a:cubicBezTo>
                      <a:pt x="7937" y="52387"/>
                      <a:pt x="15533" y="47002"/>
                      <a:pt x="23812" y="42862"/>
                    </a:cubicBezTo>
                    <a:cubicBezTo>
                      <a:pt x="31418" y="39059"/>
                      <a:pt x="50038" y="35369"/>
                      <a:pt x="57150" y="33337"/>
                    </a:cubicBezTo>
                    <a:cubicBezTo>
                      <a:pt x="61977" y="31958"/>
                      <a:pt x="66675" y="30162"/>
                      <a:pt x="71437" y="28575"/>
                    </a:cubicBezTo>
                    <a:lnTo>
                      <a:pt x="100012" y="9525"/>
                    </a:lnTo>
                    <a:lnTo>
                      <a:pt x="114300" y="0"/>
                    </a:lnTo>
                  </a:path>
                </a:pathLst>
              </a:custGeom>
              <a:noFill/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3" name="Freeform: Shape 46">
                <a:extLst>
                  <a:ext uri="{FF2B5EF4-FFF2-40B4-BE49-F238E27FC236}">
                    <a16:creationId xmlns:a16="http://schemas.microsoft.com/office/drawing/2014/main" id="{A120534D-6721-4305-8126-8B358AA101FE}"/>
                  </a:ext>
                </a:extLst>
              </p:cNvPr>
              <p:cNvSpPr/>
              <p:nvPr/>
            </p:nvSpPr>
            <p:spPr>
              <a:xfrm>
                <a:off x="1257300" y="8898732"/>
                <a:ext cx="61913" cy="38100"/>
              </a:xfrm>
              <a:custGeom>
                <a:avLst/>
                <a:gdLst>
                  <a:gd name="connsiteX0" fmla="*/ 0 w 61913"/>
                  <a:gd name="connsiteY0" fmla="*/ 0 h 38100"/>
                  <a:gd name="connsiteX1" fmla="*/ 23813 w 61913"/>
                  <a:gd name="connsiteY1" fmla="*/ 14287 h 38100"/>
                  <a:gd name="connsiteX2" fmla="*/ 38100 w 61913"/>
                  <a:gd name="connsiteY2" fmla="*/ 19050 h 38100"/>
                  <a:gd name="connsiteX3" fmla="*/ 61913 w 61913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913" h="38100">
                    <a:moveTo>
                      <a:pt x="0" y="0"/>
                    </a:moveTo>
                    <a:cubicBezTo>
                      <a:pt x="7938" y="4762"/>
                      <a:pt x="15534" y="10147"/>
                      <a:pt x="23813" y="14287"/>
                    </a:cubicBezTo>
                    <a:cubicBezTo>
                      <a:pt x="28303" y="16532"/>
                      <a:pt x="33610" y="16805"/>
                      <a:pt x="38100" y="19050"/>
                    </a:cubicBezTo>
                    <a:cubicBezTo>
                      <a:pt x="50117" y="25059"/>
                      <a:pt x="53053" y="29240"/>
                      <a:pt x="61913" y="38100"/>
                    </a:cubicBezTo>
                  </a:path>
                </a:pathLst>
              </a:custGeom>
              <a:noFill/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CD370D5-F6DB-4EEA-B6E9-DFBE4263B6AC}"/>
                </a:ext>
              </a:extLst>
            </p:cNvPr>
            <p:cNvGrpSpPr/>
            <p:nvPr/>
          </p:nvGrpSpPr>
          <p:grpSpPr>
            <a:xfrm>
              <a:off x="1057275" y="9060061"/>
              <a:ext cx="261938" cy="85725"/>
              <a:chOff x="1057275" y="8858250"/>
              <a:chExt cx="261938" cy="85725"/>
            </a:xfrm>
          </p:grpSpPr>
          <p:sp>
            <p:nvSpPr>
              <p:cNvPr id="118" name="Freeform: Shape 49">
                <a:extLst>
                  <a:ext uri="{FF2B5EF4-FFF2-40B4-BE49-F238E27FC236}">
                    <a16:creationId xmlns:a16="http://schemas.microsoft.com/office/drawing/2014/main" id="{3443DF03-DBA7-4991-81D4-72BBDA1FB344}"/>
                  </a:ext>
                </a:extLst>
              </p:cNvPr>
              <p:cNvSpPr/>
              <p:nvPr/>
            </p:nvSpPr>
            <p:spPr>
              <a:xfrm>
                <a:off x="1057275" y="8858250"/>
                <a:ext cx="261938" cy="85725"/>
              </a:xfrm>
              <a:custGeom>
                <a:avLst/>
                <a:gdLst>
                  <a:gd name="connsiteX0" fmla="*/ 0 w 261938"/>
                  <a:gd name="connsiteY0" fmla="*/ 85725 h 85725"/>
                  <a:gd name="connsiteX1" fmla="*/ 23813 w 261938"/>
                  <a:gd name="connsiteY1" fmla="*/ 71438 h 85725"/>
                  <a:gd name="connsiteX2" fmla="*/ 38100 w 261938"/>
                  <a:gd name="connsiteY2" fmla="*/ 66675 h 85725"/>
                  <a:gd name="connsiteX3" fmla="*/ 147638 w 261938"/>
                  <a:gd name="connsiteY3" fmla="*/ 61913 h 85725"/>
                  <a:gd name="connsiteX4" fmla="*/ 176213 w 261938"/>
                  <a:gd name="connsiteY4" fmla="*/ 42863 h 85725"/>
                  <a:gd name="connsiteX5" fmla="*/ 209550 w 261938"/>
                  <a:gd name="connsiteY5" fmla="*/ 33338 h 85725"/>
                  <a:gd name="connsiteX6" fmla="*/ 238125 w 261938"/>
                  <a:gd name="connsiteY6" fmla="*/ 23813 h 85725"/>
                  <a:gd name="connsiteX7" fmla="*/ 261938 w 261938"/>
                  <a:gd name="connsiteY7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1938" h="85725">
                    <a:moveTo>
                      <a:pt x="0" y="85725"/>
                    </a:moveTo>
                    <a:cubicBezTo>
                      <a:pt x="7938" y="80963"/>
                      <a:pt x="15534" y="75578"/>
                      <a:pt x="23813" y="71438"/>
                    </a:cubicBezTo>
                    <a:cubicBezTo>
                      <a:pt x="28303" y="69193"/>
                      <a:pt x="33095" y="67060"/>
                      <a:pt x="38100" y="66675"/>
                    </a:cubicBezTo>
                    <a:cubicBezTo>
                      <a:pt x="74540" y="63872"/>
                      <a:pt x="111125" y="63500"/>
                      <a:pt x="147638" y="61913"/>
                    </a:cubicBezTo>
                    <a:cubicBezTo>
                      <a:pt x="181609" y="50588"/>
                      <a:pt x="140539" y="66646"/>
                      <a:pt x="176213" y="42863"/>
                    </a:cubicBezTo>
                    <a:cubicBezTo>
                      <a:pt x="180582" y="39950"/>
                      <a:pt x="206658" y="34206"/>
                      <a:pt x="209550" y="33338"/>
                    </a:cubicBezTo>
                    <a:cubicBezTo>
                      <a:pt x="219167" y="30453"/>
                      <a:pt x="238125" y="23813"/>
                      <a:pt x="238125" y="23813"/>
                    </a:cubicBezTo>
                    <a:lnTo>
                      <a:pt x="261938" y="0"/>
                    </a:lnTo>
                  </a:path>
                </a:pathLst>
              </a:custGeom>
              <a:no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9" name="Freeform: Shape 50">
                <a:extLst>
                  <a:ext uri="{FF2B5EF4-FFF2-40B4-BE49-F238E27FC236}">
                    <a16:creationId xmlns:a16="http://schemas.microsoft.com/office/drawing/2014/main" id="{80113184-D1BC-49F2-B0FC-0AF9CD47634F}"/>
                  </a:ext>
                </a:extLst>
              </p:cNvPr>
              <p:cNvSpPr/>
              <p:nvPr/>
            </p:nvSpPr>
            <p:spPr>
              <a:xfrm>
                <a:off x="1109663" y="8867776"/>
                <a:ext cx="114300" cy="57150"/>
              </a:xfrm>
              <a:custGeom>
                <a:avLst/>
                <a:gdLst>
                  <a:gd name="connsiteX0" fmla="*/ 0 w 114300"/>
                  <a:gd name="connsiteY0" fmla="*/ 57150 h 57150"/>
                  <a:gd name="connsiteX1" fmla="*/ 23812 w 114300"/>
                  <a:gd name="connsiteY1" fmla="*/ 42862 h 57150"/>
                  <a:gd name="connsiteX2" fmla="*/ 57150 w 114300"/>
                  <a:gd name="connsiteY2" fmla="*/ 33337 h 57150"/>
                  <a:gd name="connsiteX3" fmla="*/ 71437 w 114300"/>
                  <a:gd name="connsiteY3" fmla="*/ 28575 h 57150"/>
                  <a:gd name="connsiteX4" fmla="*/ 100012 w 114300"/>
                  <a:gd name="connsiteY4" fmla="*/ 9525 h 57150"/>
                  <a:gd name="connsiteX5" fmla="*/ 114300 w 114300"/>
                  <a:gd name="connsiteY5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57150">
                    <a:moveTo>
                      <a:pt x="0" y="57150"/>
                    </a:moveTo>
                    <a:cubicBezTo>
                      <a:pt x="7937" y="52387"/>
                      <a:pt x="15533" y="47002"/>
                      <a:pt x="23812" y="42862"/>
                    </a:cubicBezTo>
                    <a:cubicBezTo>
                      <a:pt x="31418" y="39059"/>
                      <a:pt x="50038" y="35369"/>
                      <a:pt x="57150" y="33337"/>
                    </a:cubicBezTo>
                    <a:cubicBezTo>
                      <a:pt x="61977" y="31958"/>
                      <a:pt x="66675" y="30162"/>
                      <a:pt x="71437" y="28575"/>
                    </a:cubicBezTo>
                    <a:lnTo>
                      <a:pt x="100012" y="9525"/>
                    </a:lnTo>
                    <a:lnTo>
                      <a:pt x="114300" y="0"/>
                    </a:lnTo>
                  </a:path>
                </a:pathLst>
              </a:custGeom>
              <a:no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0" name="Freeform: Shape 51">
                <a:extLst>
                  <a:ext uri="{FF2B5EF4-FFF2-40B4-BE49-F238E27FC236}">
                    <a16:creationId xmlns:a16="http://schemas.microsoft.com/office/drawing/2014/main" id="{90540C51-55D7-4697-8610-4022A6515110}"/>
                  </a:ext>
                </a:extLst>
              </p:cNvPr>
              <p:cNvSpPr/>
              <p:nvPr/>
            </p:nvSpPr>
            <p:spPr>
              <a:xfrm>
                <a:off x="1257300" y="8898732"/>
                <a:ext cx="61913" cy="38100"/>
              </a:xfrm>
              <a:custGeom>
                <a:avLst/>
                <a:gdLst>
                  <a:gd name="connsiteX0" fmla="*/ 0 w 61913"/>
                  <a:gd name="connsiteY0" fmla="*/ 0 h 38100"/>
                  <a:gd name="connsiteX1" fmla="*/ 23813 w 61913"/>
                  <a:gd name="connsiteY1" fmla="*/ 14287 h 38100"/>
                  <a:gd name="connsiteX2" fmla="*/ 38100 w 61913"/>
                  <a:gd name="connsiteY2" fmla="*/ 19050 h 38100"/>
                  <a:gd name="connsiteX3" fmla="*/ 61913 w 61913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913" h="38100">
                    <a:moveTo>
                      <a:pt x="0" y="0"/>
                    </a:moveTo>
                    <a:cubicBezTo>
                      <a:pt x="7938" y="4762"/>
                      <a:pt x="15534" y="10147"/>
                      <a:pt x="23813" y="14287"/>
                    </a:cubicBezTo>
                    <a:cubicBezTo>
                      <a:pt x="28303" y="16532"/>
                      <a:pt x="33610" y="16805"/>
                      <a:pt x="38100" y="19050"/>
                    </a:cubicBezTo>
                    <a:cubicBezTo>
                      <a:pt x="50117" y="25059"/>
                      <a:pt x="53053" y="29240"/>
                      <a:pt x="61913" y="38100"/>
                    </a:cubicBezTo>
                  </a:path>
                </a:pathLst>
              </a:custGeom>
              <a:no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5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124" name="TextBox 59">
            <a:extLst>
              <a:ext uri="{FF2B5EF4-FFF2-40B4-BE49-F238E27FC236}">
                <a16:creationId xmlns:a16="http://schemas.microsoft.com/office/drawing/2014/main" id="{D84CBD57-2F15-4B74-A4BA-48F40D24B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766" y="5142161"/>
            <a:ext cx="716863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  <a:latin typeface="Century Gothic" panose="020B0502020202020204" pitchFamily="34" charset="0"/>
                <a:sym typeface="Tw Cen MT" panose="020B0602020104020603" pitchFamily="34" charset="0"/>
              </a:rPr>
              <a:t>PETUNJUK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9EF655A-0BF3-45AE-BBF9-B81CD32B55B5}"/>
              </a:ext>
            </a:extLst>
          </p:cNvPr>
          <p:cNvSpPr txBox="1"/>
          <p:nvPr/>
        </p:nvSpPr>
        <p:spPr>
          <a:xfrm rot="1399919">
            <a:off x="4791736" y="3253902"/>
            <a:ext cx="16515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entury Gothic" panose="020B0502020202020204" pitchFamily="34" charset="0"/>
              </a:rPr>
              <a:t>Sg. </a:t>
            </a:r>
            <a:r>
              <a:rPr lang="en-US" sz="600" dirty="0" err="1">
                <a:latin typeface="Century Gothic" panose="020B0502020202020204" pitchFamily="34" charset="0"/>
              </a:rPr>
              <a:t>Bentong</a:t>
            </a:r>
            <a:endParaRPr lang="en-US" sz="600" dirty="0"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C83AC6-A2B1-4FA6-ABB9-20A2E353212F}"/>
              </a:ext>
            </a:extLst>
          </p:cNvPr>
          <p:cNvSpPr txBox="1"/>
          <p:nvPr/>
        </p:nvSpPr>
        <p:spPr>
          <a:xfrm rot="19782295">
            <a:off x="6070954" y="3178434"/>
            <a:ext cx="16515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entury Gothic" panose="020B0502020202020204" pitchFamily="34" charset="0"/>
              </a:rPr>
              <a:t>Sg. </a:t>
            </a:r>
            <a:r>
              <a:rPr lang="en-US" sz="600" dirty="0" err="1">
                <a:latin typeface="Century Gothic" panose="020B0502020202020204" pitchFamily="34" charset="0"/>
              </a:rPr>
              <a:t>Semantan</a:t>
            </a:r>
            <a:endParaRPr lang="en-US" sz="600" dirty="0">
              <a:latin typeface="Century Gothic" panose="020B0502020202020204" pitchFamily="34" charset="0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AD5AC0F-89F4-43C8-A63D-4C1BBCBBE861}"/>
              </a:ext>
            </a:extLst>
          </p:cNvPr>
          <p:cNvCxnSpPr/>
          <p:nvPr/>
        </p:nvCxnSpPr>
        <p:spPr>
          <a:xfrm>
            <a:off x="4907675" y="2697390"/>
            <a:ext cx="158553" cy="30317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B4C2C919-B25D-4B73-8E21-00A27BFFB3C7}"/>
              </a:ext>
            </a:extLst>
          </p:cNvPr>
          <p:cNvCxnSpPr/>
          <p:nvPr/>
        </p:nvCxnSpPr>
        <p:spPr>
          <a:xfrm flipV="1">
            <a:off x="4836121" y="3585478"/>
            <a:ext cx="122662" cy="46316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AA530D5-3235-4639-AB5E-58165B8823B6}"/>
              </a:ext>
            </a:extLst>
          </p:cNvPr>
          <p:cNvCxnSpPr/>
          <p:nvPr/>
        </p:nvCxnSpPr>
        <p:spPr>
          <a:xfrm>
            <a:off x="6238375" y="3120737"/>
            <a:ext cx="273149" cy="28962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F15283FC-0727-4BA7-A1EB-5844A677FF15}"/>
              </a:ext>
            </a:extLst>
          </p:cNvPr>
          <p:cNvCxnSpPr/>
          <p:nvPr/>
        </p:nvCxnSpPr>
        <p:spPr>
          <a:xfrm>
            <a:off x="4322808" y="3208198"/>
            <a:ext cx="443318" cy="252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843CEE8-C65A-4EBC-BE7A-36FE55CA5B58}"/>
              </a:ext>
            </a:extLst>
          </p:cNvPr>
          <p:cNvCxnSpPr/>
          <p:nvPr/>
        </p:nvCxnSpPr>
        <p:spPr>
          <a:xfrm flipH="1" flipV="1">
            <a:off x="6572546" y="4661599"/>
            <a:ext cx="165287" cy="32725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7BC14C63-E9D0-40E7-8266-0DC572D4CD4C}"/>
              </a:ext>
            </a:extLst>
          </p:cNvPr>
          <p:cNvCxnSpPr/>
          <p:nvPr/>
        </p:nvCxnSpPr>
        <p:spPr>
          <a:xfrm flipV="1">
            <a:off x="6436665" y="3626749"/>
            <a:ext cx="321527" cy="21186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4F1A005-53A9-4DBD-9EA0-B70A8B13AC5E}"/>
              </a:ext>
            </a:extLst>
          </p:cNvPr>
          <p:cNvCxnSpPr/>
          <p:nvPr/>
        </p:nvCxnSpPr>
        <p:spPr>
          <a:xfrm>
            <a:off x="5785142" y="3376094"/>
            <a:ext cx="311338" cy="34001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A7AC314-1796-474B-941E-925DDE3CED94}"/>
              </a:ext>
            </a:extLst>
          </p:cNvPr>
          <p:cNvCxnSpPr/>
          <p:nvPr/>
        </p:nvCxnSpPr>
        <p:spPr>
          <a:xfrm flipV="1">
            <a:off x="6864129" y="3171964"/>
            <a:ext cx="406961" cy="22625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12D991D-23EF-4454-A457-D734DA33DAD0}"/>
              </a:ext>
            </a:extLst>
          </p:cNvPr>
          <p:cNvSpPr txBox="1"/>
          <p:nvPr/>
        </p:nvSpPr>
        <p:spPr>
          <a:xfrm rot="19782295">
            <a:off x="6718756" y="3062348"/>
            <a:ext cx="139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entury Gothic" panose="020B0502020202020204" pitchFamily="34" charset="0"/>
              </a:rPr>
              <a:t>(Sg </a:t>
            </a:r>
            <a:r>
              <a:rPr lang="en-US" sz="600" dirty="0" err="1">
                <a:latin typeface="Century Gothic" panose="020B0502020202020204" pitchFamily="34" charset="0"/>
              </a:rPr>
              <a:t>Semantan</a:t>
            </a:r>
            <a:r>
              <a:rPr lang="en-US" sz="600" dirty="0">
                <a:latin typeface="Century Gothic" panose="020B0502020202020204" pitchFamily="34" charset="0"/>
              </a:rPr>
              <a:t> </a:t>
            </a:r>
            <a:r>
              <a:rPr lang="en-US" sz="600" dirty="0" err="1">
                <a:latin typeface="Century Gothic" panose="020B0502020202020204" pitchFamily="34" charset="0"/>
              </a:rPr>
              <a:t>menuju</a:t>
            </a:r>
            <a:r>
              <a:rPr lang="en-US" sz="600" dirty="0">
                <a:latin typeface="Century Gothic" panose="020B0502020202020204" pitchFamily="34" charset="0"/>
              </a:rPr>
              <a:t> </a:t>
            </a:r>
            <a:r>
              <a:rPr lang="en-US" sz="600" dirty="0" err="1">
                <a:latin typeface="Century Gothic" panose="020B0502020202020204" pitchFamily="34" charset="0"/>
              </a:rPr>
              <a:t>ke</a:t>
            </a:r>
            <a:r>
              <a:rPr lang="en-US" sz="600" dirty="0">
                <a:latin typeface="Century Gothic" panose="020B0502020202020204" pitchFamily="34" charset="0"/>
              </a:rPr>
              <a:t> Sg Pahang </a:t>
            </a:r>
            <a:r>
              <a:rPr lang="en-US" sz="600" dirty="0" err="1">
                <a:latin typeface="Century Gothic" panose="020B0502020202020204" pitchFamily="34" charset="0"/>
              </a:rPr>
              <a:t>dan</a:t>
            </a:r>
            <a:r>
              <a:rPr lang="en-US" sz="600" dirty="0">
                <a:latin typeface="Century Gothic" panose="020B0502020202020204" pitchFamily="34" charset="0"/>
              </a:rPr>
              <a:t> </a:t>
            </a:r>
            <a:r>
              <a:rPr lang="en-US" sz="600" dirty="0" err="1">
                <a:latin typeface="Century Gothic" panose="020B0502020202020204" pitchFamily="34" charset="0"/>
              </a:rPr>
              <a:t>berakhr</a:t>
            </a:r>
            <a:r>
              <a:rPr lang="en-US" sz="600" dirty="0">
                <a:latin typeface="Century Gothic" panose="020B0502020202020204" pitchFamily="34" charset="0"/>
              </a:rPr>
              <a:t> di </a:t>
            </a:r>
            <a:r>
              <a:rPr lang="en-US" sz="600" dirty="0" err="1">
                <a:latin typeface="Century Gothic" panose="020B0502020202020204" pitchFamily="34" charset="0"/>
              </a:rPr>
              <a:t>muara</a:t>
            </a:r>
            <a:r>
              <a:rPr lang="en-US" sz="600" dirty="0">
                <a:latin typeface="Century Gothic" panose="020B0502020202020204" pitchFamily="34" charset="0"/>
              </a:rPr>
              <a:t>  di </a:t>
            </a:r>
            <a:r>
              <a:rPr lang="en-US" sz="600" dirty="0" err="1">
                <a:latin typeface="Century Gothic" panose="020B0502020202020204" pitchFamily="34" charset="0"/>
              </a:rPr>
              <a:t>bandar</a:t>
            </a:r>
            <a:r>
              <a:rPr lang="en-US" sz="600" dirty="0">
                <a:latin typeface="Century Gothic" panose="020B0502020202020204" pitchFamily="34" charset="0"/>
              </a:rPr>
              <a:t> </a:t>
            </a:r>
            <a:r>
              <a:rPr lang="en-US" sz="600" dirty="0" err="1">
                <a:latin typeface="Century Gothic" panose="020B0502020202020204" pitchFamily="34" charset="0"/>
              </a:rPr>
              <a:t>Pekan</a:t>
            </a:r>
            <a:r>
              <a:rPr lang="en-US" sz="600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9612E32-F948-46E9-871D-45D9116B4E0C}"/>
              </a:ext>
            </a:extLst>
          </p:cNvPr>
          <p:cNvSpPr txBox="1"/>
          <p:nvPr/>
        </p:nvSpPr>
        <p:spPr>
          <a:xfrm rot="16993446">
            <a:off x="3857173" y="4091891"/>
            <a:ext cx="16515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entury Gothic" panose="020B0502020202020204" pitchFamily="34" charset="0"/>
              </a:rPr>
              <a:t>Sg. </a:t>
            </a:r>
            <a:r>
              <a:rPr lang="en-US" sz="600" dirty="0" err="1">
                <a:latin typeface="Century Gothic" panose="020B0502020202020204" pitchFamily="34" charset="0"/>
              </a:rPr>
              <a:t>Benus</a:t>
            </a:r>
            <a:endParaRPr lang="en-US" sz="600" dirty="0">
              <a:latin typeface="Century Gothic" panose="020B0502020202020204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78BC870-5A8B-461E-9A2D-204CAF1DBBA0}"/>
              </a:ext>
            </a:extLst>
          </p:cNvPr>
          <p:cNvGrpSpPr/>
          <p:nvPr/>
        </p:nvGrpSpPr>
        <p:grpSpPr>
          <a:xfrm>
            <a:off x="6430220" y="3529236"/>
            <a:ext cx="184666" cy="1651585"/>
            <a:chOff x="4144914" y="4695633"/>
            <a:chExt cx="184666" cy="1651585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0D4E72C-6F7D-40F6-85A1-CED06F948F40}"/>
                </a:ext>
              </a:extLst>
            </p:cNvPr>
            <p:cNvSpPr txBox="1"/>
            <p:nvPr/>
          </p:nvSpPr>
          <p:spPr>
            <a:xfrm rot="3772863">
              <a:off x="3411454" y="5429093"/>
              <a:ext cx="16515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Century Gothic" panose="020B0502020202020204" pitchFamily="34" charset="0"/>
                </a:rPr>
                <a:t>Sg. </a:t>
              </a:r>
              <a:r>
                <a:rPr lang="en-US" sz="600" dirty="0" err="1">
                  <a:latin typeface="Century Gothic" panose="020B0502020202020204" pitchFamily="34" charset="0"/>
                </a:rPr>
                <a:t>Telemung</a:t>
              </a:r>
              <a:endParaRPr lang="en-US" sz="600" dirty="0">
                <a:latin typeface="Century Gothic" panose="020B0502020202020204" pitchFamily="34" charset="0"/>
              </a:endParaRPr>
            </a:p>
          </p:txBody>
        </p:sp>
        <p:sp>
          <p:nvSpPr>
            <p:cNvPr id="139" name="Rounded Rectangle 182">
              <a:extLst>
                <a:ext uri="{FF2B5EF4-FFF2-40B4-BE49-F238E27FC236}">
                  <a16:creationId xmlns:a16="http://schemas.microsoft.com/office/drawing/2014/main" id="{D48E4371-90B8-43B1-8E82-22B786563F11}"/>
                </a:ext>
              </a:extLst>
            </p:cNvPr>
            <p:cNvSpPr/>
            <p:nvPr/>
          </p:nvSpPr>
          <p:spPr>
            <a:xfrm rot="3685065">
              <a:off x="3962305" y="5475306"/>
              <a:ext cx="530051" cy="16168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latin typeface="Century Gothic" panose="020B0502020202020204" pitchFamily="34" charset="0"/>
              </a:endParaRPr>
            </a:p>
          </p:txBody>
        </p:sp>
      </p:grpSp>
      <p:sp>
        <p:nvSpPr>
          <p:cNvPr id="140" name="Rounded Rectangle 183">
            <a:extLst>
              <a:ext uri="{FF2B5EF4-FFF2-40B4-BE49-F238E27FC236}">
                <a16:creationId xmlns:a16="http://schemas.microsoft.com/office/drawing/2014/main" id="{9C20990D-97A3-4AB1-B663-D29AA5A4094F}"/>
              </a:ext>
            </a:extLst>
          </p:cNvPr>
          <p:cNvSpPr/>
          <p:nvPr/>
        </p:nvSpPr>
        <p:spPr>
          <a:xfrm rot="6113908">
            <a:off x="4439437" y="4085990"/>
            <a:ext cx="512108" cy="1742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82D78FA-FDEC-400E-90DA-69F42DD6B32D}"/>
              </a:ext>
            </a:extLst>
          </p:cNvPr>
          <p:cNvGrpSpPr/>
          <p:nvPr/>
        </p:nvGrpSpPr>
        <p:grpSpPr>
          <a:xfrm>
            <a:off x="4714209" y="1616259"/>
            <a:ext cx="218211" cy="1651585"/>
            <a:chOff x="2428903" y="2782656"/>
            <a:chExt cx="218211" cy="1651585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695742A-172D-4309-B60D-65A495C70A4F}"/>
                </a:ext>
              </a:extLst>
            </p:cNvPr>
            <p:cNvSpPr txBox="1"/>
            <p:nvPr/>
          </p:nvSpPr>
          <p:spPr>
            <a:xfrm rot="4128129">
              <a:off x="1718940" y="3516116"/>
              <a:ext cx="16515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Century Gothic" panose="020B0502020202020204" pitchFamily="34" charset="0"/>
                </a:rPr>
                <a:t>Sg. </a:t>
              </a:r>
              <a:r>
                <a:rPr lang="en-US" sz="600" b="1" dirty="0" err="1">
                  <a:latin typeface="Century Gothic" panose="020B0502020202020204" pitchFamily="34" charset="0"/>
                </a:rPr>
                <a:t>Repas</a:t>
              </a:r>
              <a:endParaRPr lang="en-US" sz="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43" name="Rounded Rectangle 184">
              <a:extLst>
                <a:ext uri="{FF2B5EF4-FFF2-40B4-BE49-F238E27FC236}">
                  <a16:creationId xmlns:a16="http://schemas.microsoft.com/office/drawing/2014/main" id="{C7356D95-A6D1-4AE2-A00D-D35C1BEE0BA6}"/>
                </a:ext>
              </a:extLst>
            </p:cNvPr>
            <p:cNvSpPr/>
            <p:nvPr/>
          </p:nvSpPr>
          <p:spPr>
            <a:xfrm rot="3685065">
              <a:off x="2301203" y="3520029"/>
              <a:ext cx="473611" cy="21821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785F59D-22CA-408A-B1B4-5FE3C4846AC0}"/>
              </a:ext>
            </a:extLst>
          </p:cNvPr>
          <p:cNvGrpSpPr/>
          <p:nvPr/>
        </p:nvGrpSpPr>
        <p:grpSpPr>
          <a:xfrm>
            <a:off x="3634985" y="2878631"/>
            <a:ext cx="1651585" cy="205759"/>
            <a:chOff x="1078903" y="3407885"/>
            <a:chExt cx="1651585" cy="205759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BA1AA5E-773D-4B08-94C4-09E8584CBBBA}"/>
                </a:ext>
              </a:extLst>
            </p:cNvPr>
            <p:cNvSpPr txBox="1"/>
            <p:nvPr/>
          </p:nvSpPr>
          <p:spPr>
            <a:xfrm>
              <a:off x="1078903" y="3407885"/>
              <a:ext cx="1651585" cy="184666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Century Gothic" panose="020B0502020202020204" pitchFamily="34" charset="0"/>
                </a:rPr>
                <a:t>Sg. </a:t>
              </a:r>
              <a:r>
                <a:rPr lang="en-US" sz="600" dirty="0" err="1">
                  <a:latin typeface="Century Gothic" panose="020B0502020202020204" pitchFamily="34" charset="0"/>
                </a:rPr>
                <a:t>Perting</a:t>
              </a:r>
              <a:endParaRPr lang="en-US" sz="600" dirty="0">
                <a:latin typeface="Century Gothic" panose="020B0502020202020204" pitchFamily="34" charset="0"/>
              </a:endParaRPr>
            </a:p>
          </p:txBody>
        </p:sp>
        <p:sp>
          <p:nvSpPr>
            <p:cNvPr id="146" name="Rounded Rectangle 185">
              <a:extLst>
                <a:ext uri="{FF2B5EF4-FFF2-40B4-BE49-F238E27FC236}">
                  <a16:creationId xmlns:a16="http://schemas.microsoft.com/office/drawing/2014/main" id="{F65D188D-4ACD-4544-B715-D10133378690}"/>
                </a:ext>
              </a:extLst>
            </p:cNvPr>
            <p:cNvSpPr/>
            <p:nvPr/>
          </p:nvSpPr>
          <p:spPr>
            <a:xfrm>
              <a:off x="1651342" y="3436047"/>
              <a:ext cx="489875" cy="177597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098AAED-C671-4B2D-AF8F-593F76862B82}"/>
              </a:ext>
            </a:extLst>
          </p:cNvPr>
          <p:cNvGrpSpPr/>
          <p:nvPr/>
        </p:nvGrpSpPr>
        <p:grpSpPr>
          <a:xfrm>
            <a:off x="5286488" y="2863618"/>
            <a:ext cx="1651585" cy="188411"/>
            <a:chOff x="3001182" y="4030015"/>
            <a:chExt cx="1651585" cy="188411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5F2390A-3EDD-42A4-9B12-4D644A3735D8}"/>
                </a:ext>
              </a:extLst>
            </p:cNvPr>
            <p:cNvSpPr txBox="1"/>
            <p:nvPr/>
          </p:nvSpPr>
          <p:spPr>
            <a:xfrm rot="2336578">
              <a:off x="3001182" y="4030015"/>
              <a:ext cx="16515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Century Gothic" panose="020B0502020202020204" pitchFamily="34" charset="0"/>
                </a:rPr>
                <a:t>Sg. </a:t>
              </a:r>
              <a:r>
                <a:rPr lang="en-US" sz="600" dirty="0" err="1">
                  <a:latin typeface="Century Gothic" panose="020B0502020202020204" pitchFamily="34" charset="0"/>
                </a:rPr>
                <a:t>Kelau</a:t>
              </a:r>
              <a:endParaRPr lang="en-US" sz="600" dirty="0">
                <a:latin typeface="Century Gothic" panose="020B0502020202020204" pitchFamily="34" charset="0"/>
              </a:endParaRPr>
            </a:p>
          </p:txBody>
        </p:sp>
        <p:sp>
          <p:nvSpPr>
            <p:cNvPr id="149" name="Rounded Rectangle 186">
              <a:extLst>
                <a:ext uri="{FF2B5EF4-FFF2-40B4-BE49-F238E27FC236}">
                  <a16:creationId xmlns:a16="http://schemas.microsoft.com/office/drawing/2014/main" id="{8F2E4456-7D9F-4190-9BAE-30E37C07AAF1}"/>
                </a:ext>
              </a:extLst>
            </p:cNvPr>
            <p:cNvSpPr/>
            <p:nvPr/>
          </p:nvSpPr>
          <p:spPr>
            <a:xfrm rot="2265582">
              <a:off x="3587577" y="4034908"/>
              <a:ext cx="454482" cy="183518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latin typeface="Century Gothic" panose="020B0502020202020204" pitchFamily="34" charset="0"/>
              </a:endParaRPr>
            </a:p>
          </p:txBody>
        </p:sp>
      </p:grpSp>
      <p:sp>
        <p:nvSpPr>
          <p:cNvPr id="150" name="Rounded Rectangle 187">
            <a:extLst>
              <a:ext uri="{FF2B5EF4-FFF2-40B4-BE49-F238E27FC236}">
                <a16:creationId xmlns:a16="http://schemas.microsoft.com/office/drawing/2014/main" id="{A2C902CD-BC34-4245-BAF6-FDC9A81F5528}"/>
              </a:ext>
            </a:extLst>
          </p:cNvPr>
          <p:cNvSpPr/>
          <p:nvPr/>
        </p:nvSpPr>
        <p:spPr>
          <a:xfrm>
            <a:off x="9452116" y="5793467"/>
            <a:ext cx="313980" cy="13241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4F56CC20-76A6-4223-9010-61B300266125}"/>
              </a:ext>
            </a:extLst>
          </p:cNvPr>
          <p:cNvCxnSpPr/>
          <p:nvPr/>
        </p:nvCxnSpPr>
        <p:spPr>
          <a:xfrm>
            <a:off x="9473839" y="6167612"/>
            <a:ext cx="311971" cy="305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C3D8DB76-5C5B-489D-9547-3E5062C583A5}"/>
              </a:ext>
            </a:extLst>
          </p:cNvPr>
          <p:cNvCxnSpPr/>
          <p:nvPr/>
        </p:nvCxnSpPr>
        <p:spPr>
          <a:xfrm flipV="1">
            <a:off x="6597428" y="5595316"/>
            <a:ext cx="154919" cy="26454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Picture 152">
            <a:extLst>
              <a:ext uri="{FF2B5EF4-FFF2-40B4-BE49-F238E27FC236}">
                <a16:creationId xmlns:a16="http://schemas.microsoft.com/office/drawing/2014/main" id="{D2457E42-306B-40B7-B595-6DF0475D90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07" y="3300758"/>
            <a:ext cx="2596523" cy="1676319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76CACC8-E26B-4E91-983E-0428A8870D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22047" r="39211" b="4205"/>
          <a:stretch/>
        </p:blipFill>
        <p:spPr>
          <a:xfrm rot="16200000">
            <a:off x="9847894" y="836066"/>
            <a:ext cx="1677228" cy="2584202"/>
          </a:xfrm>
          <a:prstGeom prst="rect">
            <a:avLst/>
          </a:prstGeom>
        </p:spPr>
      </p:pic>
      <p:cxnSp>
        <p:nvCxnSpPr>
          <p:cNvPr id="155" name="Curved Connector 8">
            <a:extLst>
              <a:ext uri="{FF2B5EF4-FFF2-40B4-BE49-F238E27FC236}">
                <a16:creationId xmlns:a16="http://schemas.microsoft.com/office/drawing/2014/main" id="{C06B042A-5F52-48B8-A8F5-A5622AE88D95}"/>
              </a:ext>
            </a:extLst>
          </p:cNvPr>
          <p:cNvCxnSpPr/>
          <p:nvPr/>
        </p:nvCxnSpPr>
        <p:spPr>
          <a:xfrm flipV="1">
            <a:off x="3992853" y="4700181"/>
            <a:ext cx="517924" cy="3930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B2B9BDB8-E6C2-48C6-9270-C3394A5C951A}"/>
              </a:ext>
            </a:extLst>
          </p:cNvPr>
          <p:cNvSpPr txBox="1"/>
          <p:nvPr/>
        </p:nvSpPr>
        <p:spPr>
          <a:xfrm>
            <a:off x="9394407" y="4975306"/>
            <a:ext cx="26435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dirty="0" err="1">
                <a:latin typeface="Century Gothic" panose="020B0502020202020204" pitchFamily="34" charset="0"/>
              </a:rPr>
              <a:t>Keadaan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semasa</a:t>
            </a:r>
            <a:r>
              <a:rPr lang="en-US" sz="700" dirty="0">
                <a:latin typeface="Century Gothic" panose="020B0502020202020204" pitchFamily="34" charset="0"/>
              </a:rPr>
              <a:t> Sungai </a:t>
            </a:r>
            <a:r>
              <a:rPr lang="en-US" sz="700" dirty="0" err="1">
                <a:latin typeface="Century Gothic" panose="020B0502020202020204" pitchFamily="34" charset="0"/>
              </a:rPr>
              <a:t>Telemong</a:t>
            </a:r>
            <a:r>
              <a:rPr lang="en-US" sz="700" dirty="0">
                <a:latin typeface="Century Gothic" panose="020B0502020202020204" pitchFamily="34" charset="0"/>
              </a:rPr>
              <a:t> yang </a:t>
            </a:r>
            <a:r>
              <a:rPr lang="en-US" sz="700" dirty="0" err="1">
                <a:latin typeface="Century Gothic" panose="020B0502020202020204" pitchFamily="34" charset="0"/>
              </a:rPr>
              <a:t>keruh</a:t>
            </a:r>
            <a:r>
              <a:rPr lang="en-US" sz="7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76AF85B-5581-443A-82D3-EE094789E4A4}"/>
              </a:ext>
            </a:extLst>
          </p:cNvPr>
          <p:cNvSpPr txBox="1"/>
          <p:nvPr/>
        </p:nvSpPr>
        <p:spPr>
          <a:xfrm>
            <a:off x="9422429" y="2975372"/>
            <a:ext cx="2556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dirty="0" err="1">
                <a:latin typeface="Century Gothic" panose="020B0502020202020204" pitchFamily="34" charset="0"/>
              </a:rPr>
              <a:t>Keadaan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semasa</a:t>
            </a:r>
            <a:r>
              <a:rPr lang="en-US" sz="700" dirty="0">
                <a:latin typeface="Century Gothic" panose="020B0502020202020204" pitchFamily="34" charset="0"/>
              </a:rPr>
              <a:t> Sungai Sum </a:t>
            </a:r>
            <a:r>
              <a:rPr lang="en-US" sz="700" dirty="0" err="1">
                <a:latin typeface="Century Gothic" panose="020B0502020202020204" pitchFamily="34" charset="0"/>
              </a:rPr>
              <a:t>Sum</a:t>
            </a:r>
            <a:r>
              <a:rPr lang="en-US" sz="700" dirty="0">
                <a:latin typeface="Century Gothic" panose="020B0502020202020204" pitchFamily="34" charset="0"/>
              </a:rPr>
              <a:t> di </a:t>
            </a:r>
            <a:r>
              <a:rPr lang="en-US" sz="700" dirty="0" err="1">
                <a:latin typeface="Century Gothic" panose="020B0502020202020204" pitchFamily="34" charset="0"/>
              </a:rPr>
              <a:t>Janda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Baik</a:t>
            </a:r>
            <a:r>
              <a:rPr lang="en-US" sz="700" dirty="0">
                <a:latin typeface="Century Gothic" panose="020B0502020202020204" pitchFamily="34" charset="0"/>
              </a:rPr>
              <a:t> yang </a:t>
            </a:r>
            <a:r>
              <a:rPr lang="en-US" sz="700" dirty="0" err="1">
                <a:latin typeface="Century Gothic" panose="020B0502020202020204" pitchFamily="34" charset="0"/>
              </a:rPr>
              <a:t>digunakan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untuk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aktiviti</a:t>
            </a:r>
            <a:r>
              <a:rPr lang="en-US" sz="700" dirty="0">
                <a:latin typeface="Century Gothic" panose="020B0502020202020204" pitchFamily="34" charset="0"/>
              </a:rPr>
              <a:t> </a:t>
            </a:r>
            <a:r>
              <a:rPr lang="en-US" sz="700" dirty="0" err="1">
                <a:latin typeface="Century Gothic" panose="020B0502020202020204" pitchFamily="34" charset="0"/>
              </a:rPr>
              <a:t>rekreasi</a:t>
            </a:r>
            <a:endParaRPr lang="en-US" sz="700" dirty="0">
              <a:latin typeface="Century Gothic" panose="020B050202020202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15A0035-64EB-48B6-A27D-E259AFE49417}"/>
              </a:ext>
            </a:extLst>
          </p:cNvPr>
          <p:cNvSpPr/>
          <p:nvPr/>
        </p:nvSpPr>
        <p:spPr>
          <a:xfrm>
            <a:off x="3016031" y="1269514"/>
            <a:ext cx="6305170" cy="5285188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5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stesen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udara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perindustrian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mencerap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data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bacaan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IPU.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53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bacaan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udara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ambien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pesat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perindustrian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berhampiran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kediaman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2006072"/>
            <a:chOff x="0" y="1137470"/>
            <a:chExt cx="2804356" cy="15974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0"/>
              <a:ext cx="2804356" cy="1074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ts val="1400"/>
                </a:lnSpc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JAS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fasiliti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stesen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udara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perindustrian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berhampiran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dengan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kediaman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mencerap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bacaan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parameter IPU.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B-1.3(b)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91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Bacaan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IPU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udara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(0-50 IPU)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mencatatkan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sebanyak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hari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TextBox 59">
            <a:extLst>
              <a:ext uri="{FF2B5EF4-FFF2-40B4-BE49-F238E27FC236}">
                <a16:creationId xmlns:a16="http://schemas.microsoft.com/office/drawing/2014/main" id="{0F68304B-3DFC-48FA-9483-D1128154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0347" y="5816720"/>
            <a:ext cx="716863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  <a:latin typeface="Century Gothic" panose="020B0502020202020204" pitchFamily="34" charset="0"/>
                <a:sym typeface="Tw Cen MT" panose="020B0602020104020603" pitchFamily="34" charset="0"/>
              </a:rPr>
              <a:t>PETUNJUK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7B91F55-05DA-4427-A461-7DEB6ABC5D2D}"/>
              </a:ext>
            </a:extLst>
          </p:cNvPr>
          <p:cNvGrpSpPr/>
          <p:nvPr/>
        </p:nvGrpSpPr>
        <p:grpSpPr>
          <a:xfrm>
            <a:off x="9013201" y="6015344"/>
            <a:ext cx="1945518" cy="215444"/>
            <a:chOff x="1957701" y="8795128"/>
            <a:chExt cx="1945518" cy="215444"/>
          </a:xfrm>
        </p:grpSpPr>
        <p:sp>
          <p:nvSpPr>
            <p:cNvPr id="129" name="Text Box 1060">
              <a:extLst>
                <a:ext uri="{FF2B5EF4-FFF2-40B4-BE49-F238E27FC236}">
                  <a16:creationId xmlns:a16="http://schemas.microsoft.com/office/drawing/2014/main" id="{CA0F51D9-8500-47D1-A032-FEC23FEA8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7398" y="8795128"/>
              <a:ext cx="1665821" cy="2154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ms-BN" sz="800" dirty="0">
                  <a:latin typeface="Century Gothic" panose="020B0502020202020204" pitchFamily="34" charset="0"/>
                </a:rPr>
                <a:t>Industri</a:t>
              </a:r>
              <a:endParaRPr lang="ms-BN" sz="800" dirty="0"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30" name="Rectangle 1064">
              <a:extLst>
                <a:ext uri="{FF2B5EF4-FFF2-40B4-BE49-F238E27FC236}">
                  <a16:creationId xmlns:a16="http://schemas.microsoft.com/office/drawing/2014/main" id="{9AE8DF46-4F30-47B4-B956-957D14EC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701" y="8847096"/>
              <a:ext cx="302053" cy="119488"/>
            </a:xfrm>
            <a:prstGeom prst="rect">
              <a:avLst/>
            </a:prstGeom>
            <a:solidFill>
              <a:srgbClr val="BD8EDD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3EF020-E88F-4F7B-8FB7-0A41E5CC9C96}"/>
              </a:ext>
            </a:extLst>
          </p:cNvPr>
          <p:cNvGrpSpPr/>
          <p:nvPr/>
        </p:nvGrpSpPr>
        <p:grpSpPr>
          <a:xfrm>
            <a:off x="10437938" y="5952931"/>
            <a:ext cx="2176677" cy="830997"/>
            <a:chOff x="1029628" y="8971728"/>
            <a:chExt cx="2176677" cy="83099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73A5E15-F7D5-4DD0-93EE-C9E2E5EF50D9}"/>
                </a:ext>
              </a:extLst>
            </p:cNvPr>
            <p:cNvCxnSpPr/>
            <p:nvPr/>
          </p:nvCxnSpPr>
          <p:spPr>
            <a:xfrm>
              <a:off x="1034516" y="9546100"/>
              <a:ext cx="310812" cy="813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E05B495-480C-45B3-B31D-2FB07AA17863}"/>
                </a:ext>
              </a:extLst>
            </p:cNvPr>
            <p:cNvCxnSpPr/>
            <p:nvPr/>
          </p:nvCxnSpPr>
          <p:spPr>
            <a:xfrm>
              <a:off x="1033819" y="9745662"/>
              <a:ext cx="302561" cy="0"/>
            </a:xfrm>
            <a:prstGeom prst="line">
              <a:avLst/>
            </a:prstGeom>
            <a:ln w="12700">
              <a:solidFill>
                <a:srgbClr val="0084A8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D0AA923-2BC3-446C-88E7-2C30E270059A}"/>
                </a:ext>
              </a:extLst>
            </p:cNvPr>
            <p:cNvCxnSpPr/>
            <p:nvPr/>
          </p:nvCxnSpPr>
          <p:spPr>
            <a:xfrm>
              <a:off x="1029628" y="9130922"/>
              <a:ext cx="30392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5" name="Text Box 1060">
              <a:extLst>
                <a:ext uri="{FF2B5EF4-FFF2-40B4-BE49-F238E27FC236}">
                  <a16:creationId xmlns:a16="http://schemas.microsoft.com/office/drawing/2014/main" id="{6C9C0F3E-E7C4-4564-BFD9-4550B2F83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625" y="8971728"/>
              <a:ext cx="187368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Jalan Raya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Blok Perancangan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Daerah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Negeri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C5BA6B3-EF2C-45E5-A512-8AEC8137683B}"/>
                </a:ext>
              </a:extLst>
            </p:cNvPr>
            <p:cNvCxnSpPr/>
            <p:nvPr/>
          </p:nvCxnSpPr>
          <p:spPr>
            <a:xfrm>
              <a:off x="1035432" y="9326503"/>
              <a:ext cx="301170" cy="0"/>
            </a:xfrm>
            <a:prstGeom prst="line">
              <a:avLst/>
            </a:prstGeom>
            <a:ln w="127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Picture 6" descr="https://enviro.doe.gov.my/emuseum/wp-content/uploads/2015/08/Pic-4.jpg">
            <a:extLst>
              <a:ext uri="{FF2B5EF4-FFF2-40B4-BE49-F238E27FC236}">
                <a16:creationId xmlns:a16="http://schemas.microsoft.com/office/drawing/2014/main" id="{F14FE229-41B7-4DC0-92AA-FBD5BB32D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r="6535" b="6246"/>
          <a:stretch/>
        </p:blipFill>
        <p:spPr bwMode="auto">
          <a:xfrm>
            <a:off x="8913080" y="1273973"/>
            <a:ext cx="2394771" cy="30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 Box 1060">
            <a:extLst>
              <a:ext uri="{FF2B5EF4-FFF2-40B4-BE49-F238E27FC236}">
                <a16:creationId xmlns:a16="http://schemas.microsoft.com/office/drawing/2014/main" id="{77D1D48B-D56B-4F43-ACC2-D99BDDC62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658" y="4321377"/>
            <a:ext cx="244285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ms-BN" sz="700" dirty="0">
                <a:effectLst/>
                <a:latin typeface="Century Gothic" panose="020B0502020202020204" pitchFamily="34" charset="0"/>
              </a:rPr>
              <a:t>Contoh gambaran stesen pengawasan kualiti udara</a:t>
            </a:r>
          </a:p>
          <a:p>
            <a:r>
              <a:rPr lang="ms-BN" sz="700" dirty="0">
                <a:latin typeface="Century Gothic" panose="020B0502020202020204" pitchFamily="34" charset="0"/>
              </a:rPr>
              <a:t>Sumber:ttps://enviro.doe.gov.my/emuseum/collection/stesen-pengawasan-udara- automatik-jaswpkl</a:t>
            </a:r>
            <a:endParaRPr lang="ms-BN" sz="700" dirty="0"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C351E-A768-4630-9039-6022AB0BB3BB}"/>
              </a:ext>
            </a:extLst>
          </p:cNvPr>
          <p:cNvGrpSpPr/>
          <p:nvPr/>
        </p:nvGrpSpPr>
        <p:grpSpPr>
          <a:xfrm>
            <a:off x="2903753" y="1087862"/>
            <a:ext cx="6047687" cy="5770547"/>
            <a:chOff x="2903753" y="1087862"/>
            <a:chExt cx="6583034" cy="62813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45348-A067-4919-9A2E-2C7F8AA8D58A}"/>
                </a:ext>
              </a:extLst>
            </p:cNvPr>
            <p:cNvGrpSpPr/>
            <p:nvPr/>
          </p:nvGrpSpPr>
          <p:grpSpPr>
            <a:xfrm>
              <a:off x="2974757" y="1285429"/>
              <a:ext cx="6363429" cy="6051463"/>
              <a:chOff x="750365" y="2455235"/>
              <a:chExt cx="6088948" cy="5790438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70D3AE9-14FD-4BDD-AA60-7385A80B5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06" r="20079"/>
              <a:stretch/>
            </p:blipFill>
            <p:spPr>
              <a:xfrm>
                <a:off x="750365" y="2455235"/>
                <a:ext cx="6088948" cy="5790438"/>
              </a:xfrm>
              <a:prstGeom prst="rect">
                <a:avLst/>
              </a:prstGeom>
            </p:spPr>
          </p:pic>
          <p:pic>
            <p:nvPicPr>
              <p:cNvPr id="61" name="Picture 4" descr="Related image">
                <a:extLst>
                  <a:ext uri="{FF2B5EF4-FFF2-40B4-BE49-F238E27FC236}">
                    <a16:creationId xmlns:a16="http://schemas.microsoft.com/office/drawing/2014/main" id="{38576A49-B33B-4032-8003-79D6720761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0652" y="7077942"/>
                <a:ext cx="227197" cy="227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437E84E-8BCC-46D3-943B-BDD01DAB1362}"/>
                  </a:ext>
                </a:extLst>
              </p:cNvPr>
              <p:cNvGrpSpPr/>
              <p:nvPr/>
            </p:nvGrpSpPr>
            <p:grpSpPr>
              <a:xfrm>
                <a:off x="3955723" y="7099169"/>
                <a:ext cx="360680" cy="228475"/>
                <a:chOff x="4692763" y="3268931"/>
                <a:chExt cx="393469" cy="249469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AC3895A3-9680-449B-94A2-3173747FECE6}"/>
                    </a:ext>
                  </a:extLst>
                </p:cNvPr>
                <p:cNvSpPr/>
                <p:nvPr/>
              </p:nvSpPr>
              <p:spPr>
                <a:xfrm>
                  <a:off x="4771505" y="3277332"/>
                  <a:ext cx="241068" cy="241068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 sz="700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2" name="TextBox 16">
                  <a:extLst>
                    <a:ext uri="{FF2B5EF4-FFF2-40B4-BE49-F238E27FC236}">
                      <a16:creationId xmlns:a16="http://schemas.microsoft.com/office/drawing/2014/main" id="{3EAA41FE-68DF-4CB3-98C8-12D6D6371AD8}"/>
                    </a:ext>
                  </a:extLst>
                </p:cNvPr>
                <p:cNvSpPr txBox="1"/>
                <p:nvPr/>
              </p:nvSpPr>
              <p:spPr>
                <a:xfrm>
                  <a:off x="4692763" y="3268931"/>
                  <a:ext cx="393469" cy="22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Y" sz="700" b="1" dirty="0">
                      <a:latin typeface="Century Gothic" panose="020B0502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1DE4B3D1-783C-44CE-A870-4D57629C7D43}"/>
                  </a:ext>
                </a:extLst>
              </p:cNvPr>
              <p:cNvCxnSpPr/>
              <p:nvPr/>
            </p:nvCxnSpPr>
            <p:spPr>
              <a:xfrm flipV="1">
                <a:off x="4180925" y="7107077"/>
                <a:ext cx="162093" cy="11423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4512EC1-B769-408C-9168-6090CA94E758}"/>
                  </a:ext>
                </a:extLst>
              </p:cNvPr>
              <p:cNvGrpSpPr/>
              <p:nvPr/>
            </p:nvGrpSpPr>
            <p:grpSpPr>
              <a:xfrm>
                <a:off x="4499344" y="6777874"/>
                <a:ext cx="360680" cy="356125"/>
                <a:chOff x="4833502" y="4103745"/>
                <a:chExt cx="360680" cy="356125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4DB77D39-9194-4CD4-9ECE-1A8F0A70D2BA}"/>
                    </a:ext>
                  </a:extLst>
                </p:cNvPr>
                <p:cNvGrpSpPr/>
                <p:nvPr/>
              </p:nvGrpSpPr>
              <p:grpSpPr>
                <a:xfrm>
                  <a:off x="4833502" y="4103745"/>
                  <a:ext cx="360680" cy="228475"/>
                  <a:chOff x="4692763" y="3268931"/>
                  <a:chExt cx="393469" cy="249469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B61ECE6-A5F7-465A-A28D-45849DD3ECE1}"/>
                      </a:ext>
                    </a:extLst>
                  </p:cNvPr>
                  <p:cNvSpPr/>
                  <p:nvPr/>
                </p:nvSpPr>
                <p:spPr>
                  <a:xfrm>
                    <a:off x="4771505" y="3277332"/>
                    <a:ext cx="241068" cy="2410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bg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MY" sz="700" dirty="0">
                      <a:latin typeface="Century Gothic" panose="020B0502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70" name="TextBox 16">
                    <a:extLst>
                      <a:ext uri="{FF2B5EF4-FFF2-40B4-BE49-F238E27FC236}">
                        <a16:creationId xmlns:a16="http://schemas.microsoft.com/office/drawing/2014/main" id="{8AD7C4D9-B598-45B5-A9AF-AF802163D629}"/>
                      </a:ext>
                    </a:extLst>
                  </p:cNvPr>
                  <p:cNvSpPr txBox="1"/>
                  <p:nvPr/>
                </p:nvSpPr>
                <p:spPr>
                  <a:xfrm>
                    <a:off x="4692763" y="3268931"/>
                    <a:ext cx="393469" cy="2275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MY" sz="700" b="1" dirty="0">
                        <a:latin typeface="Century Gothic" panose="020B0502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2</a:t>
                    </a:r>
                  </a:p>
                </p:txBody>
              </p:sp>
            </p:grp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E1EEE2E3-25C0-49A8-833F-CF7C4DCE8E25}"/>
                    </a:ext>
                  </a:extLst>
                </p:cNvPr>
                <p:cNvCxnSpPr/>
                <p:nvPr/>
              </p:nvCxnSpPr>
              <p:spPr>
                <a:xfrm flipH="1">
                  <a:off x="4891310" y="4320646"/>
                  <a:ext cx="58932" cy="13922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Text Box 1060">
                <a:extLst>
                  <a:ext uri="{FF2B5EF4-FFF2-40B4-BE49-F238E27FC236}">
                    <a16:creationId xmlns:a16="http://schemas.microsoft.com/office/drawing/2014/main" id="{55A2712D-F769-4439-AFD4-940BD63BD2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4251" y="7014570"/>
                <a:ext cx="1429722" cy="3205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ms-BN" sz="700" b="1" dirty="0">
                    <a:effectLst/>
                    <a:latin typeface="Century Gothic" panose="020B0502020202020204" pitchFamily="34" charset="0"/>
                  </a:rPr>
                  <a:t>Cadangan lokasi stesen pengawasan kualiti udara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D9C9DAF-3B13-4A43-A411-F3F7B25A6635}"/>
                  </a:ext>
                </a:extLst>
              </p:cNvPr>
              <p:cNvCxnSpPr/>
              <p:nvPr/>
            </p:nvCxnSpPr>
            <p:spPr>
              <a:xfrm flipH="1">
                <a:off x="4675896" y="7168279"/>
                <a:ext cx="229152" cy="310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1600993-1D87-4569-829C-4C11AEF5B237}"/>
                </a:ext>
              </a:extLst>
            </p:cNvPr>
            <p:cNvSpPr/>
            <p:nvPr/>
          </p:nvSpPr>
          <p:spPr>
            <a:xfrm>
              <a:off x="2903753" y="1087862"/>
              <a:ext cx="6549188" cy="242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MY" sz="850" b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Rajah B-1.3.2: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Cadangan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Pemasangan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Stesen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Pengawasan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Kualiti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Udara di Kawasan Perindustrian </a:t>
              </a:r>
              <a:r>
                <a:rPr lang="en-MY" sz="85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lang="en-MY" sz="85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972E1DF-2D11-40D3-9ADF-F446AA5E13E3}"/>
                </a:ext>
              </a:extLst>
            </p:cNvPr>
            <p:cNvGrpSpPr/>
            <p:nvPr/>
          </p:nvGrpSpPr>
          <p:grpSpPr>
            <a:xfrm>
              <a:off x="8291481" y="1311246"/>
              <a:ext cx="1195306" cy="599190"/>
              <a:chOff x="6324421" y="2535302"/>
              <a:chExt cx="1195306" cy="59919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94CAC8A7-499B-4121-9A99-40AD4991C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5618" y="2535302"/>
                <a:ext cx="895508" cy="488852"/>
              </a:xfrm>
              <a:prstGeom prst="rect">
                <a:avLst/>
              </a:prstGeom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364859E-2DEA-4A5E-A06B-9FF515B97829}"/>
                  </a:ext>
                </a:extLst>
              </p:cNvPr>
              <p:cNvSpPr txBox="1"/>
              <p:nvPr/>
            </p:nvSpPr>
            <p:spPr>
              <a:xfrm>
                <a:off x="6324421" y="2916728"/>
                <a:ext cx="1195306" cy="21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700" i="1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: 850 m</a:t>
                </a:r>
                <a:endParaRPr lang="en-GB" sz="700" i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F6811ED-8B6C-478A-B8B0-B3D10BA40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90" y="2406012"/>
              <a:ext cx="2686046" cy="176849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A36D1CA-41FF-4200-AC57-CEB0EBE4045B}"/>
                </a:ext>
              </a:extLst>
            </p:cNvPr>
            <p:cNvGrpSpPr/>
            <p:nvPr/>
          </p:nvGrpSpPr>
          <p:grpSpPr>
            <a:xfrm>
              <a:off x="6383912" y="2501515"/>
              <a:ext cx="360680" cy="228475"/>
              <a:chOff x="4692763" y="3268931"/>
              <a:chExt cx="393469" cy="249469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C1A6BFFD-07C2-47A2-91B4-179445908FFD}"/>
                  </a:ext>
                </a:extLst>
              </p:cNvPr>
              <p:cNvSpPr/>
              <p:nvPr/>
            </p:nvSpPr>
            <p:spPr>
              <a:xfrm>
                <a:off x="4771505" y="3277332"/>
                <a:ext cx="241068" cy="2410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3" name="TextBox 16">
                <a:extLst>
                  <a:ext uri="{FF2B5EF4-FFF2-40B4-BE49-F238E27FC236}">
                    <a16:creationId xmlns:a16="http://schemas.microsoft.com/office/drawing/2014/main" id="{8E94198D-ACB6-4B9B-A9F3-EC244A6B8D2A}"/>
                  </a:ext>
                </a:extLst>
              </p:cNvPr>
              <p:cNvSpPr txBox="1"/>
              <p:nvPr/>
            </p:nvSpPr>
            <p:spPr>
              <a:xfrm>
                <a:off x="4692763" y="3268931"/>
                <a:ext cx="393469" cy="23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700" b="1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</a:t>
                </a:r>
              </a:p>
            </p:txBody>
          </p:sp>
        </p:grp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F417ADF-6B28-4251-9C26-F7B0AC30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65" y="4320345"/>
              <a:ext cx="2344704" cy="1498325"/>
            </a:xfrm>
            <a:prstGeom prst="rect">
              <a:avLst/>
            </a:prstGeom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B0D0EDC-DEA0-4D5D-BE8A-9777E39E4156}"/>
                </a:ext>
              </a:extLst>
            </p:cNvPr>
            <p:cNvGrpSpPr/>
            <p:nvPr/>
          </p:nvGrpSpPr>
          <p:grpSpPr>
            <a:xfrm>
              <a:off x="3143124" y="4406410"/>
              <a:ext cx="315170" cy="217764"/>
              <a:chOff x="4692766" y="3268935"/>
              <a:chExt cx="393470" cy="283463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5001D58-A501-4F82-A288-FF99D8BAE0EF}"/>
                  </a:ext>
                </a:extLst>
              </p:cNvPr>
              <p:cNvSpPr/>
              <p:nvPr/>
            </p:nvSpPr>
            <p:spPr>
              <a:xfrm>
                <a:off x="4771505" y="3277332"/>
                <a:ext cx="241068" cy="2410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7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7" name="TextBox 16">
                <a:extLst>
                  <a:ext uri="{FF2B5EF4-FFF2-40B4-BE49-F238E27FC236}">
                    <a16:creationId xmlns:a16="http://schemas.microsoft.com/office/drawing/2014/main" id="{10A27FC4-1645-44F8-A111-B9FCD22F3215}"/>
                  </a:ext>
                </a:extLst>
              </p:cNvPr>
              <p:cNvSpPr txBox="1"/>
              <p:nvPr/>
            </p:nvSpPr>
            <p:spPr>
              <a:xfrm>
                <a:off x="4692766" y="3268935"/>
                <a:ext cx="393470" cy="283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700" b="1" dirty="0"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</p:grpSp>
        <p:sp>
          <p:nvSpPr>
            <p:cNvPr id="138" name="Text Box 1060">
              <a:extLst>
                <a:ext uri="{FF2B5EF4-FFF2-40B4-BE49-F238E27FC236}">
                  <a16:creationId xmlns:a16="http://schemas.microsoft.com/office/drawing/2014/main" id="{3D763934-A395-4850-A1D9-6089A2265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265" y="5823394"/>
              <a:ext cx="2329226" cy="3350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ms-BN" sz="700" dirty="0">
                  <a:effectLst/>
                  <a:latin typeface="Century Gothic" panose="020B0502020202020204" pitchFamily="34" charset="0"/>
                </a:rPr>
                <a:t>NTPM Paper Mill  (Bentong) Sdn Bhd di Industri Bentong 1</a:t>
              </a:r>
            </a:p>
          </p:txBody>
        </p:sp>
        <p:sp>
          <p:nvSpPr>
            <p:cNvPr id="139" name="Text Box 1060">
              <a:extLst>
                <a:ext uri="{FF2B5EF4-FFF2-40B4-BE49-F238E27FC236}">
                  <a16:creationId xmlns:a16="http://schemas.microsoft.com/office/drawing/2014/main" id="{B6111482-0AF9-4E92-B345-F61385DCE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4857" y="4130351"/>
              <a:ext cx="2329226" cy="3350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ms-BN" sz="700" dirty="0">
                  <a:effectLst/>
                  <a:latin typeface="Century Gothic" panose="020B0502020202020204" pitchFamily="34" charset="0"/>
                </a:rPr>
                <a:t>Potaglas Malaysia Sdn Bhd di Industri Bentong 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C5439D5-231F-4FB1-843D-0C0C27277840}"/>
                </a:ext>
              </a:extLst>
            </p:cNvPr>
            <p:cNvSpPr txBox="1"/>
            <p:nvPr/>
          </p:nvSpPr>
          <p:spPr>
            <a:xfrm>
              <a:off x="2918022" y="7000700"/>
              <a:ext cx="5522264" cy="36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Sumber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Kajian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Rancangan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Tempatan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Daerah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Bentong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Pahang 2035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3357EFF-67E8-4E3F-B84B-2258854EDED4}"/>
              </a:ext>
            </a:extLst>
          </p:cNvPr>
          <p:cNvGrpSpPr/>
          <p:nvPr/>
        </p:nvGrpSpPr>
        <p:grpSpPr>
          <a:xfrm>
            <a:off x="9013201" y="6191637"/>
            <a:ext cx="1945518" cy="230832"/>
            <a:chOff x="1957701" y="8795128"/>
            <a:chExt cx="1945518" cy="230832"/>
          </a:xfrm>
        </p:grpSpPr>
        <p:sp>
          <p:nvSpPr>
            <p:cNvPr id="145" name="Text Box 1060">
              <a:extLst>
                <a:ext uri="{FF2B5EF4-FFF2-40B4-BE49-F238E27FC236}">
                  <a16:creationId xmlns:a16="http://schemas.microsoft.com/office/drawing/2014/main" id="{96844B2E-911B-4780-8007-B6EA8C82D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7398" y="8795128"/>
              <a:ext cx="1665821" cy="230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ms-BN" sz="850" dirty="0">
                  <a:latin typeface="Century Gothic" panose="020B0502020202020204" pitchFamily="34" charset="0"/>
                </a:rPr>
                <a:t>Badan air</a:t>
              </a:r>
              <a:endParaRPr lang="ms-BN" sz="850" dirty="0"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46" name="Rectangle 1064">
              <a:extLst>
                <a:ext uri="{FF2B5EF4-FFF2-40B4-BE49-F238E27FC236}">
                  <a16:creationId xmlns:a16="http://schemas.microsoft.com/office/drawing/2014/main" id="{DA000BC5-9B3E-44A4-863B-ABACE5465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701" y="8847096"/>
              <a:ext cx="302053" cy="119488"/>
            </a:xfrm>
            <a:prstGeom prst="rect">
              <a:avLst/>
            </a:prstGeom>
            <a:solidFill>
              <a:srgbClr val="00CCFF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50" dirty="0">
                <a:effectLst/>
                <a:latin typeface="Century Gothic" panose="020B0502020202020204" pitchFamily="34" charset="0"/>
              </a:endParaRPr>
            </a:p>
          </p:txBody>
        </p:sp>
      </p:grpSp>
      <p:sp>
        <p:nvSpPr>
          <p:cNvPr id="153" name="Circle: Hollow 117">
            <a:extLst>
              <a:ext uri="{FF2B5EF4-FFF2-40B4-BE49-F238E27FC236}">
                <a16:creationId xmlns:a16="http://schemas.microsoft.com/office/drawing/2014/main" id="{CA7E0C33-F397-46D0-801B-BB4889209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924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1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37D782-780B-4AB8-9FB5-645468AAD85D}"/>
              </a:ext>
            </a:extLst>
          </p:cNvPr>
          <p:cNvSpPr/>
          <p:nvPr/>
        </p:nvSpPr>
        <p:spPr>
          <a:xfrm rot="10800000">
            <a:off x="5318511" y="-15049"/>
            <a:ext cx="444647" cy="1103452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2A5DF36-FDAC-41B7-BA01-C7EB0C266EF7}"/>
              </a:ext>
            </a:extLst>
          </p:cNvPr>
          <p:cNvSpPr/>
          <p:nvPr/>
        </p:nvSpPr>
        <p:spPr>
          <a:xfrm>
            <a:off x="2619540" y="-15049"/>
            <a:ext cx="444647" cy="1103453"/>
          </a:xfrm>
          <a:custGeom>
            <a:avLst/>
            <a:gdLst>
              <a:gd name="connsiteX0" fmla="*/ 512466 w 522514"/>
              <a:gd name="connsiteY0" fmla="*/ 0 h 884254"/>
              <a:gd name="connsiteX1" fmla="*/ 0 w 522514"/>
              <a:gd name="connsiteY1" fmla="*/ 391885 h 884254"/>
              <a:gd name="connsiteX2" fmla="*/ 10048 w 522514"/>
              <a:gd name="connsiteY2" fmla="*/ 522514 h 884254"/>
              <a:gd name="connsiteX3" fmla="*/ 522514 w 522514"/>
              <a:gd name="connsiteY3" fmla="*/ 884254 h 884254"/>
              <a:gd name="connsiteX4" fmla="*/ 512466 w 522514"/>
              <a:gd name="connsiteY4" fmla="*/ 0 h 884254"/>
              <a:gd name="connsiteX0" fmla="*/ 523550 w 523550"/>
              <a:gd name="connsiteY0" fmla="*/ 0 h 884254"/>
              <a:gd name="connsiteX1" fmla="*/ 0 w 523550"/>
              <a:gd name="connsiteY1" fmla="*/ 391885 h 884254"/>
              <a:gd name="connsiteX2" fmla="*/ 10048 w 523550"/>
              <a:gd name="connsiteY2" fmla="*/ 522514 h 884254"/>
              <a:gd name="connsiteX3" fmla="*/ 522514 w 523550"/>
              <a:gd name="connsiteY3" fmla="*/ 884254 h 884254"/>
              <a:gd name="connsiteX4" fmla="*/ 523550 w 523550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52251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4670 w 518172"/>
              <a:gd name="connsiteY2" fmla="*/ 76725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10049 w 518172"/>
              <a:gd name="connsiteY2" fmla="*/ 730012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518172 w 518172"/>
              <a:gd name="connsiteY0" fmla="*/ 0 h 884254"/>
              <a:gd name="connsiteX1" fmla="*/ 0 w 518172"/>
              <a:gd name="connsiteY1" fmla="*/ 115224 h 884254"/>
              <a:gd name="connsiteX2" fmla="*/ 98949 w 518172"/>
              <a:gd name="connsiteY2" fmla="*/ 566704 h 884254"/>
              <a:gd name="connsiteX3" fmla="*/ 517136 w 518172"/>
              <a:gd name="connsiteY3" fmla="*/ 884254 h 884254"/>
              <a:gd name="connsiteX4" fmla="*/ 518172 w 518172"/>
              <a:gd name="connsiteY4" fmla="*/ 0 h 884254"/>
              <a:gd name="connsiteX0" fmla="*/ 492772 w 492772"/>
              <a:gd name="connsiteY0" fmla="*/ 0 h 884254"/>
              <a:gd name="connsiteX1" fmla="*/ 0 w 492772"/>
              <a:gd name="connsiteY1" fmla="*/ 341342 h 884254"/>
              <a:gd name="connsiteX2" fmla="*/ 73549 w 492772"/>
              <a:gd name="connsiteY2" fmla="*/ 566704 h 884254"/>
              <a:gd name="connsiteX3" fmla="*/ 491736 w 492772"/>
              <a:gd name="connsiteY3" fmla="*/ 884254 h 884254"/>
              <a:gd name="connsiteX4" fmla="*/ 492772 w 492772"/>
              <a:gd name="connsiteY4" fmla="*/ 0 h 8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" h="884254">
                <a:moveTo>
                  <a:pt x="492772" y="0"/>
                </a:moveTo>
                <a:lnTo>
                  <a:pt x="0" y="341342"/>
                </a:lnTo>
                <a:cubicBezTo>
                  <a:pt x="1557" y="477105"/>
                  <a:pt x="71992" y="430941"/>
                  <a:pt x="73549" y="566704"/>
                </a:cubicBezTo>
                <a:lnTo>
                  <a:pt x="491736" y="884254"/>
                </a:lnTo>
                <a:cubicBezTo>
                  <a:pt x="492081" y="589503"/>
                  <a:pt x="492427" y="294751"/>
                  <a:pt x="4927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B04DD-08BC-4C5E-84E0-E8930E09165A}"/>
              </a:ext>
            </a:extLst>
          </p:cNvPr>
          <p:cNvSpPr txBox="1"/>
          <p:nvPr/>
        </p:nvSpPr>
        <p:spPr>
          <a:xfrm>
            <a:off x="2940940" y="14860"/>
            <a:ext cx="1587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RASIONAL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70713-E66D-4BAD-9956-3EC59660C470}"/>
              </a:ext>
            </a:extLst>
          </p:cNvPr>
          <p:cNvGrpSpPr/>
          <p:nvPr/>
        </p:nvGrpSpPr>
        <p:grpSpPr>
          <a:xfrm>
            <a:off x="2913014" y="-5345"/>
            <a:ext cx="2422845" cy="1093750"/>
            <a:chOff x="2968365" y="-5345"/>
            <a:chExt cx="1862080" cy="1093750"/>
          </a:xfrm>
        </p:grpSpPr>
        <p:sp>
          <p:nvSpPr>
            <p:cNvPr id="18" name="Flowchart: Off-page Connector 61">
              <a:extLst>
                <a:ext uri="{FF2B5EF4-FFF2-40B4-BE49-F238E27FC236}">
                  <a16:creationId xmlns:a16="http://schemas.microsoft.com/office/drawing/2014/main" id="{4978FC04-331C-4F72-8DCB-8CC68540F656}"/>
                </a:ext>
              </a:extLst>
            </p:cNvPr>
            <p:cNvSpPr/>
            <p:nvPr/>
          </p:nvSpPr>
          <p:spPr>
            <a:xfrm>
              <a:off x="2968365" y="208393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rgbClr val="92B0A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34F3D1-4D2E-435D-A7A5-E0EA88710129}"/>
                </a:ext>
              </a:extLst>
            </p:cNvPr>
            <p:cNvSpPr txBox="1"/>
            <p:nvPr/>
          </p:nvSpPr>
          <p:spPr>
            <a:xfrm>
              <a:off x="3103431" y="315305"/>
              <a:ext cx="13091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xxxxxxxxxxxxxxxxxxxxxxxxxxxxxxxxxxxxxxxxxxxxxxxxxxxxxxxxxxxxxxx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4A4F6E-D2EA-4D61-AF15-940ACFBA4FAF}"/>
                </a:ext>
              </a:extLst>
            </p:cNvPr>
            <p:cNvSpPr/>
            <p:nvPr/>
          </p:nvSpPr>
          <p:spPr>
            <a:xfrm>
              <a:off x="3044820" y="251"/>
              <a:ext cx="1785625" cy="10881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F9DB7-FF71-42C5-89DE-546DBE0F7D99}"/>
                </a:ext>
              </a:extLst>
            </p:cNvPr>
            <p:cNvSpPr txBox="1"/>
            <p:nvPr/>
          </p:nvSpPr>
          <p:spPr>
            <a:xfrm>
              <a:off x="3047220" y="-5345"/>
              <a:ext cx="1783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CADANGAN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23" name="Flowchart: Off-page Connector 61">
              <a:extLst>
                <a:ext uri="{FF2B5EF4-FFF2-40B4-BE49-F238E27FC236}">
                  <a16:creationId xmlns:a16="http://schemas.microsoft.com/office/drawing/2014/main" id="{AC8EA2F8-7A0D-4AF9-9F33-56A63BE14F2F}"/>
                </a:ext>
              </a:extLst>
            </p:cNvPr>
            <p:cNvSpPr/>
            <p:nvPr/>
          </p:nvSpPr>
          <p:spPr>
            <a:xfrm>
              <a:off x="3123954" y="172939"/>
              <a:ext cx="1567204" cy="10269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14565-8D5E-4100-8946-9D4B1DC56692}"/>
                </a:ext>
              </a:extLst>
            </p:cNvPr>
            <p:cNvSpPr txBox="1"/>
            <p:nvPr/>
          </p:nvSpPr>
          <p:spPr>
            <a:xfrm>
              <a:off x="3153585" y="286144"/>
              <a:ext cx="157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Menjalankan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program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cerun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menghalang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hakisan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/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gelinciran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akibat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kegagalan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cerun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5C89F-7E0E-4646-A38A-F80495CFBB77}"/>
              </a:ext>
            </a:extLst>
          </p:cNvPr>
          <p:cNvGrpSpPr/>
          <p:nvPr/>
        </p:nvGrpSpPr>
        <p:grpSpPr>
          <a:xfrm>
            <a:off x="3732" y="-4029"/>
            <a:ext cx="2098540" cy="1105872"/>
            <a:chOff x="2801965" y="-4029"/>
            <a:chExt cx="2399167" cy="1062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ABBE2-18C6-455E-ACED-48063AEEAD4B}"/>
                </a:ext>
              </a:extLst>
            </p:cNvPr>
            <p:cNvSpPr/>
            <p:nvPr/>
          </p:nvSpPr>
          <p:spPr>
            <a:xfrm>
              <a:off x="2801965" y="164936"/>
              <a:ext cx="510038" cy="893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EFC439-BC19-42D4-86CD-08C43F33DD65}"/>
                </a:ext>
              </a:extLst>
            </p:cNvPr>
            <p:cNvSpPr/>
            <p:nvPr/>
          </p:nvSpPr>
          <p:spPr>
            <a:xfrm>
              <a:off x="3133063" y="-4029"/>
              <a:ext cx="1598723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Isosceles Triangle 7">
              <a:extLst>
                <a:ext uri="{FF2B5EF4-FFF2-40B4-BE49-F238E27FC236}">
                  <a16:creationId xmlns:a16="http://schemas.microsoft.com/office/drawing/2014/main" id="{FDA9ED2E-1479-49B1-AF3F-4FEE7B5A498C}"/>
                </a:ext>
              </a:extLst>
            </p:cNvPr>
            <p:cNvSpPr/>
            <p:nvPr/>
          </p:nvSpPr>
          <p:spPr>
            <a:xfrm rot="5400000">
              <a:off x="3143733" y="876959"/>
              <a:ext cx="158166" cy="191539"/>
            </a:xfrm>
            <a:custGeom>
              <a:avLst/>
              <a:gdLst>
                <a:gd name="connsiteX0" fmla="*/ 0 w 360218"/>
                <a:gd name="connsiteY0" fmla="*/ 252545 h 252545"/>
                <a:gd name="connsiteX1" fmla="*/ 180109 w 360218"/>
                <a:gd name="connsiteY1" fmla="*/ 0 h 252545"/>
                <a:gd name="connsiteX2" fmla="*/ 360218 w 360218"/>
                <a:gd name="connsiteY2" fmla="*/ 252545 h 252545"/>
                <a:gd name="connsiteX3" fmla="*/ 0 w 360218"/>
                <a:gd name="connsiteY3" fmla="*/ 252545 h 252545"/>
                <a:gd name="connsiteX0" fmla="*/ 0 w 360218"/>
                <a:gd name="connsiteY0" fmla="*/ 352298 h 352298"/>
                <a:gd name="connsiteX1" fmla="*/ 307571 w 360218"/>
                <a:gd name="connsiteY1" fmla="*/ 0 h 352298"/>
                <a:gd name="connsiteX2" fmla="*/ 360218 w 360218"/>
                <a:gd name="connsiteY2" fmla="*/ 352298 h 352298"/>
                <a:gd name="connsiteX3" fmla="*/ 0 w 360218"/>
                <a:gd name="connsiteY3" fmla="*/ 352298 h 352298"/>
                <a:gd name="connsiteX0" fmla="*/ 0 w 249381"/>
                <a:gd name="connsiteY0" fmla="*/ 30872 h 352298"/>
                <a:gd name="connsiteX1" fmla="*/ 196734 w 249381"/>
                <a:gd name="connsiteY1" fmla="*/ 0 h 352298"/>
                <a:gd name="connsiteX2" fmla="*/ 249381 w 249381"/>
                <a:gd name="connsiteY2" fmla="*/ 352298 h 352298"/>
                <a:gd name="connsiteX3" fmla="*/ 0 w 249381"/>
                <a:gd name="connsiteY3" fmla="*/ 30872 h 352298"/>
                <a:gd name="connsiteX0" fmla="*/ 22168 w 218902"/>
                <a:gd name="connsiteY0" fmla="*/ 30872 h 186043"/>
                <a:gd name="connsiteX1" fmla="*/ 218902 w 218902"/>
                <a:gd name="connsiteY1" fmla="*/ 0 h 186043"/>
                <a:gd name="connsiteX2" fmla="*/ 0 w 218902"/>
                <a:gd name="connsiteY2" fmla="*/ 186043 h 186043"/>
                <a:gd name="connsiteX3" fmla="*/ 22168 w 218902"/>
                <a:gd name="connsiteY3" fmla="*/ 30872 h 186043"/>
                <a:gd name="connsiteX0" fmla="*/ 0 w 224443"/>
                <a:gd name="connsiteY0" fmla="*/ 30872 h 186043"/>
                <a:gd name="connsiteX1" fmla="*/ 224443 w 224443"/>
                <a:gd name="connsiteY1" fmla="*/ 0 h 186043"/>
                <a:gd name="connsiteX2" fmla="*/ 5541 w 224443"/>
                <a:gd name="connsiteY2" fmla="*/ 186043 h 186043"/>
                <a:gd name="connsiteX3" fmla="*/ 0 w 224443"/>
                <a:gd name="connsiteY3" fmla="*/ 30872 h 186043"/>
                <a:gd name="connsiteX0" fmla="*/ 0 w 229985"/>
                <a:gd name="connsiteY0" fmla="*/ 0 h 155171"/>
                <a:gd name="connsiteX1" fmla="*/ 229985 w 229985"/>
                <a:gd name="connsiteY1" fmla="*/ 134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0 w 229985"/>
                <a:gd name="connsiteY0" fmla="*/ 0 h 155171"/>
                <a:gd name="connsiteX1" fmla="*/ 229985 w 229985"/>
                <a:gd name="connsiteY1" fmla="*/ 763 h 155171"/>
                <a:gd name="connsiteX2" fmla="*/ 5541 w 229985"/>
                <a:gd name="connsiteY2" fmla="*/ 155171 h 155171"/>
                <a:gd name="connsiteX3" fmla="*/ 0 w 229985"/>
                <a:gd name="connsiteY3" fmla="*/ 0 h 155171"/>
                <a:gd name="connsiteX0" fmla="*/ 157539 w 224444"/>
                <a:gd name="connsiteY0" fmla="*/ 0 h 181148"/>
                <a:gd name="connsiteX1" fmla="*/ 224444 w 224444"/>
                <a:gd name="connsiteY1" fmla="*/ 26740 h 181148"/>
                <a:gd name="connsiteX2" fmla="*/ 0 w 224444"/>
                <a:gd name="connsiteY2" fmla="*/ 181148 h 181148"/>
                <a:gd name="connsiteX3" fmla="*/ 157539 w 224444"/>
                <a:gd name="connsiteY3" fmla="*/ 0 h 181148"/>
                <a:gd name="connsiteX0" fmla="*/ 0 w 229985"/>
                <a:gd name="connsiteY0" fmla="*/ 0 h 191539"/>
                <a:gd name="connsiteX1" fmla="*/ 229985 w 229985"/>
                <a:gd name="connsiteY1" fmla="*/ 37131 h 191539"/>
                <a:gd name="connsiteX2" fmla="*/ 5541 w 229985"/>
                <a:gd name="connsiteY2" fmla="*/ 191539 h 191539"/>
                <a:gd name="connsiteX3" fmla="*/ 0 w 229985"/>
                <a:gd name="connsiteY3" fmla="*/ 0 h 191539"/>
                <a:gd name="connsiteX0" fmla="*/ 0 w 162835"/>
                <a:gd name="connsiteY0" fmla="*/ 0 h 191539"/>
                <a:gd name="connsiteX1" fmla="*/ 162835 w 162835"/>
                <a:gd name="connsiteY1" fmla="*/ 16350 h 191539"/>
                <a:gd name="connsiteX2" fmla="*/ 5541 w 162835"/>
                <a:gd name="connsiteY2" fmla="*/ 191539 h 191539"/>
                <a:gd name="connsiteX3" fmla="*/ 0 w 162835"/>
                <a:gd name="connsiteY3" fmla="*/ 0 h 191539"/>
                <a:gd name="connsiteX0" fmla="*/ 0 w 149382"/>
                <a:gd name="connsiteY0" fmla="*/ 0 h 191539"/>
                <a:gd name="connsiteX1" fmla="*/ 149382 w 149382"/>
                <a:gd name="connsiteY1" fmla="*/ 12707 h 191539"/>
                <a:gd name="connsiteX2" fmla="*/ 5541 w 149382"/>
                <a:gd name="connsiteY2" fmla="*/ 191539 h 191539"/>
                <a:gd name="connsiteX3" fmla="*/ 0 w 149382"/>
                <a:gd name="connsiteY3" fmla="*/ 0 h 191539"/>
                <a:gd name="connsiteX0" fmla="*/ 0 w 146019"/>
                <a:gd name="connsiteY0" fmla="*/ 0 h 191539"/>
                <a:gd name="connsiteX1" fmla="*/ 146019 w 146019"/>
                <a:gd name="connsiteY1" fmla="*/ 9064 h 191539"/>
                <a:gd name="connsiteX2" fmla="*/ 5541 w 146019"/>
                <a:gd name="connsiteY2" fmla="*/ 191539 h 191539"/>
                <a:gd name="connsiteX3" fmla="*/ 0 w 146019"/>
                <a:gd name="connsiteY3" fmla="*/ 0 h 1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19" h="191539">
                  <a:moveTo>
                    <a:pt x="0" y="0"/>
                  </a:moveTo>
                  <a:lnTo>
                    <a:pt x="146019" y="9064"/>
                  </a:lnTo>
                  <a:lnTo>
                    <a:pt x="5541" y="19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56DAC-F32C-4B82-B923-B4D686DA5AC9}"/>
                </a:ext>
              </a:extLst>
            </p:cNvPr>
            <p:cNvSpPr txBox="1"/>
            <p:nvPr/>
          </p:nvSpPr>
          <p:spPr>
            <a:xfrm>
              <a:off x="3159209" y="110899"/>
              <a:ext cx="1572577" cy="687318"/>
            </a:xfrm>
            <a:prstGeom prst="round2Diag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i-FI" sz="900" b="1" dirty="0">
                  <a:latin typeface="Century Gothic" panose="020B0502020202020204" pitchFamily="34" charset="0"/>
                  <a:ea typeface="Adobe Fan Heiti Std B" panose="020B0700000000000000" pitchFamily="34" charset="-128"/>
                  <a:cs typeface="Open Sans" panose="020B0606030504020204" pitchFamily="34" charset="0"/>
                </a:rPr>
                <a:t>MEMASTIKAN PENGURUSAN ALAM SEKITAR YANG LESTARI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684CB6-DC8F-4B28-87F0-8A76F76AD7B6}"/>
                </a:ext>
              </a:extLst>
            </p:cNvPr>
            <p:cNvSpPr/>
            <p:nvPr/>
          </p:nvSpPr>
          <p:spPr>
            <a:xfrm rot="10800000">
              <a:off x="4708360" y="0"/>
              <a:ext cx="492772" cy="893958"/>
            </a:xfrm>
            <a:custGeom>
              <a:avLst/>
              <a:gdLst>
                <a:gd name="connsiteX0" fmla="*/ 512466 w 522514"/>
                <a:gd name="connsiteY0" fmla="*/ 0 h 884254"/>
                <a:gd name="connsiteX1" fmla="*/ 0 w 522514"/>
                <a:gd name="connsiteY1" fmla="*/ 391885 h 884254"/>
                <a:gd name="connsiteX2" fmla="*/ 10048 w 522514"/>
                <a:gd name="connsiteY2" fmla="*/ 522514 h 884254"/>
                <a:gd name="connsiteX3" fmla="*/ 522514 w 522514"/>
                <a:gd name="connsiteY3" fmla="*/ 884254 h 884254"/>
                <a:gd name="connsiteX4" fmla="*/ 512466 w 522514"/>
                <a:gd name="connsiteY4" fmla="*/ 0 h 884254"/>
                <a:gd name="connsiteX0" fmla="*/ 523550 w 523550"/>
                <a:gd name="connsiteY0" fmla="*/ 0 h 884254"/>
                <a:gd name="connsiteX1" fmla="*/ 0 w 523550"/>
                <a:gd name="connsiteY1" fmla="*/ 391885 h 884254"/>
                <a:gd name="connsiteX2" fmla="*/ 10048 w 523550"/>
                <a:gd name="connsiteY2" fmla="*/ 522514 h 884254"/>
                <a:gd name="connsiteX3" fmla="*/ 522514 w 523550"/>
                <a:gd name="connsiteY3" fmla="*/ 884254 h 884254"/>
                <a:gd name="connsiteX4" fmla="*/ 523550 w 523550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52251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4670 w 518172"/>
                <a:gd name="connsiteY2" fmla="*/ 76725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10049 w 518172"/>
                <a:gd name="connsiteY2" fmla="*/ 730012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518172 w 518172"/>
                <a:gd name="connsiteY0" fmla="*/ 0 h 884254"/>
                <a:gd name="connsiteX1" fmla="*/ 0 w 518172"/>
                <a:gd name="connsiteY1" fmla="*/ 115224 h 884254"/>
                <a:gd name="connsiteX2" fmla="*/ 98949 w 518172"/>
                <a:gd name="connsiteY2" fmla="*/ 566704 h 884254"/>
                <a:gd name="connsiteX3" fmla="*/ 517136 w 518172"/>
                <a:gd name="connsiteY3" fmla="*/ 884254 h 884254"/>
                <a:gd name="connsiteX4" fmla="*/ 518172 w 518172"/>
                <a:gd name="connsiteY4" fmla="*/ 0 h 884254"/>
                <a:gd name="connsiteX0" fmla="*/ 492772 w 492772"/>
                <a:gd name="connsiteY0" fmla="*/ 0 h 884254"/>
                <a:gd name="connsiteX1" fmla="*/ 0 w 492772"/>
                <a:gd name="connsiteY1" fmla="*/ 341342 h 884254"/>
                <a:gd name="connsiteX2" fmla="*/ 73549 w 492772"/>
                <a:gd name="connsiteY2" fmla="*/ 566704 h 884254"/>
                <a:gd name="connsiteX3" fmla="*/ 491736 w 492772"/>
                <a:gd name="connsiteY3" fmla="*/ 884254 h 884254"/>
                <a:gd name="connsiteX4" fmla="*/ 492772 w 492772"/>
                <a:gd name="connsiteY4" fmla="*/ 0 h 88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2" h="884254">
                  <a:moveTo>
                    <a:pt x="492772" y="0"/>
                  </a:moveTo>
                  <a:lnTo>
                    <a:pt x="0" y="341342"/>
                  </a:lnTo>
                  <a:cubicBezTo>
                    <a:pt x="1557" y="477105"/>
                    <a:pt x="71992" y="430941"/>
                    <a:pt x="73549" y="566704"/>
                  </a:cubicBezTo>
                  <a:lnTo>
                    <a:pt x="491736" y="884254"/>
                  </a:lnTo>
                  <a:cubicBezTo>
                    <a:pt x="492081" y="589503"/>
                    <a:pt x="492427" y="294751"/>
                    <a:pt x="49277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4E605-4165-40A0-9109-41811DBBA927}"/>
              </a:ext>
            </a:extLst>
          </p:cNvPr>
          <p:cNvGrpSpPr/>
          <p:nvPr/>
        </p:nvGrpSpPr>
        <p:grpSpPr>
          <a:xfrm>
            <a:off x="1756156" y="111157"/>
            <a:ext cx="1321565" cy="1144755"/>
            <a:chOff x="9486714" y="828916"/>
            <a:chExt cx="1138154" cy="9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D9605E-6291-4C1E-B1F9-8BA4458B419D}"/>
                </a:ext>
              </a:extLst>
            </p:cNvPr>
            <p:cNvGrpSpPr/>
            <p:nvPr/>
          </p:nvGrpSpPr>
          <p:grpSpPr>
            <a:xfrm>
              <a:off x="9696343" y="828916"/>
              <a:ext cx="715785" cy="985882"/>
              <a:chOff x="9696343" y="828916"/>
              <a:chExt cx="715785" cy="98588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6D1A92-AA1E-4326-A6AC-718786E0D407}"/>
                  </a:ext>
                </a:extLst>
              </p:cNvPr>
              <p:cNvSpPr/>
              <p:nvPr/>
            </p:nvSpPr>
            <p:spPr>
              <a:xfrm>
                <a:off x="9717521" y="828916"/>
                <a:ext cx="676540" cy="6641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2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Picture 4" descr="Image result for HOUSING  ICON TRANSPARENT">
                <a:extLst>
                  <a:ext uri="{FF2B5EF4-FFF2-40B4-BE49-F238E27FC236}">
                    <a16:creationId xmlns:a16="http://schemas.microsoft.com/office/drawing/2014/main" id="{3AD99A7A-64FE-4B52-898A-A50E143FE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8212" y="1219040"/>
                <a:ext cx="376113" cy="325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Kotak Teks 39">
                <a:extLst>
                  <a:ext uri="{FF2B5EF4-FFF2-40B4-BE49-F238E27FC236}">
                    <a16:creationId xmlns:a16="http://schemas.microsoft.com/office/drawing/2014/main" id="{5EEC3B61-B28E-4FFB-A548-C51704F6F272}"/>
                  </a:ext>
                </a:extLst>
              </p:cNvPr>
              <p:cNvSpPr txBox="1"/>
              <p:nvPr/>
            </p:nvSpPr>
            <p:spPr>
              <a:xfrm>
                <a:off x="9696343" y="940586"/>
                <a:ext cx="715785" cy="87421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prstTxWarp prst="textArchUp">
                  <a:avLst>
                    <a:gd name="adj" fmla="val 6362460"/>
                  </a:avLst>
                </a:prstTxWarp>
                <a:spAutoFit/>
              </a:bodyPr>
              <a:lstStyle/>
              <a:p>
                <a:pPr marL="0" marR="0" lvl="0" indent="0" algn="ctr" defTabSz="457200" rtl="0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00" b="1" i="0" u="none" strike="noStrike" kern="1200" cap="none" spc="0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STRATEGI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F4591-678F-4514-B8F6-9474C4CB5533}"/>
                </a:ext>
              </a:extLst>
            </p:cNvPr>
            <p:cNvSpPr txBox="1"/>
            <p:nvPr/>
          </p:nvSpPr>
          <p:spPr>
            <a:xfrm>
              <a:off x="9486714" y="1044849"/>
              <a:ext cx="1138154" cy="29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0850" indent="-450850" algn="ctr"/>
              <a:r>
                <a:rPr lang="en-US" sz="1600" dirty="0"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B-1.3</a:t>
              </a:r>
              <a:endParaRPr lang="en-MY" sz="1600" dirty="0"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93320-438D-41AD-8BD8-4E12F81AE866}"/>
              </a:ext>
            </a:extLst>
          </p:cNvPr>
          <p:cNvGrpSpPr/>
          <p:nvPr/>
        </p:nvGrpSpPr>
        <p:grpSpPr>
          <a:xfrm>
            <a:off x="5604468" y="-5875"/>
            <a:ext cx="3075129" cy="1094279"/>
            <a:chOff x="8392826" y="3230"/>
            <a:chExt cx="1978887" cy="9066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3782C-1E40-4FC9-ADC8-7B7251100665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Flowchart: Off-page Connector 61">
              <a:extLst>
                <a:ext uri="{FF2B5EF4-FFF2-40B4-BE49-F238E27FC236}">
                  <a16:creationId xmlns:a16="http://schemas.microsoft.com/office/drawing/2014/main" id="{6C55B400-10CA-4568-9BAA-E655C249F741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73D8BB-7472-40F4-BA83-14C1A19A94E3}"/>
                </a:ext>
              </a:extLst>
            </p:cNvPr>
            <p:cNvSpPr txBox="1"/>
            <p:nvPr/>
          </p:nvSpPr>
          <p:spPr>
            <a:xfrm>
              <a:off x="8494127" y="310209"/>
              <a:ext cx="1757784" cy="53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Beberapa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insiden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runtuh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direkodkan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Genting Highlands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dipantau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kerana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mengakibatkan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nyawa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manusia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A41D8-2FB1-4097-9990-7B0E42148FC9}"/>
                </a:ext>
              </a:extLst>
            </p:cNvPr>
            <p:cNvSpPr txBox="1"/>
            <p:nvPr/>
          </p:nvSpPr>
          <p:spPr>
            <a:xfrm>
              <a:off x="8423296" y="3230"/>
              <a:ext cx="1933794" cy="1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RASIONAL</a:t>
              </a:r>
              <a:endParaRPr kumimoji="0" lang="en-GB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FF725-B9EE-49CE-8495-C2DB52DE8EE8}"/>
              </a:ext>
            </a:extLst>
          </p:cNvPr>
          <p:cNvGrpSpPr/>
          <p:nvPr/>
        </p:nvGrpSpPr>
        <p:grpSpPr>
          <a:xfrm>
            <a:off x="0" y="1088403"/>
            <a:ext cx="2790502" cy="4859356"/>
            <a:chOff x="0" y="1137470"/>
            <a:chExt cx="2804356" cy="386952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ABEC22-5FC0-46E1-BE31-15B3E17600CF}"/>
                </a:ext>
              </a:extLst>
            </p:cNvPr>
            <p:cNvSpPr txBox="1"/>
            <p:nvPr/>
          </p:nvSpPr>
          <p:spPr>
            <a:xfrm>
              <a:off x="0" y="1660631"/>
              <a:ext cx="2804356" cy="3346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ts val="1400"/>
                </a:lnSpc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Pihak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JKR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perlu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mengambil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tindakan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Menjalankan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kajian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terperinci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berisiko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terancam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bencana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runtuh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gelinciran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contoh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analisis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tahap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kebolehruntuhan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kajian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teknik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geofizik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 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Menjalankan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program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kawalan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cerun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marL="171450" lvl="0" indent="-171450" defTabSz="457200">
                <a:lnSpc>
                  <a:spcPts val="1400"/>
                </a:lnSpc>
                <a:buFont typeface="Arial" panose="020B0604020202020204" pitchFamily="34" charset="0"/>
                <a:buChar char="•"/>
                <a:defRPr/>
              </a:pP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Menyediakan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tumbuhan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tutup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bumi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rumput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tumbuhan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jenis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kekacang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untuk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menguatkan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profil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tanah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Menjalankan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kaedah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mitigasi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cerun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bermasalah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seperti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peneresan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pembinaan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tembok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penahan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dan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lapisan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plastik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permukaan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bersimen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Menyelenggara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perparitan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secara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berkala</a:t>
              </a:r>
              <a:endPara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57200" lvl="0" indent="-228600" defTabSz="457200">
                <a:lnSpc>
                  <a:spcPts val="1400"/>
                </a:lnSpc>
                <a:buFont typeface="+mj-lt"/>
                <a:buAutoNum type="alphaLcParenR"/>
                <a:defRPr/>
              </a:pP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Mengawal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berdensiti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tinggi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serta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pembangunan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menampung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beban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yang </a:t>
              </a:r>
              <a:r>
                <a:rPr lang="en-US" sz="900" dirty="0" err="1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besar</a:t>
              </a:r>
              <a:r>
                <a:rPr lang="en-US" sz="9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8430A81-3D55-4084-8C8A-F3BEEF6EF540}"/>
                </a:ext>
              </a:extLst>
            </p:cNvPr>
            <p:cNvGrpSpPr/>
            <p:nvPr/>
          </p:nvGrpSpPr>
          <p:grpSpPr>
            <a:xfrm>
              <a:off x="0" y="1137470"/>
              <a:ext cx="2804356" cy="514483"/>
              <a:chOff x="7110882" y="3343952"/>
              <a:chExt cx="2804356" cy="51448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Flowchart: Off-page Connector 29">
                <a:extLst>
                  <a:ext uri="{FF2B5EF4-FFF2-40B4-BE49-F238E27FC236}">
                    <a16:creationId xmlns:a16="http://schemas.microsoft.com/office/drawing/2014/main" id="{6E2F8301-062F-489B-B5CE-75ABACCA586A}"/>
                  </a:ext>
                </a:extLst>
              </p:cNvPr>
              <p:cNvSpPr/>
              <p:nvPr/>
            </p:nvSpPr>
            <p:spPr>
              <a:xfrm>
                <a:off x="7110882" y="3362366"/>
                <a:ext cx="2804356" cy="496069"/>
              </a:xfrm>
              <a:prstGeom prst="flowChartOffpageConnector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lowchart: Off-page Connector 61">
                <a:extLst>
                  <a:ext uri="{FF2B5EF4-FFF2-40B4-BE49-F238E27FC236}">
                    <a16:creationId xmlns:a16="http://schemas.microsoft.com/office/drawing/2014/main" id="{A71849B2-C639-433B-BC2C-F76233A22687}"/>
                  </a:ext>
                </a:extLst>
              </p:cNvPr>
              <p:cNvSpPr/>
              <p:nvPr/>
            </p:nvSpPr>
            <p:spPr>
              <a:xfrm>
                <a:off x="7591164" y="3485752"/>
                <a:ext cx="1736826" cy="8320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12 w 10000"/>
                  <a:gd name="connsiteY0" fmla="*/ 8397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12 w 10000"/>
                  <a:gd name="connsiteY5" fmla="*/ 8397 h 10000"/>
                  <a:gd name="connsiteX0" fmla="*/ 12 w 10036"/>
                  <a:gd name="connsiteY0" fmla="*/ 397 h 2000"/>
                  <a:gd name="connsiteX1" fmla="*/ 10036 w 10036"/>
                  <a:gd name="connsiteY1" fmla="*/ 796 h 2000"/>
                  <a:gd name="connsiteX2" fmla="*/ 10000 w 10036"/>
                  <a:gd name="connsiteY2" fmla="*/ 0 h 2000"/>
                  <a:gd name="connsiteX3" fmla="*/ 5000 w 10036"/>
                  <a:gd name="connsiteY3" fmla="*/ 2000 h 2000"/>
                  <a:gd name="connsiteX4" fmla="*/ 0 w 10036"/>
                  <a:gd name="connsiteY4" fmla="*/ 0 h 2000"/>
                  <a:gd name="connsiteX5" fmla="*/ 12 w 10036"/>
                  <a:gd name="connsiteY5" fmla="*/ 397 h 2000"/>
                  <a:gd name="connsiteX0" fmla="*/ 12 w 10000"/>
                  <a:gd name="connsiteY0" fmla="*/ 1985 h 23994"/>
                  <a:gd name="connsiteX1" fmla="*/ 10000 w 10000"/>
                  <a:gd name="connsiteY1" fmla="*/ 3980 h 23994"/>
                  <a:gd name="connsiteX2" fmla="*/ 9964 w 10000"/>
                  <a:gd name="connsiteY2" fmla="*/ 0 h 23994"/>
                  <a:gd name="connsiteX3" fmla="*/ 4982 w 10000"/>
                  <a:gd name="connsiteY3" fmla="*/ 23994 h 23994"/>
                  <a:gd name="connsiteX4" fmla="*/ 0 w 10000"/>
                  <a:gd name="connsiteY4" fmla="*/ 0 h 23994"/>
                  <a:gd name="connsiteX5" fmla="*/ 12 w 10000"/>
                  <a:gd name="connsiteY5" fmla="*/ 1985 h 23994"/>
                  <a:gd name="connsiteX0" fmla="*/ 12 w 10005"/>
                  <a:gd name="connsiteY0" fmla="*/ 1985 h 23994"/>
                  <a:gd name="connsiteX1" fmla="*/ 10000 w 10005"/>
                  <a:gd name="connsiteY1" fmla="*/ 3980 h 23994"/>
                  <a:gd name="connsiteX2" fmla="*/ 10002 w 10005"/>
                  <a:gd name="connsiteY2" fmla="*/ 2825 h 23994"/>
                  <a:gd name="connsiteX3" fmla="*/ 4982 w 10005"/>
                  <a:gd name="connsiteY3" fmla="*/ 23994 h 23994"/>
                  <a:gd name="connsiteX4" fmla="*/ 0 w 10005"/>
                  <a:gd name="connsiteY4" fmla="*/ 0 h 23994"/>
                  <a:gd name="connsiteX5" fmla="*/ 12 w 10005"/>
                  <a:gd name="connsiteY5" fmla="*/ 1985 h 2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5" h="23994">
                    <a:moveTo>
                      <a:pt x="12" y="1985"/>
                    </a:moveTo>
                    <a:lnTo>
                      <a:pt x="10000" y="3980"/>
                    </a:lnTo>
                    <a:cubicBezTo>
                      <a:pt x="9988" y="2655"/>
                      <a:pt x="10014" y="4150"/>
                      <a:pt x="10002" y="2825"/>
                    </a:cubicBezTo>
                    <a:lnTo>
                      <a:pt x="4982" y="23994"/>
                    </a:lnTo>
                    <a:lnTo>
                      <a:pt x="0" y="0"/>
                    </a:lnTo>
                    <a:cubicBezTo>
                      <a:pt x="4" y="660"/>
                      <a:pt x="8" y="1325"/>
                      <a:pt x="12" y="19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924FC1-CC99-4328-BA5F-2F43338AE75F}"/>
                  </a:ext>
                </a:extLst>
              </p:cNvPr>
              <p:cNvSpPr txBox="1"/>
              <p:nvPr/>
            </p:nvSpPr>
            <p:spPr>
              <a:xfrm>
                <a:off x="7608572" y="3343952"/>
                <a:ext cx="1759561" cy="1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DESKRIPSI CADANGAN</a:t>
                </a:r>
                <a:endParaRPr kumimoji="0" lang="en-GB" sz="9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Adobe Gothic Std B" panose="020B0800000000000000" pitchFamily="3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0DCD666-C175-4CC3-81FD-57773EAEBED1}"/>
                  </a:ext>
                </a:extLst>
              </p:cNvPr>
              <p:cNvSpPr txBox="1"/>
              <p:nvPr/>
            </p:nvSpPr>
            <p:spPr>
              <a:xfrm>
                <a:off x="7957169" y="3561534"/>
                <a:ext cx="1138154" cy="20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 algn="ctr"/>
                <a:r>
                  <a:rPr lang="en-US" sz="1050" b="1" dirty="0">
                    <a:latin typeface="Century Gothic" panose="020B0502020202020204" pitchFamily="34" charset="0"/>
                    <a:ea typeface="Adobe Gothic Std B" panose="020B0800000000000000" pitchFamily="34" charset="-128"/>
                  </a:rPr>
                  <a:t>B-1.3(c)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66DC-0E75-43F9-B7E5-11F3602576DE}"/>
              </a:ext>
            </a:extLst>
          </p:cNvPr>
          <p:cNvGrpSpPr/>
          <p:nvPr/>
        </p:nvGrpSpPr>
        <p:grpSpPr>
          <a:xfrm rot="16200000">
            <a:off x="1242869" y="5260757"/>
            <a:ext cx="821681" cy="2273583"/>
            <a:chOff x="10525614" y="8442732"/>
            <a:chExt cx="1131112" cy="15320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CEF4EC-4E09-4314-9936-5650BC207D04}"/>
                </a:ext>
              </a:extLst>
            </p:cNvPr>
            <p:cNvSpPr/>
            <p:nvPr/>
          </p:nvSpPr>
          <p:spPr>
            <a:xfrm>
              <a:off x="10525614" y="9628909"/>
              <a:ext cx="1131110" cy="3458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Flowchart: Off-page Connector 36">
              <a:extLst>
                <a:ext uri="{FF2B5EF4-FFF2-40B4-BE49-F238E27FC236}">
                  <a16:creationId xmlns:a16="http://schemas.microsoft.com/office/drawing/2014/main" id="{10F8760C-F04B-4BDB-A906-BFB04668ED45}"/>
                </a:ext>
              </a:extLst>
            </p:cNvPr>
            <p:cNvSpPr/>
            <p:nvPr/>
          </p:nvSpPr>
          <p:spPr>
            <a:xfrm>
              <a:off x="10525616" y="9152623"/>
              <a:ext cx="1131110" cy="775462"/>
            </a:xfrm>
            <a:prstGeom prst="flowChartOffpage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4217B021-FCBB-450E-96B4-7B79BBF1AEF0}"/>
                </a:ext>
              </a:extLst>
            </p:cNvPr>
            <p:cNvSpPr/>
            <p:nvPr/>
          </p:nvSpPr>
          <p:spPr>
            <a:xfrm>
              <a:off x="10525615" y="8800217"/>
              <a:ext cx="1131109" cy="731620"/>
            </a:xfrm>
            <a:prstGeom prst="flowChartOffpageConnec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Flowchart: Off-page Connector 38">
              <a:extLst>
                <a:ext uri="{FF2B5EF4-FFF2-40B4-BE49-F238E27FC236}">
                  <a16:creationId xmlns:a16="http://schemas.microsoft.com/office/drawing/2014/main" id="{82BE5723-9CAA-4CF2-B20B-B48C219BAA08}"/>
                </a:ext>
              </a:extLst>
            </p:cNvPr>
            <p:cNvSpPr/>
            <p:nvPr/>
          </p:nvSpPr>
          <p:spPr>
            <a:xfrm>
              <a:off x="10525616" y="8442732"/>
              <a:ext cx="1131109" cy="658202"/>
            </a:xfrm>
            <a:prstGeom prst="flowChartOffpage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Flowchart: Off-page Connector 39">
            <a:extLst>
              <a:ext uri="{FF2B5EF4-FFF2-40B4-BE49-F238E27FC236}">
                <a16:creationId xmlns:a16="http://schemas.microsoft.com/office/drawing/2014/main" id="{8DC4295E-B636-4E07-81D6-49AA6EB9DDC2}"/>
              </a:ext>
            </a:extLst>
          </p:cNvPr>
          <p:cNvSpPr/>
          <p:nvPr/>
        </p:nvSpPr>
        <p:spPr>
          <a:xfrm rot="16200000">
            <a:off x="79517" y="5964111"/>
            <a:ext cx="821678" cy="86398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Flowchart: Off-page Connector 40">
            <a:extLst>
              <a:ext uri="{FF2B5EF4-FFF2-40B4-BE49-F238E27FC236}">
                <a16:creationId xmlns:a16="http://schemas.microsoft.com/office/drawing/2014/main" id="{BF575A39-254A-4358-A9DA-969A3950FEB9}"/>
              </a:ext>
            </a:extLst>
          </p:cNvPr>
          <p:cNvSpPr/>
          <p:nvPr/>
        </p:nvSpPr>
        <p:spPr>
          <a:xfrm>
            <a:off x="-103498" y="6116733"/>
            <a:ext cx="1131108" cy="521070"/>
          </a:xfrm>
          <a:prstGeom prst="flowChartOffpage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FASA PEMBANGUNAN</a:t>
            </a:r>
            <a:endParaRPr kumimoji="0" lang="en-GB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2" name="Picture 14" descr="Image result for pin symbol png">
            <a:extLst>
              <a:ext uri="{FF2B5EF4-FFF2-40B4-BE49-F238E27FC236}">
                <a16:creationId xmlns:a16="http://schemas.microsoft.com/office/drawing/2014/main" id="{B34198E5-D158-491F-AFD2-95F7A06F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906">
            <a:off x="122960" y="5813575"/>
            <a:ext cx="305980" cy="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46D4A9-9AA6-4A55-8D74-CEE026A9E422}"/>
              </a:ext>
            </a:extLst>
          </p:cNvPr>
          <p:cNvSpPr txBox="1"/>
          <p:nvPr/>
        </p:nvSpPr>
        <p:spPr>
          <a:xfrm>
            <a:off x="761507" y="6172395"/>
            <a:ext cx="86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(2017-2020)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692CE5-6F03-4F8B-AACC-72639D6950B1}"/>
              </a:ext>
            </a:extLst>
          </p:cNvPr>
          <p:cNvSpPr txBox="1"/>
          <p:nvPr/>
        </p:nvSpPr>
        <p:spPr>
          <a:xfrm>
            <a:off x="1388521" y="6161148"/>
            <a:ext cx="77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(2020-2025)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276CC-1073-4DB3-BD7C-D9E1DEDF0C7C}"/>
              </a:ext>
            </a:extLst>
          </p:cNvPr>
          <p:cNvSpPr txBox="1"/>
          <p:nvPr/>
        </p:nvSpPr>
        <p:spPr>
          <a:xfrm>
            <a:off x="2064809" y="6161147"/>
            <a:ext cx="72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FASA 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rPr>
              <a:t>(2025-2035)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ircle: Hollow 117">
            <a:extLst>
              <a:ext uri="{FF2B5EF4-FFF2-40B4-BE49-F238E27FC236}">
                <a16:creationId xmlns:a16="http://schemas.microsoft.com/office/drawing/2014/main" id="{9A4968D2-97F0-4961-B2CF-4B4B98B4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460" y="6520645"/>
            <a:ext cx="227672" cy="226154"/>
          </a:xfrm>
          <a:custGeom>
            <a:avLst/>
            <a:gdLst>
              <a:gd name="G0" fmla="+- 831 0 0"/>
              <a:gd name="G1" fmla="+- 21600 0 831"/>
              <a:gd name="G2" fmla="+- 21600 0 83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1" y="10800"/>
                </a:moveTo>
                <a:cubicBezTo>
                  <a:pt x="831" y="16306"/>
                  <a:pt x="5294" y="20769"/>
                  <a:pt x="10800" y="20769"/>
                </a:cubicBezTo>
                <a:cubicBezTo>
                  <a:pt x="16306" y="20769"/>
                  <a:pt x="20769" y="16306"/>
                  <a:pt x="20769" y="10800"/>
                </a:cubicBezTo>
                <a:cubicBezTo>
                  <a:pt x="20769" y="5294"/>
                  <a:pt x="16306" y="831"/>
                  <a:pt x="10800" y="831"/>
                </a:cubicBezTo>
                <a:cubicBezTo>
                  <a:pt x="5294" y="831"/>
                  <a:pt x="831" y="5294"/>
                  <a:pt x="831" y="10800"/>
                </a:cubicBezTo>
                <a:close/>
              </a:path>
            </a:pathLst>
          </a:custGeom>
          <a:solidFill>
            <a:srgbClr val="242526"/>
          </a:solidFill>
          <a:ln w="9525" cap="flat" cmpd="sng">
            <a:solidFill>
              <a:srgbClr val="24252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1171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2" descr="Related image">
            <a:extLst>
              <a:ext uri="{FF2B5EF4-FFF2-40B4-BE49-F238E27FC236}">
                <a16:creationId xmlns:a16="http://schemas.microsoft.com/office/drawing/2014/main" id="{8C1CB120-371A-4345-86F5-CA7231F3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48" y="6500878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Related image">
            <a:extLst>
              <a:ext uri="{FF2B5EF4-FFF2-40B4-BE49-F238E27FC236}">
                <a16:creationId xmlns:a16="http://schemas.microsoft.com/office/drawing/2014/main" id="{DD260C7D-C385-4756-BCA7-F1861F07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91" y="6518322"/>
            <a:ext cx="243188" cy="2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94E137-3B4A-4AFB-9970-9A6F8B5CC696}"/>
              </a:ext>
            </a:extLst>
          </p:cNvPr>
          <p:cNvGrpSpPr/>
          <p:nvPr/>
        </p:nvGrpSpPr>
        <p:grpSpPr>
          <a:xfrm>
            <a:off x="8798454" y="-2056"/>
            <a:ext cx="3392746" cy="1090460"/>
            <a:chOff x="8392826" y="6394"/>
            <a:chExt cx="1978887" cy="90353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8A6644-08E0-47C8-81D1-4B7F51D4F3FB}"/>
                </a:ext>
              </a:extLst>
            </p:cNvPr>
            <p:cNvSpPr/>
            <p:nvPr/>
          </p:nvSpPr>
          <p:spPr>
            <a:xfrm>
              <a:off x="8392826" y="6394"/>
              <a:ext cx="1978887" cy="903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Flowchart: Off-page Connector 61">
              <a:extLst>
                <a:ext uri="{FF2B5EF4-FFF2-40B4-BE49-F238E27FC236}">
                  <a16:creationId xmlns:a16="http://schemas.microsoft.com/office/drawing/2014/main" id="{517B7BCB-F714-47FE-B819-D3C0B2160BD7}"/>
                </a:ext>
              </a:extLst>
            </p:cNvPr>
            <p:cNvSpPr/>
            <p:nvPr/>
          </p:nvSpPr>
          <p:spPr>
            <a:xfrm>
              <a:off x="8515086" y="159117"/>
              <a:ext cx="1736826" cy="832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2 w 10000"/>
                <a:gd name="connsiteY0" fmla="*/ 8397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12 w 10000"/>
                <a:gd name="connsiteY5" fmla="*/ 8397 h 10000"/>
                <a:gd name="connsiteX0" fmla="*/ 12 w 10036"/>
                <a:gd name="connsiteY0" fmla="*/ 397 h 2000"/>
                <a:gd name="connsiteX1" fmla="*/ 10036 w 10036"/>
                <a:gd name="connsiteY1" fmla="*/ 796 h 2000"/>
                <a:gd name="connsiteX2" fmla="*/ 10000 w 10036"/>
                <a:gd name="connsiteY2" fmla="*/ 0 h 2000"/>
                <a:gd name="connsiteX3" fmla="*/ 5000 w 10036"/>
                <a:gd name="connsiteY3" fmla="*/ 2000 h 2000"/>
                <a:gd name="connsiteX4" fmla="*/ 0 w 10036"/>
                <a:gd name="connsiteY4" fmla="*/ 0 h 2000"/>
                <a:gd name="connsiteX5" fmla="*/ 12 w 10036"/>
                <a:gd name="connsiteY5" fmla="*/ 397 h 2000"/>
                <a:gd name="connsiteX0" fmla="*/ 12 w 10000"/>
                <a:gd name="connsiteY0" fmla="*/ 1985 h 23994"/>
                <a:gd name="connsiteX1" fmla="*/ 10000 w 10000"/>
                <a:gd name="connsiteY1" fmla="*/ 3980 h 23994"/>
                <a:gd name="connsiteX2" fmla="*/ 9964 w 10000"/>
                <a:gd name="connsiteY2" fmla="*/ 0 h 23994"/>
                <a:gd name="connsiteX3" fmla="*/ 4982 w 10000"/>
                <a:gd name="connsiteY3" fmla="*/ 23994 h 23994"/>
                <a:gd name="connsiteX4" fmla="*/ 0 w 10000"/>
                <a:gd name="connsiteY4" fmla="*/ 0 h 23994"/>
                <a:gd name="connsiteX5" fmla="*/ 12 w 10000"/>
                <a:gd name="connsiteY5" fmla="*/ 1985 h 23994"/>
                <a:gd name="connsiteX0" fmla="*/ 12 w 10005"/>
                <a:gd name="connsiteY0" fmla="*/ 1985 h 23994"/>
                <a:gd name="connsiteX1" fmla="*/ 10000 w 10005"/>
                <a:gd name="connsiteY1" fmla="*/ 3980 h 23994"/>
                <a:gd name="connsiteX2" fmla="*/ 10002 w 10005"/>
                <a:gd name="connsiteY2" fmla="*/ 2825 h 23994"/>
                <a:gd name="connsiteX3" fmla="*/ 4982 w 10005"/>
                <a:gd name="connsiteY3" fmla="*/ 23994 h 23994"/>
                <a:gd name="connsiteX4" fmla="*/ 0 w 10005"/>
                <a:gd name="connsiteY4" fmla="*/ 0 h 23994"/>
                <a:gd name="connsiteX5" fmla="*/ 12 w 10005"/>
                <a:gd name="connsiteY5" fmla="*/ 1985 h 2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5" h="23994">
                  <a:moveTo>
                    <a:pt x="12" y="1985"/>
                  </a:moveTo>
                  <a:lnTo>
                    <a:pt x="10000" y="3980"/>
                  </a:lnTo>
                  <a:cubicBezTo>
                    <a:pt x="9988" y="2655"/>
                    <a:pt x="10014" y="4150"/>
                    <a:pt x="10002" y="2825"/>
                  </a:cubicBezTo>
                  <a:lnTo>
                    <a:pt x="4982" y="23994"/>
                  </a:lnTo>
                  <a:lnTo>
                    <a:pt x="0" y="0"/>
                  </a:lnTo>
                  <a:cubicBezTo>
                    <a:pt x="4" y="660"/>
                    <a:pt x="8" y="1325"/>
                    <a:pt x="12" y="19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1DAE76-5725-4B54-9E60-62BC4AA1AD23}"/>
              </a:ext>
            </a:extLst>
          </p:cNvPr>
          <p:cNvSpPr txBox="1"/>
          <p:nvPr/>
        </p:nvSpPr>
        <p:spPr>
          <a:xfrm>
            <a:off x="9333336" y="-3865"/>
            <a:ext cx="2204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dobe Gothic Std B" panose="020B0800000000000000" pitchFamily="34" charset="-128"/>
              </a:rPr>
              <a:t>SASARAN</a:t>
            </a:r>
            <a:endParaRPr kumimoji="0" lang="en-GB" sz="9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>
            <a:off x="8948206" y="368422"/>
            <a:ext cx="30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Pengurusan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bencana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tanah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runtuh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gelinciran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kawasan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terancam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iaitu</a:t>
            </a:r>
            <a:r>
              <a:rPr lang="en-US" sz="9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Genting Highlands dan Bukit Tinggi.</a:t>
            </a:r>
          </a:p>
          <a:p>
            <a:pPr lvl="0">
              <a:defRPr/>
            </a:pPr>
            <a:endParaRPr lang="en-US" sz="9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9690C40-24AC-4D44-8235-CCBA3CE7D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583" r="16796" b="1155"/>
          <a:stretch/>
        </p:blipFill>
        <p:spPr>
          <a:xfrm>
            <a:off x="3074108" y="1290604"/>
            <a:ext cx="6269436" cy="529577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E718077-19B5-4D69-B361-14D718EC6B83}"/>
              </a:ext>
            </a:extLst>
          </p:cNvPr>
          <p:cNvSpPr/>
          <p:nvPr/>
        </p:nvSpPr>
        <p:spPr>
          <a:xfrm>
            <a:off x="2950211" y="1100614"/>
            <a:ext cx="513526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85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Rajah B-1.3.3: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Cadangan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Kawalaan</a:t>
            </a:r>
            <a:r>
              <a:rPr lang="en-MY" sz="85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850" dirty="0" err="1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Cerun</a:t>
            </a:r>
            <a:endParaRPr lang="en-MY" sz="8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59">
            <a:extLst>
              <a:ext uri="{FF2B5EF4-FFF2-40B4-BE49-F238E27FC236}">
                <a16:creationId xmlns:a16="http://schemas.microsoft.com/office/drawing/2014/main" id="{340F2B86-77BB-44B4-AE8B-7CC8302D2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64" y="4911998"/>
            <a:ext cx="716863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  <a:latin typeface="Century Gothic" panose="020B0502020202020204" pitchFamily="34" charset="0"/>
                <a:sym typeface="Tw Cen MT" panose="020B0602020104020603" pitchFamily="34" charset="0"/>
              </a:rPr>
              <a:t>PETUNJUK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9D399B1-D958-4C20-B258-916885E3DC5F}"/>
              </a:ext>
            </a:extLst>
          </p:cNvPr>
          <p:cNvGrpSpPr/>
          <p:nvPr/>
        </p:nvGrpSpPr>
        <p:grpSpPr>
          <a:xfrm>
            <a:off x="8555856" y="1255362"/>
            <a:ext cx="895508" cy="587832"/>
            <a:chOff x="6354999" y="2517474"/>
            <a:chExt cx="895508" cy="5878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557F005-331D-4CAE-90FD-C509F1CF2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999" y="2517474"/>
              <a:ext cx="895508" cy="488852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036B8BE-6575-4E62-8C04-2309A57BFD6C}"/>
                </a:ext>
              </a:extLst>
            </p:cNvPr>
            <p:cNvSpPr txBox="1"/>
            <p:nvPr/>
          </p:nvSpPr>
          <p:spPr>
            <a:xfrm>
              <a:off x="6436328" y="2905251"/>
              <a:ext cx="7151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700" i="1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: 1,000 m</a:t>
              </a:r>
              <a:endParaRPr lang="en-GB" sz="700" i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D609575-D2B9-4BD8-ABB7-79F04B0FF715}"/>
              </a:ext>
            </a:extLst>
          </p:cNvPr>
          <p:cNvGrpSpPr/>
          <p:nvPr/>
        </p:nvGrpSpPr>
        <p:grpSpPr>
          <a:xfrm>
            <a:off x="9479518" y="5774630"/>
            <a:ext cx="2176677" cy="830997"/>
            <a:chOff x="1029628" y="8971728"/>
            <a:chExt cx="2176677" cy="830997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11717E7-9172-46A5-B6E4-961CBEAE7390}"/>
                </a:ext>
              </a:extLst>
            </p:cNvPr>
            <p:cNvCxnSpPr/>
            <p:nvPr/>
          </p:nvCxnSpPr>
          <p:spPr>
            <a:xfrm>
              <a:off x="1034516" y="9546100"/>
              <a:ext cx="310812" cy="813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FD945E8-50FD-4956-BFF7-8C81B67DFE7C}"/>
                </a:ext>
              </a:extLst>
            </p:cNvPr>
            <p:cNvCxnSpPr/>
            <p:nvPr/>
          </p:nvCxnSpPr>
          <p:spPr>
            <a:xfrm>
              <a:off x="1033819" y="9745662"/>
              <a:ext cx="302561" cy="0"/>
            </a:xfrm>
            <a:prstGeom prst="line">
              <a:avLst/>
            </a:prstGeom>
            <a:ln w="12700">
              <a:solidFill>
                <a:srgbClr val="0084A8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E663704-FFBE-4FF0-A290-5535A7E80DC8}"/>
                </a:ext>
              </a:extLst>
            </p:cNvPr>
            <p:cNvCxnSpPr/>
            <p:nvPr/>
          </p:nvCxnSpPr>
          <p:spPr>
            <a:xfrm>
              <a:off x="1029628" y="9130922"/>
              <a:ext cx="30392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2" name="Text Box 1060">
              <a:extLst>
                <a:ext uri="{FF2B5EF4-FFF2-40B4-BE49-F238E27FC236}">
                  <a16:creationId xmlns:a16="http://schemas.microsoft.com/office/drawing/2014/main" id="{3BD42281-C59C-4479-B9F8-B259ED93C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2625" y="8971728"/>
              <a:ext cx="187368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Jalan Raya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Blok Perancangan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Daerah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Sempadan Negeri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BE83D5B-D315-495A-A3F4-7028465E2D04}"/>
                </a:ext>
              </a:extLst>
            </p:cNvPr>
            <p:cNvCxnSpPr/>
            <p:nvPr/>
          </p:nvCxnSpPr>
          <p:spPr>
            <a:xfrm>
              <a:off x="1035432" y="9326503"/>
              <a:ext cx="301170" cy="0"/>
            </a:xfrm>
            <a:prstGeom prst="line">
              <a:avLst/>
            </a:prstGeom>
            <a:ln w="127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4A23444C-B246-48EC-A5B6-7CEF85A54871}"/>
              </a:ext>
            </a:extLst>
          </p:cNvPr>
          <p:cNvSpPr txBox="1"/>
          <p:nvPr/>
        </p:nvSpPr>
        <p:spPr>
          <a:xfrm>
            <a:off x="3016823" y="6579826"/>
            <a:ext cx="552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Kajian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Rancangan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Tempatan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Bentong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Pahang 2035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9F7EE33-F62C-4AB7-91EE-324BA1553E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85" t="24185" r="23658" b="12219"/>
          <a:stretch/>
        </p:blipFill>
        <p:spPr>
          <a:xfrm>
            <a:off x="9377287" y="1278394"/>
            <a:ext cx="2809711" cy="1637038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9D2F1F5C-8999-4BA1-978F-7C1AC6804CC5}"/>
              </a:ext>
            </a:extLst>
          </p:cNvPr>
          <p:cNvSpPr/>
          <p:nvPr/>
        </p:nvSpPr>
        <p:spPr>
          <a:xfrm>
            <a:off x="9298458" y="2881108"/>
            <a:ext cx="30461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MY" sz="7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Contoh</a:t>
            </a:r>
            <a:r>
              <a:rPr lang="en-MY" sz="7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kaedah</a:t>
            </a:r>
            <a:r>
              <a:rPr lang="en-MY" sz="7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7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mitigasi</a:t>
            </a:r>
            <a:r>
              <a:rPr lang="en-MY" sz="7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di </a:t>
            </a:r>
            <a:r>
              <a:rPr lang="en-MY" sz="7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cerun</a:t>
            </a:r>
            <a:r>
              <a:rPr lang="en-MY" sz="7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yang </a:t>
            </a:r>
            <a:r>
              <a:rPr lang="en-MY" sz="7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bermasalah</a:t>
            </a:r>
            <a:r>
              <a:rPr lang="en-MY" sz="7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en-MY" sz="7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MY" sz="7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Sumber</a:t>
            </a:r>
            <a:r>
              <a:rPr lang="en-MY" sz="7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file:///C:/Users/Dr%20Zainora/Downloads/19895-56757-1-PB.pdf)</a:t>
            </a:r>
            <a:endParaRPr lang="en-MY" sz="7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A0E4650-2C9D-4FEC-9586-929E4CAD4DF0}"/>
              </a:ext>
            </a:extLst>
          </p:cNvPr>
          <p:cNvGrpSpPr/>
          <p:nvPr/>
        </p:nvGrpSpPr>
        <p:grpSpPr>
          <a:xfrm>
            <a:off x="9479990" y="5044357"/>
            <a:ext cx="2176205" cy="830997"/>
            <a:chOff x="1038422" y="8746148"/>
            <a:chExt cx="2176205" cy="830997"/>
          </a:xfrm>
        </p:grpSpPr>
        <p:sp>
          <p:nvSpPr>
            <p:cNvPr id="119" name="Rectangle 1064">
              <a:extLst>
                <a:ext uri="{FF2B5EF4-FFF2-40B4-BE49-F238E27FC236}">
                  <a16:creationId xmlns:a16="http://schemas.microsoft.com/office/drawing/2014/main" id="{2C03C36C-6FFA-444C-9CFE-A72A9B97B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5" y="8837212"/>
              <a:ext cx="302053" cy="119488"/>
            </a:xfrm>
            <a:prstGeom prst="rect">
              <a:avLst/>
            </a:prstGeom>
            <a:solidFill>
              <a:srgbClr val="FFFF99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0" name="Text Box 1060">
              <a:extLst>
                <a:ext uri="{FF2B5EF4-FFF2-40B4-BE49-F238E27FC236}">
                  <a16:creationId xmlns:a16="http://schemas.microsoft.com/office/drawing/2014/main" id="{AD148628-B184-4E33-BD73-9F7048EDD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947" y="8746148"/>
              <a:ext cx="187368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&lt; 15º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&gt; 15º &lt; 25º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&gt; 25º &lt; 35º</a:t>
              </a:r>
            </a:p>
            <a:p>
              <a:pPr>
                <a:lnSpc>
                  <a:spcPct val="150000"/>
                </a:lnSpc>
              </a:pPr>
              <a:r>
                <a:rPr lang="ms-BN" sz="8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&gt; 35º</a:t>
              </a:r>
            </a:p>
          </p:txBody>
        </p:sp>
        <p:sp>
          <p:nvSpPr>
            <p:cNvPr id="121" name="Rectangle 1064">
              <a:extLst>
                <a:ext uri="{FF2B5EF4-FFF2-40B4-BE49-F238E27FC236}">
                  <a16:creationId xmlns:a16="http://schemas.microsoft.com/office/drawing/2014/main" id="{C74B4FD2-0F3E-436E-87E2-612AFDFAD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94" y="9021914"/>
              <a:ext cx="302053" cy="119488"/>
            </a:xfrm>
            <a:prstGeom prst="rect">
              <a:avLst/>
            </a:prstGeom>
            <a:solidFill>
              <a:srgbClr val="FF6600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2" name="Rectangle 1064">
              <a:extLst>
                <a:ext uri="{FF2B5EF4-FFF2-40B4-BE49-F238E27FC236}">
                  <a16:creationId xmlns:a16="http://schemas.microsoft.com/office/drawing/2014/main" id="{B8713203-F1E4-4182-9107-B314405D2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422" y="9207117"/>
              <a:ext cx="302053" cy="119488"/>
            </a:xfrm>
            <a:prstGeom prst="rect">
              <a:avLst/>
            </a:prstGeom>
            <a:solidFill>
              <a:srgbClr val="006600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3" name="Rectangle 1064">
              <a:extLst>
                <a:ext uri="{FF2B5EF4-FFF2-40B4-BE49-F238E27FC236}">
                  <a16:creationId xmlns:a16="http://schemas.microsoft.com/office/drawing/2014/main" id="{6AEB3D02-9695-4F12-938D-9C9573438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422" y="9370464"/>
              <a:ext cx="302053" cy="119488"/>
            </a:xfrm>
            <a:prstGeom prst="rect">
              <a:avLst/>
            </a:prstGeom>
            <a:solidFill>
              <a:srgbClr val="FF0000"/>
            </a:solidFill>
            <a:ln w="3175">
              <a:noFill/>
              <a:prstDash val="solid"/>
              <a:miter lim="800000"/>
            </a:ln>
          </p:spPr>
          <p:txBody>
            <a:bodyPr wrap="none" anchor="ctr"/>
            <a:lstStyle/>
            <a:p>
              <a:pPr algn="ctr"/>
              <a:endParaRPr lang="en-US" sz="800" dirty="0">
                <a:effectLst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4" name="Oval 123">
            <a:extLst>
              <a:ext uri="{FF2B5EF4-FFF2-40B4-BE49-F238E27FC236}">
                <a16:creationId xmlns:a16="http://schemas.microsoft.com/office/drawing/2014/main" id="{AE6B2A09-A6B0-470F-8DC6-62436B842E2E}"/>
              </a:ext>
            </a:extLst>
          </p:cNvPr>
          <p:cNvSpPr/>
          <p:nvPr/>
        </p:nvSpPr>
        <p:spPr>
          <a:xfrm>
            <a:off x="5287787" y="1356242"/>
            <a:ext cx="2018619" cy="1811136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B47424E-C004-4445-A7EA-11537614B723}"/>
              </a:ext>
            </a:extLst>
          </p:cNvPr>
          <p:cNvSpPr/>
          <p:nvPr/>
        </p:nvSpPr>
        <p:spPr>
          <a:xfrm>
            <a:off x="4334688" y="3099747"/>
            <a:ext cx="2224172" cy="2002476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8D31D3C0-B0C9-40B8-A484-BA04F00CF414}"/>
              </a:ext>
            </a:extLst>
          </p:cNvPr>
          <p:cNvSpPr/>
          <p:nvPr/>
        </p:nvSpPr>
        <p:spPr>
          <a:xfrm>
            <a:off x="6959428" y="2532105"/>
            <a:ext cx="1371254" cy="1328068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BD68229F-04A7-40B4-BBF5-89550267DED1}"/>
              </a:ext>
            </a:extLst>
          </p:cNvPr>
          <p:cNvSpPr/>
          <p:nvPr/>
        </p:nvSpPr>
        <p:spPr>
          <a:xfrm>
            <a:off x="4818575" y="5595784"/>
            <a:ext cx="1078606" cy="95288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Century Gothic" panose="020B0502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DAE351D-9D60-4025-A40C-C3C83D4DF24F}"/>
              </a:ext>
            </a:extLst>
          </p:cNvPr>
          <p:cNvSpPr/>
          <p:nvPr/>
        </p:nvSpPr>
        <p:spPr>
          <a:xfrm>
            <a:off x="4854776" y="5801547"/>
            <a:ext cx="100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Kawasan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tumpuan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untuk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kawalan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cerun</a:t>
            </a:r>
            <a:endParaRPr lang="en-MY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2C8D92B-F59B-4777-AD8D-A2061A69D5FB}"/>
              </a:ext>
            </a:extLst>
          </p:cNvPr>
          <p:cNvSpPr/>
          <p:nvPr/>
        </p:nvSpPr>
        <p:spPr>
          <a:xfrm>
            <a:off x="4875237" y="3755711"/>
            <a:ext cx="100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Kawasan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tumpuan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untuk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kawalan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cerun</a:t>
            </a:r>
            <a:endParaRPr lang="en-MY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60329BC-BD8B-447A-B959-23B93A06DD98}"/>
              </a:ext>
            </a:extLst>
          </p:cNvPr>
          <p:cNvSpPr/>
          <p:nvPr/>
        </p:nvSpPr>
        <p:spPr>
          <a:xfrm>
            <a:off x="7139168" y="2925768"/>
            <a:ext cx="100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Kawasan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tumpuan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untuk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kawalan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cerun</a:t>
            </a:r>
            <a:endParaRPr lang="en-MY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903340C-ED8E-49A8-8621-8A6FE4EE4B10}"/>
              </a:ext>
            </a:extLst>
          </p:cNvPr>
          <p:cNvSpPr/>
          <p:nvPr/>
        </p:nvSpPr>
        <p:spPr>
          <a:xfrm>
            <a:off x="5743688" y="2077388"/>
            <a:ext cx="100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Kawasan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tumpuan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untuk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kawalan</a:t>
            </a:r>
            <a:r>
              <a:rPr lang="en-MY" sz="9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MY" sz="900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cerun</a:t>
            </a:r>
            <a:endParaRPr lang="en-MY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D8E4B53-1FDE-4CEF-9885-04AE448627B6}"/>
              </a:ext>
            </a:extLst>
          </p:cNvPr>
          <p:cNvSpPr txBox="1"/>
          <p:nvPr/>
        </p:nvSpPr>
        <p:spPr>
          <a:xfrm rot="19412504">
            <a:off x="9123698" y="3315178"/>
            <a:ext cx="3030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OMIT SBB COMBINE SLIDE DGN GEOBENCANA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1002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3530</Words>
  <Application>Microsoft Office PowerPoint</Application>
  <PresentationFormat>Widescreen</PresentationFormat>
  <Paragraphs>614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Adobe Fan Heiti Std B</vt:lpstr>
      <vt:lpstr>Adobe Gothic Std B</vt:lpstr>
      <vt:lpstr>Adobe Heiti Std R</vt:lpstr>
      <vt:lpstr>Arial</vt:lpstr>
      <vt:lpstr>Calibri</vt:lpstr>
      <vt:lpstr>Century Gothic</vt:lpstr>
      <vt:lpstr>等线</vt:lpstr>
      <vt:lpstr>Open Sans</vt:lpstr>
      <vt:lpstr>Times New Roman</vt:lpstr>
      <vt:lpstr>Tw Cen MT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Dr Zainora</cp:lastModifiedBy>
  <cp:revision>562</cp:revision>
  <dcterms:created xsi:type="dcterms:W3CDTF">2018-05-18T16:10:00Z</dcterms:created>
  <dcterms:modified xsi:type="dcterms:W3CDTF">2018-11-05T08:07:09Z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