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68" r:id="rId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6600"/>
    <a:srgbClr val="99CC00"/>
    <a:srgbClr val="996633"/>
    <a:srgbClr val="666699"/>
    <a:srgbClr val="00FF99"/>
    <a:srgbClr val="006600"/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68" d="100"/>
          <a:sy n="68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F88DF6-19D0-4F0A-9D46-9FE39D75741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148857-090B-4C5D-8403-6AFB12498F2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53BC9F-45CC-4292-9A68-4CA6E4BD5D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37987D-2933-42E6-B3CF-02ECF552AE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35DC4-8BB0-46D4-971E-5E4D5E24E5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DE055-4145-440B-9406-7E56850A6A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82A1B-92E4-4D63-B5CF-93B260233F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95C13-9850-4B89-B3BE-A7DEA1D5C6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D8F18-57FB-4215-A806-2EBD59F961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E4F2B-E0DE-4621-A0E9-028FEC945B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03774-6426-49E6-AE62-F5BA84270A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60F7F-84B4-4EA2-8614-EE3A15C0AF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43000"/>
            <a:ext cx="19431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43000"/>
            <a:ext cx="5676900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308CB-BDE7-4D12-8558-F4D407A30C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i="1">
                <a:solidFill>
                  <a:srgbClr val="CC6600"/>
                </a:solidFill>
                <a:latin typeface="Forte" pitchFamily="66" charset="0"/>
              </a:defRPr>
            </a:lvl1pPr>
          </a:lstStyle>
          <a:p>
            <a:r>
              <a:rPr lang="en-US"/>
              <a:t>Technical Services Division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0083C10-7317-4E57-BACD-3D1EE1A5237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228600" y="90488"/>
            <a:ext cx="5562600" cy="519112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>
                <a:solidFill>
                  <a:schemeClr val="bg1"/>
                </a:solidFill>
              </a:rPr>
              <a:t>Is ISO Still Relevant?</a:t>
            </a: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228600" y="685800"/>
            <a:ext cx="70866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152400" y="152400"/>
            <a:ext cx="8991600" cy="6705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build="p" autoUpdateAnimBg="0">
        <p:tmplLst>
          <p:tmpl lvl="1">
            <p:tnLst>
              <p:par>
                <p:cTn presetID="17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17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17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17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17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3333FF"/>
          </a:solidFill>
          <a:latin typeface="Albertus MT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9933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008000"/>
          </a:solidFill>
          <a:latin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336699"/>
          </a:solidFill>
          <a:latin typeface="Times" pitchFamily="18" charset="0"/>
          <a:cs typeface="+mj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j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cs typeface="+mj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cs typeface="+mj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cs typeface="+mj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cs typeface="+mj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cs typeface="+mj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762000" y="1981200"/>
            <a:ext cx="7772400" cy="1143000"/>
          </a:xfrm>
        </p:spPr>
        <p:txBody>
          <a:bodyPr/>
          <a:lstStyle/>
          <a:p>
            <a:r>
              <a:rPr lang="en-US" sz="6600">
                <a:solidFill>
                  <a:srgbClr val="009900"/>
                </a:solidFill>
                <a:latin typeface="Albertus MT Lt" pitchFamily="34" charset="0"/>
              </a:rPr>
              <a:t>Cataloguing basics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6400800" cy="1752600"/>
          </a:xfrm>
        </p:spPr>
        <p:txBody>
          <a:bodyPr/>
          <a:lstStyle/>
          <a:p>
            <a:r>
              <a:rPr lang="en-US" sz="3200" b="1" i="1">
                <a:solidFill>
                  <a:srgbClr val="66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>instructor</a:t>
            </a:r>
          </a:p>
          <a:p>
            <a:r>
              <a:rPr lang="en-US" sz="36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urostile" pitchFamily="34" charset="0"/>
              </a:rPr>
              <a:t>Balqis Shuja’</a:t>
            </a:r>
          </a:p>
          <a:p>
            <a:r>
              <a:rPr lang="en-US" sz="32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urostile" pitchFamily="34" charset="0"/>
              </a:rPr>
              <a:t>IIUM Library</a:t>
            </a:r>
          </a:p>
          <a:p>
            <a:r>
              <a:rPr lang="en-US" sz="18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urostile" pitchFamily="34" charset="0"/>
              </a:rPr>
              <a:t>13 April 2005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28600" y="90488"/>
            <a:ext cx="5715000" cy="1373187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i="1">
                <a:solidFill>
                  <a:schemeClr val="bg1"/>
                </a:solidFill>
              </a:rPr>
              <a:t>Basic Library Course for Library Assistants from Community Colleges (11-14 April 2005)</a:t>
            </a:r>
            <a:endParaRPr lang="en-US" sz="2800" i="1">
              <a:solidFill>
                <a:schemeClr val="bg1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52400" y="152400"/>
            <a:ext cx="8991600" cy="6705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28600" y="90488"/>
            <a:ext cx="3048000" cy="519112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>
                <a:solidFill>
                  <a:schemeClr val="bg1"/>
                </a:solidFill>
              </a:rPr>
              <a:t>Cataloguing basics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52400" y="152400"/>
            <a:ext cx="8991600" cy="6705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3276600" y="152400"/>
            <a:ext cx="5867400" cy="685800"/>
          </a:xfrm>
        </p:spPr>
        <p:txBody>
          <a:bodyPr/>
          <a:lstStyle/>
          <a:p>
            <a:pPr algn="l"/>
            <a:r>
              <a:rPr lang="en-US" sz="3400" b="1" dirty="0" smtClean="0">
                <a:solidFill>
                  <a:srgbClr val="009900"/>
                </a:solidFill>
                <a:latin typeface="Technical" pitchFamily="66" charset="0"/>
              </a:rPr>
              <a:t>Overview and introduction</a:t>
            </a:r>
            <a:endParaRPr lang="en-US" sz="3400" b="1" dirty="0">
              <a:solidFill>
                <a:srgbClr val="009900"/>
              </a:solidFill>
              <a:latin typeface="Technical" pitchFamily="66" charset="0"/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508125" y="3013075"/>
            <a:ext cx="397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0" y="838200"/>
            <a:ext cx="9144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2500" b="1" dirty="0">
                <a:latin typeface="Technical" pitchFamily="66" charset="0"/>
              </a:rPr>
              <a:t>  A one-day course to provide elementary knowledge </a:t>
            </a:r>
            <a:r>
              <a:rPr lang="en-US" sz="2500" b="1" dirty="0" smtClean="0">
                <a:latin typeface="Technical" pitchFamily="66" charset="0"/>
              </a:rPr>
              <a:t>  </a:t>
            </a:r>
          </a:p>
          <a:p>
            <a:pPr algn="just"/>
            <a:r>
              <a:rPr lang="en-US" sz="2500" b="1" dirty="0" smtClean="0">
                <a:latin typeface="Technical" pitchFamily="66" charset="0"/>
              </a:rPr>
              <a:t> </a:t>
            </a:r>
            <a:r>
              <a:rPr lang="en-US" sz="2500" b="1" dirty="0" smtClean="0">
                <a:latin typeface="Technical" pitchFamily="66" charset="0"/>
              </a:rPr>
              <a:t> </a:t>
            </a:r>
            <a:r>
              <a:rPr lang="en-US" sz="2500" b="1" dirty="0" smtClean="0">
                <a:latin typeface="Technical" pitchFamily="66" charset="0"/>
              </a:rPr>
              <a:t>and understanding </a:t>
            </a:r>
            <a:r>
              <a:rPr lang="en-US" sz="2500" b="1" dirty="0">
                <a:latin typeface="Technical" pitchFamily="66" charset="0"/>
              </a:rPr>
              <a:t>on </a:t>
            </a:r>
          </a:p>
          <a:p>
            <a:pPr algn="just"/>
            <a:endParaRPr lang="en-US" sz="2500" b="1" dirty="0">
              <a:latin typeface="Technical" pitchFamily="66" charset="0"/>
            </a:endParaRPr>
          </a:p>
          <a:p>
            <a:pPr algn="just"/>
            <a:r>
              <a:rPr lang="ar-SA" sz="2500" b="1" dirty="0">
                <a:solidFill>
                  <a:srgbClr val="990099"/>
                </a:solidFill>
                <a:latin typeface="Technical" pitchFamily="66" charset="0"/>
              </a:rPr>
              <a:t>۞</a:t>
            </a:r>
            <a:r>
              <a:rPr lang="en-US" sz="2500" b="1" dirty="0">
                <a:latin typeface="Technical" pitchFamily="66" charset="0"/>
              </a:rPr>
              <a:t>  Bibliographic concepts and principles</a:t>
            </a:r>
          </a:p>
          <a:p>
            <a:pPr algn="just"/>
            <a:r>
              <a:rPr lang="ar-SA" sz="2500" b="1" dirty="0">
                <a:solidFill>
                  <a:srgbClr val="990099"/>
                </a:solidFill>
                <a:latin typeface="Technical" pitchFamily="66" charset="0"/>
              </a:rPr>
              <a:t>۞</a:t>
            </a:r>
            <a:r>
              <a:rPr lang="en-US" sz="2500" b="1" dirty="0">
                <a:solidFill>
                  <a:srgbClr val="333300"/>
                </a:solidFill>
                <a:latin typeface="Technical" pitchFamily="66" charset="0"/>
              </a:rPr>
              <a:t>  What is a catalogue</a:t>
            </a:r>
          </a:p>
          <a:p>
            <a:pPr algn="just"/>
            <a:r>
              <a:rPr lang="ar-SA" sz="2500" b="1" dirty="0">
                <a:solidFill>
                  <a:srgbClr val="990099"/>
                </a:solidFill>
                <a:latin typeface="Technical" pitchFamily="66" charset="0"/>
              </a:rPr>
              <a:t>۞</a:t>
            </a:r>
            <a:r>
              <a:rPr lang="en-US" sz="2500" b="1" dirty="0">
                <a:solidFill>
                  <a:srgbClr val="333300"/>
                </a:solidFill>
                <a:latin typeface="Technical" pitchFamily="66" charset="0"/>
              </a:rPr>
              <a:t>  Why catalogue</a:t>
            </a:r>
            <a:endParaRPr lang="en-US" sz="2500" b="1" dirty="0">
              <a:latin typeface="Technical" pitchFamily="66" charset="0"/>
            </a:endParaRPr>
          </a:p>
          <a:p>
            <a:pPr algn="just"/>
            <a:r>
              <a:rPr lang="ar-SA" sz="2500" b="1" dirty="0">
                <a:solidFill>
                  <a:srgbClr val="990099"/>
                </a:solidFill>
                <a:latin typeface="Technical" pitchFamily="66" charset="0"/>
              </a:rPr>
              <a:t>۞</a:t>
            </a:r>
            <a:r>
              <a:rPr lang="en-US" sz="2500" b="1" dirty="0">
                <a:solidFill>
                  <a:srgbClr val="333300"/>
                </a:solidFill>
                <a:latin typeface="Technical" pitchFamily="66" charset="0"/>
              </a:rPr>
              <a:t>  What is cataloguing  </a:t>
            </a:r>
          </a:p>
          <a:p>
            <a:pPr algn="just"/>
            <a:r>
              <a:rPr lang="ar-SA" sz="2500" b="1" dirty="0">
                <a:solidFill>
                  <a:srgbClr val="990099"/>
                </a:solidFill>
                <a:latin typeface="Technical" pitchFamily="66" charset="0"/>
              </a:rPr>
              <a:t>۞</a:t>
            </a:r>
            <a:r>
              <a:rPr lang="en-US" sz="2500" b="1" dirty="0">
                <a:solidFill>
                  <a:srgbClr val="333300"/>
                </a:solidFill>
                <a:latin typeface="Technical" pitchFamily="66" charset="0"/>
              </a:rPr>
              <a:t>  How to catalogue print and media materials</a:t>
            </a:r>
          </a:p>
          <a:p>
            <a:pPr algn="just"/>
            <a:r>
              <a:rPr lang="ar-SA" sz="2500" b="1" dirty="0">
                <a:solidFill>
                  <a:srgbClr val="990099"/>
                </a:solidFill>
                <a:latin typeface="Technical" pitchFamily="66" charset="0"/>
              </a:rPr>
              <a:t>۞</a:t>
            </a:r>
            <a:r>
              <a:rPr lang="en-US" sz="2500" b="1" dirty="0">
                <a:solidFill>
                  <a:srgbClr val="990099"/>
                </a:solidFill>
                <a:latin typeface="Technical" pitchFamily="66" charset="0"/>
              </a:rPr>
              <a:t>  </a:t>
            </a:r>
            <a:r>
              <a:rPr lang="en-US" sz="2500" b="1" dirty="0">
                <a:solidFill>
                  <a:srgbClr val="333300"/>
                </a:solidFill>
                <a:latin typeface="Technical" pitchFamily="66" charset="0"/>
              </a:rPr>
              <a:t>Catalogue and collection organization</a:t>
            </a:r>
            <a:r>
              <a:rPr lang="en-US" sz="2500" b="1" dirty="0">
                <a:solidFill>
                  <a:srgbClr val="990099"/>
                </a:solidFill>
                <a:latin typeface="Technical" pitchFamily="66" charset="0"/>
              </a:rPr>
              <a:t> </a:t>
            </a:r>
          </a:p>
          <a:p>
            <a:pPr algn="just"/>
            <a:endParaRPr lang="en-US" sz="2500" b="1" dirty="0">
              <a:latin typeface="Technical" pitchFamily="66" charset="0"/>
            </a:endParaRPr>
          </a:p>
          <a:p>
            <a:pPr algn="just"/>
            <a:r>
              <a:rPr lang="en-US" sz="2500" b="1" dirty="0">
                <a:latin typeface="Technical" pitchFamily="66" charset="0"/>
              </a:rPr>
              <a:t> </a:t>
            </a:r>
            <a:r>
              <a:rPr lang="en-US" sz="2300" b="1" dirty="0" smtClean="0">
                <a:latin typeface="Technical" pitchFamily="66" charset="0"/>
              </a:rPr>
              <a:t>Course </a:t>
            </a:r>
            <a:r>
              <a:rPr lang="en-US" sz="2300" b="1" dirty="0">
                <a:latin typeface="Technical" pitchFamily="66" charset="0"/>
              </a:rPr>
              <a:t>materials are in English but session will </a:t>
            </a:r>
            <a:r>
              <a:rPr lang="en-US" sz="2300" b="1" dirty="0" smtClean="0">
                <a:latin typeface="Technical" pitchFamily="66" charset="0"/>
              </a:rPr>
              <a:t>be conducted </a:t>
            </a:r>
          </a:p>
          <a:p>
            <a:pPr algn="just"/>
            <a:r>
              <a:rPr lang="en-US" sz="2300" b="1" dirty="0" smtClean="0">
                <a:latin typeface="Technical" pitchFamily="66" charset="0"/>
              </a:rPr>
              <a:t> </a:t>
            </a:r>
            <a:r>
              <a:rPr lang="en-US" sz="2300" b="1" dirty="0" smtClean="0">
                <a:latin typeface="Technical" pitchFamily="66" charset="0"/>
              </a:rPr>
              <a:t>in Malay</a:t>
            </a:r>
            <a:r>
              <a:rPr lang="en-US" sz="2300" b="1" dirty="0">
                <a:latin typeface="Technical" pitchFamily="66" charset="0"/>
              </a:rPr>
              <a:t>.  Participants will be provided </a:t>
            </a:r>
            <a:r>
              <a:rPr lang="en-US" sz="2300" b="1" dirty="0" smtClean="0">
                <a:latin typeface="Technical" pitchFamily="66" charset="0"/>
              </a:rPr>
              <a:t>with </a:t>
            </a:r>
            <a:r>
              <a:rPr lang="en-US" sz="2300" b="1" dirty="0">
                <a:latin typeface="Technical" pitchFamily="66" charset="0"/>
              </a:rPr>
              <a:t>guide containing </a:t>
            </a:r>
            <a:endParaRPr lang="en-US" sz="2300" b="1" dirty="0" smtClean="0">
              <a:latin typeface="Technical" pitchFamily="66" charset="0"/>
            </a:endParaRPr>
          </a:p>
          <a:p>
            <a:pPr algn="just"/>
            <a:r>
              <a:rPr lang="en-US" sz="2300" b="1" dirty="0" smtClean="0">
                <a:latin typeface="Technical" pitchFamily="66" charset="0"/>
              </a:rPr>
              <a:t> </a:t>
            </a:r>
            <a:r>
              <a:rPr lang="en-US" sz="2300" b="1" dirty="0" smtClean="0">
                <a:latin typeface="Technical" pitchFamily="66" charset="0"/>
              </a:rPr>
              <a:t>excerpts of </a:t>
            </a:r>
            <a:r>
              <a:rPr lang="en-US" sz="2300" b="1" dirty="0">
                <a:latin typeface="Technical" pitchFamily="66" charset="0"/>
              </a:rPr>
              <a:t>relevant pages from </a:t>
            </a:r>
            <a:r>
              <a:rPr lang="en-US" sz="2300" b="1" dirty="0" smtClean="0">
                <a:latin typeface="Technical" pitchFamily="66" charset="0"/>
              </a:rPr>
              <a:t>AACR2</a:t>
            </a:r>
            <a:r>
              <a:rPr lang="en-US" sz="2300" b="1" dirty="0">
                <a:latin typeface="Technical" pitchFamily="66" charset="0"/>
              </a:rPr>
              <a:t>, MARC </a:t>
            </a:r>
            <a:r>
              <a:rPr lang="en-US" sz="2300" b="1" dirty="0" smtClean="0">
                <a:latin typeface="Technical" pitchFamily="66" charset="0"/>
              </a:rPr>
              <a:t>outlines, </a:t>
            </a:r>
          </a:p>
          <a:p>
            <a:pPr algn="just"/>
            <a:r>
              <a:rPr lang="en-US" sz="2300" b="1" dirty="0" smtClean="0">
                <a:latin typeface="Technical" pitchFamily="66" charset="0"/>
              </a:rPr>
              <a:t> </a:t>
            </a:r>
            <a:r>
              <a:rPr lang="en-US" sz="2300" b="1" dirty="0" smtClean="0">
                <a:latin typeface="Technical" pitchFamily="66" charset="0"/>
              </a:rPr>
              <a:t>forms </a:t>
            </a:r>
            <a:r>
              <a:rPr lang="en-US" sz="2300" b="1" dirty="0">
                <a:latin typeface="Technical" pitchFamily="66" charset="0"/>
              </a:rPr>
              <a:t>of </a:t>
            </a:r>
            <a:r>
              <a:rPr lang="en-US" sz="2300" b="1" dirty="0" smtClean="0">
                <a:latin typeface="Technical" pitchFamily="66" charset="0"/>
              </a:rPr>
              <a:t>catalogue and authority </a:t>
            </a:r>
            <a:r>
              <a:rPr lang="en-US" sz="2300" b="1" dirty="0">
                <a:latin typeface="Technical" pitchFamily="66" charset="0"/>
              </a:rPr>
              <a:t>card, guides to assign DDC </a:t>
            </a:r>
            <a:endParaRPr lang="en-US" sz="2300" b="1" dirty="0" smtClean="0">
              <a:latin typeface="Technical" pitchFamily="66" charset="0"/>
            </a:endParaRPr>
          </a:p>
          <a:p>
            <a:pPr algn="just"/>
            <a:r>
              <a:rPr lang="en-US" sz="2300" b="1" dirty="0" smtClean="0">
                <a:latin typeface="Technical" pitchFamily="66" charset="0"/>
              </a:rPr>
              <a:t> </a:t>
            </a:r>
            <a:r>
              <a:rPr lang="en-US" sz="2300" b="1" dirty="0" smtClean="0">
                <a:latin typeface="Technical" pitchFamily="66" charset="0"/>
              </a:rPr>
              <a:t>notation</a:t>
            </a:r>
            <a:r>
              <a:rPr lang="en-US" sz="2300" b="1" dirty="0">
                <a:latin typeface="Technical" pitchFamily="66" charset="0"/>
              </a:rPr>
              <a:t>, guides </a:t>
            </a:r>
            <a:r>
              <a:rPr lang="en-US" sz="2300" b="1" dirty="0" smtClean="0">
                <a:latin typeface="Technical" pitchFamily="66" charset="0"/>
              </a:rPr>
              <a:t>to assign </a:t>
            </a:r>
            <a:r>
              <a:rPr lang="en-US" sz="2300" b="1" dirty="0">
                <a:latin typeface="Technical" pitchFamily="66" charset="0"/>
              </a:rPr>
              <a:t>Sears subject headings, and guides </a:t>
            </a:r>
            <a:endParaRPr lang="en-US" sz="2300" b="1" dirty="0" smtClean="0">
              <a:latin typeface="Technical" pitchFamily="66" charset="0"/>
            </a:endParaRPr>
          </a:p>
          <a:p>
            <a:pPr algn="just"/>
            <a:r>
              <a:rPr lang="en-US" sz="2300" b="1" dirty="0" smtClean="0">
                <a:latin typeface="Technical" pitchFamily="66" charset="0"/>
              </a:rPr>
              <a:t> </a:t>
            </a:r>
            <a:r>
              <a:rPr lang="en-US" sz="2300" b="1" dirty="0" smtClean="0">
                <a:latin typeface="Technical" pitchFamily="66" charset="0"/>
              </a:rPr>
              <a:t>to </a:t>
            </a:r>
            <a:r>
              <a:rPr lang="en-US" sz="2300" b="1" dirty="0">
                <a:latin typeface="Technical" pitchFamily="66" charset="0"/>
              </a:rPr>
              <a:t>file card catalogue.</a:t>
            </a:r>
          </a:p>
        </p:txBody>
      </p:sp>
    </p:spTree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lbertus MT"/>
        <a:ea typeface=""/>
        <a:cs typeface="Times New Roman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135</Words>
  <Application>Microsoft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Cataloguing basics</vt:lpstr>
      <vt:lpstr>Overview and introduction</vt:lpstr>
    </vt:vector>
  </TitlesOfParts>
  <Company>IIUM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ISO Still Relevant?</dc:title>
  <dc:creator>fadzilah</dc:creator>
  <cp:lastModifiedBy>cfs</cp:lastModifiedBy>
  <cp:revision>56</cp:revision>
  <dcterms:created xsi:type="dcterms:W3CDTF">2004-11-27T00:35:30Z</dcterms:created>
  <dcterms:modified xsi:type="dcterms:W3CDTF">2011-10-20T02:04:45Z</dcterms:modified>
</cp:coreProperties>
</file>