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0" r:id="rId2"/>
    <p:sldId id="262" r:id="rId3"/>
    <p:sldId id="261" r:id="rId4"/>
  </p:sldIdLst>
  <p:sldSz cx="6858000" cy="12192000"/>
  <p:notesSz cx="6858000" cy="12192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328173-E616-C838-66E4-28C9987AF67F}" v="133" dt="2023-11-17T04:25:13.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25" d="100"/>
          <a:sy n="125" d="100"/>
        </p:scale>
        <p:origin x="1128" y="-4027"/>
      </p:cViewPr>
      <p:guideLst>
        <p:guide orient="horz" pos="2880"/>
        <p:guide pos="21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17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611717"/>
          </a:xfrm>
          <a:prstGeom prst="rect">
            <a:avLst/>
          </a:prstGeom>
        </p:spPr>
        <p:txBody>
          <a:bodyPr vert="horz" lIns="91440" tIns="45720" rIns="91440" bIns="45720" rtlCol="0"/>
          <a:lstStyle>
            <a:lvl1pPr algn="r">
              <a:defRPr sz="1200"/>
            </a:lvl1pPr>
          </a:lstStyle>
          <a:p>
            <a:fld id="{3EFD42F7-718C-4B98-AAEC-167E6DDD60A7}" type="datetimeFigureOut">
              <a:rPr lang="en-US" smtClean="0"/>
              <a:t>11/16/2023</a:t>
            </a:fld>
            <a:endParaRPr lang="en-US"/>
          </a:p>
        </p:txBody>
      </p:sp>
      <p:sp>
        <p:nvSpPr>
          <p:cNvPr id="4" name="Slide Image Placeholder 3"/>
          <p:cNvSpPr>
            <a:spLocks noGrp="1" noRot="1" noChangeAspect="1"/>
          </p:cNvSpPr>
          <p:nvPr>
            <p:ph type="sldImg" idx="2"/>
          </p:nvPr>
        </p:nvSpPr>
        <p:spPr>
          <a:xfrm>
            <a:off x="-228600" y="1524000"/>
            <a:ext cx="7315200" cy="4114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5867400"/>
            <a:ext cx="5486400" cy="48006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580284"/>
            <a:ext cx="2971800" cy="6117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11580284"/>
            <a:ext cx="2971800" cy="611716"/>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271713" y="1524000"/>
            <a:ext cx="2314575" cy="4114800"/>
          </a:xfrm>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779520"/>
            <a:ext cx="5829300" cy="25603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6827520"/>
            <a:ext cx="4800600" cy="304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9525"/>
            <a:ext cx="6857999" cy="12182473"/>
          </a:xfrm>
          <a:prstGeom prst="rect">
            <a:avLst/>
          </a:prstGeom>
        </p:spPr>
      </p:pic>
      <p:sp>
        <p:nvSpPr>
          <p:cNvPr id="2" name="Holder 2"/>
          <p:cNvSpPr>
            <a:spLocks noGrp="1"/>
          </p:cNvSpPr>
          <p:nvPr>
            <p:ph type="title"/>
          </p:nvPr>
        </p:nvSpPr>
        <p:spPr/>
        <p:txBody>
          <a:bodyPr lIns="0" tIns="0" rIns="0" bIns="0"/>
          <a:lstStyle>
            <a:lvl1pPr>
              <a:defRPr sz="3300" b="0" i="0">
                <a:solidFill>
                  <a:schemeClr val="tx1"/>
                </a:solidFill>
                <a:latin typeface="Calibri Light" panose="020F0302020204030204"/>
                <a:cs typeface="Calibri Light" panose="020F0302020204030204"/>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chemeClr val="tx1"/>
                </a:solidFill>
                <a:latin typeface="Calibri Light" panose="020F0302020204030204"/>
                <a:cs typeface="Calibri Light" panose="020F0302020204030204"/>
              </a:defRPr>
            </a:lvl1pPr>
          </a:lstStyle>
          <a:p>
            <a:endParaRPr/>
          </a:p>
        </p:txBody>
      </p:sp>
      <p:sp>
        <p:nvSpPr>
          <p:cNvPr id="3" name="Holder 3"/>
          <p:cNvSpPr>
            <a:spLocks noGrp="1"/>
          </p:cNvSpPr>
          <p:nvPr>
            <p:ph sz="half" idx="2"/>
          </p:nvPr>
        </p:nvSpPr>
        <p:spPr>
          <a:xfrm>
            <a:off x="342900" y="2804160"/>
            <a:ext cx="2983230" cy="80467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804160"/>
            <a:ext cx="2983230" cy="80467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chemeClr val="tx1"/>
                </a:solidFill>
                <a:latin typeface="Calibri Light" panose="020F0302020204030204"/>
                <a:cs typeface="Calibri Light" panose="020F03020202040302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1180" y="1060513"/>
            <a:ext cx="5755639" cy="976630"/>
          </a:xfrm>
          <a:prstGeom prst="rect">
            <a:avLst/>
          </a:prstGeom>
        </p:spPr>
        <p:txBody>
          <a:bodyPr wrap="square" lIns="0" tIns="0" rIns="0" bIns="0">
            <a:spAutoFit/>
          </a:bodyPr>
          <a:lstStyle>
            <a:lvl1pPr>
              <a:defRPr sz="3300" b="0" i="0">
                <a:solidFill>
                  <a:schemeClr val="tx1"/>
                </a:solidFill>
                <a:latin typeface="Calibri Light" panose="020F0302020204030204"/>
                <a:cs typeface="Calibri Light" panose="020F0302020204030204"/>
              </a:defRPr>
            </a:lvl1pPr>
          </a:lstStyle>
          <a:p>
            <a:endParaRPr/>
          </a:p>
        </p:txBody>
      </p:sp>
      <p:sp>
        <p:nvSpPr>
          <p:cNvPr id="3" name="Holder 3"/>
          <p:cNvSpPr>
            <a:spLocks noGrp="1"/>
          </p:cNvSpPr>
          <p:nvPr>
            <p:ph type="body" idx="1"/>
          </p:nvPr>
        </p:nvSpPr>
        <p:spPr>
          <a:xfrm>
            <a:off x="342900" y="2804160"/>
            <a:ext cx="6172200" cy="80467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11338560"/>
            <a:ext cx="2194560" cy="609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11338560"/>
            <a:ext cx="1577340" cy="609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a:xfrm>
            <a:off x="4937760" y="11338560"/>
            <a:ext cx="1577340" cy="609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grpSp>
        <p:nvGrpSpPr>
          <p:cNvPr id="2" name="object 10"/>
          <p:cNvGrpSpPr/>
          <p:nvPr/>
        </p:nvGrpSpPr>
        <p:grpSpPr>
          <a:xfrm>
            <a:off x="-8890" y="-43815"/>
            <a:ext cx="6898005" cy="1553845"/>
            <a:chOff x="4762" y="14350"/>
            <a:chExt cx="6853555" cy="1543050"/>
          </a:xfrm>
          <a:solidFill>
            <a:schemeClr val="accent3">
              <a:lumMod val="60000"/>
              <a:lumOff val="40000"/>
            </a:schemeClr>
          </a:solidFill>
        </p:grpSpPr>
        <p:sp>
          <p:nvSpPr>
            <p:cNvPr id="3" name="object 11"/>
            <p:cNvSpPr/>
            <p:nvPr/>
          </p:nvSpPr>
          <p:spPr>
            <a:xfrm>
              <a:off x="4762" y="14350"/>
              <a:ext cx="6853555" cy="1543050"/>
            </a:xfrm>
            <a:custGeom>
              <a:avLst/>
              <a:gdLst/>
              <a:ahLst/>
              <a:cxnLst/>
              <a:rect l="l" t="t" r="r" b="b"/>
              <a:pathLst>
                <a:path w="6853555" h="1543050">
                  <a:moveTo>
                    <a:pt x="6853237" y="0"/>
                  </a:moveTo>
                  <a:lnTo>
                    <a:pt x="0" y="0"/>
                  </a:lnTo>
                  <a:lnTo>
                    <a:pt x="0" y="771525"/>
                  </a:lnTo>
                  <a:lnTo>
                    <a:pt x="6931" y="820944"/>
                  </a:lnTo>
                  <a:lnTo>
                    <a:pt x="27447" y="869535"/>
                  </a:lnTo>
                  <a:lnTo>
                    <a:pt x="48464" y="901422"/>
                  </a:lnTo>
                  <a:lnTo>
                    <a:pt x="75209" y="932871"/>
                  </a:lnTo>
                  <a:lnTo>
                    <a:pt x="107557" y="963855"/>
                  </a:lnTo>
                  <a:lnTo>
                    <a:pt x="145386" y="994345"/>
                  </a:lnTo>
                  <a:lnTo>
                    <a:pt x="188570" y="1024314"/>
                  </a:lnTo>
                  <a:lnTo>
                    <a:pt x="236987" y="1053734"/>
                  </a:lnTo>
                  <a:lnTo>
                    <a:pt x="290511" y="1082577"/>
                  </a:lnTo>
                  <a:lnTo>
                    <a:pt x="349020" y="1110814"/>
                  </a:lnTo>
                  <a:lnTo>
                    <a:pt x="412389" y="1138420"/>
                  </a:lnTo>
                  <a:lnTo>
                    <a:pt x="480495" y="1165364"/>
                  </a:lnTo>
                  <a:lnTo>
                    <a:pt x="516285" y="1178580"/>
                  </a:lnTo>
                  <a:lnTo>
                    <a:pt x="553213" y="1191621"/>
                  </a:lnTo>
                  <a:lnTo>
                    <a:pt x="591263" y="1204482"/>
                  </a:lnTo>
                  <a:lnTo>
                    <a:pt x="630419" y="1217161"/>
                  </a:lnTo>
                  <a:lnTo>
                    <a:pt x="670667" y="1229654"/>
                  </a:lnTo>
                  <a:lnTo>
                    <a:pt x="711991" y="1241957"/>
                  </a:lnTo>
                  <a:lnTo>
                    <a:pt x="754375" y="1254067"/>
                  </a:lnTo>
                  <a:lnTo>
                    <a:pt x="797803" y="1265981"/>
                  </a:lnTo>
                  <a:lnTo>
                    <a:pt x="842261" y="1277695"/>
                  </a:lnTo>
                  <a:lnTo>
                    <a:pt x="887732" y="1289205"/>
                  </a:lnTo>
                  <a:lnTo>
                    <a:pt x="934202" y="1300509"/>
                  </a:lnTo>
                  <a:lnTo>
                    <a:pt x="981654" y="1311602"/>
                  </a:lnTo>
                  <a:lnTo>
                    <a:pt x="1030074" y="1322482"/>
                  </a:lnTo>
                  <a:lnTo>
                    <a:pt x="1079446" y="1333144"/>
                  </a:lnTo>
                  <a:lnTo>
                    <a:pt x="1129753" y="1343585"/>
                  </a:lnTo>
                  <a:lnTo>
                    <a:pt x="1180982" y="1353802"/>
                  </a:lnTo>
                  <a:lnTo>
                    <a:pt x="1233116" y="1363791"/>
                  </a:lnTo>
                  <a:lnTo>
                    <a:pt x="1286140" y="1373549"/>
                  </a:lnTo>
                  <a:lnTo>
                    <a:pt x="1340038" y="1383072"/>
                  </a:lnTo>
                  <a:lnTo>
                    <a:pt x="1394795" y="1392357"/>
                  </a:lnTo>
                  <a:lnTo>
                    <a:pt x="1450396" y="1401400"/>
                  </a:lnTo>
                  <a:lnTo>
                    <a:pt x="1506824" y="1410198"/>
                  </a:lnTo>
                  <a:lnTo>
                    <a:pt x="1564065" y="1418748"/>
                  </a:lnTo>
                  <a:lnTo>
                    <a:pt x="1622102" y="1427045"/>
                  </a:lnTo>
                  <a:lnTo>
                    <a:pt x="1680921" y="1435087"/>
                  </a:lnTo>
                  <a:lnTo>
                    <a:pt x="1740507" y="1442869"/>
                  </a:lnTo>
                  <a:lnTo>
                    <a:pt x="1800842" y="1450390"/>
                  </a:lnTo>
                  <a:lnTo>
                    <a:pt x="1861912" y="1457643"/>
                  </a:lnTo>
                  <a:lnTo>
                    <a:pt x="1923702" y="1464628"/>
                  </a:lnTo>
                  <a:lnTo>
                    <a:pt x="1986196" y="1471339"/>
                  </a:lnTo>
                  <a:lnTo>
                    <a:pt x="2049379" y="1477774"/>
                  </a:lnTo>
                  <a:lnTo>
                    <a:pt x="2113234" y="1483929"/>
                  </a:lnTo>
                  <a:lnTo>
                    <a:pt x="2177747" y="1489801"/>
                  </a:lnTo>
                  <a:lnTo>
                    <a:pt x="2242902" y="1495385"/>
                  </a:lnTo>
                  <a:lnTo>
                    <a:pt x="2308684" y="1500679"/>
                  </a:lnTo>
                  <a:lnTo>
                    <a:pt x="2375076" y="1505680"/>
                  </a:lnTo>
                  <a:lnTo>
                    <a:pt x="2442065" y="1510383"/>
                  </a:lnTo>
                  <a:lnTo>
                    <a:pt x="2509633" y="1514785"/>
                  </a:lnTo>
                  <a:lnTo>
                    <a:pt x="2577766" y="1518882"/>
                  </a:lnTo>
                  <a:lnTo>
                    <a:pt x="2646448" y="1522672"/>
                  </a:lnTo>
                  <a:lnTo>
                    <a:pt x="2715663" y="1526151"/>
                  </a:lnTo>
                  <a:lnTo>
                    <a:pt x="2785397" y="1529314"/>
                  </a:lnTo>
                  <a:lnTo>
                    <a:pt x="2855634" y="1532160"/>
                  </a:lnTo>
                  <a:lnTo>
                    <a:pt x="2926357" y="1534684"/>
                  </a:lnTo>
                  <a:lnTo>
                    <a:pt x="2997552" y="1536882"/>
                  </a:lnTo>
                  <a:lnTo>
                    <a:pt x="3069204" y="1538752"/>
                  </a:lnTo>
                  <a:lnTo>
                    <a:pt x="3141296" y="1540290"/>
                  </a:lnTo>
                  <a:lnTo>
                    <a:pt x="3213813" y="1541492"/>
                  </a:lnTo>
                  <a:lnTo>
                    <a:pt x="3286741" y="1542355"/>
                  </a:lnTo>
                  <a:lnTo>
                    <a:pt x="3360062" y="1542875"/>
                  </a:lnTo>
                  <a:lnTo>
                    <a:pt x="3433762" y="1543050"/>
                  </a:lnTo>
                  <a:lnTo>
                    <a:pt x="3507462" y="1542875"/>
                  </a:lnTo>
                  <a:lnTo>
                    <a:pt x="3580784" y="1542355"/>
                  </a:lnTo>
                  <a:lnTo>
                    <a:pt x="3653711" y="1541492"/>
                  </a:lnTo>
                  <a:lnTo>
                    <a:pt x="3726228" y="1540290"/>
                  </a:lnTo>
                  <a:lnTo>
                    <a:pt x="3798321" y="1538752"/>
                  </a:lnTo>
                  <a:lnTo>
                    <a:pt x="3869973" y="1536882"/>
                  </a:lnTo>
                  <a:lnTo>
                    <a:pt x="3941168" y="1534684"/>
                  </a:lnTo>
                  <a:lnTo>
                    <a:pt x="4011892" y="1532160"/>
                  </a:lnTo>
                  <a:lnTo>
                    <a:pt x="4082129" y="1529314"/>
                  </a:lnTo>
                  <a:lnTo>
                    <a:pt x="4151864" y="1526151"/>
                  </a:lnTo>
                  <a:lnTo>
                    <a:pt x="4221080" y="1522672"/>
                  </a:lnTo>
                  <a:lnTo>
                    <a:pt x="4289762" y="1518882"/>
                  </a:lnTo>
                  <a:lnTo>
                    <a:pt x="4357896" y="1514785"/>
                  </a:lnTo>
                  <a:lnTo>
                    <a:pt x="4425465" y="1510383"/>
                  </a:lnTo>
                  <a:lnTo>
                    <a:pt x="4492454" y="1505680"/>
                  </a:lnTo>
                  <a:lnTo>
                    <a:pt x="4558847" y="1500679"/>
                  </a:lnTo>
                  <a:lnTo>
                    <a:pt x="4624630" y="1495385"/>
                  </a:lnTo>
                  <a:lnTo>
                    <a:pt x="4689786" y="1489801"/>
                  </a:lnTo>
                  <a:lnTo>
                    <a:pt x="4754300" y="1483929"/>
                  </a:lnTo>
                  <a:lnTo>
                    <a:pt x="4818156" y="1477774"/>
                  </a:lnTo>
                  <a:lnTo>
                    <a:pt x="4881339" y="1471339"/>
                  </a:lnTo>
                  <a:lnTo>
                    <a:pt x="4943834" y="1464628"/>
                  </a:lnTo>
                  <a:lnTo>
                    <a:pt x="5005625" y="1457643"/>
                  </a:lnTo>
                  <a:lnTo>
                    <a:pt x="5066697" y="1450390"/>
                  </a:lnTo>
                  <a:lnTo>
                    <a:pt x="5127033" y="1442869"/>
                  </a:lnTo>
                  <a:lnTo>
                    <a:pt x="5186619" y="1435087"/>
                  </a:lnTo>
                  <a:lnTo>
                    <a:pt x="5245440" y="1427045"/>
                  </a:lnTo>
                  <a:lnTo>
                    <a:pt x="5303478" y="1418748"/>
                  </a:lnTo>
                  <a:lnTo>
                    <a:pt x="5360720" y="1410198"/>
                  </a:lnTo>
                  <a:lnTo>
                    <a:pt x="5417150" y="1401400"/>
                  </a:lnTo>
                  <a:lnTo>
                    <a:pt x="5472751" y="1392357"/>
                  </a:lnTo>
                  <a:lnTo>
                    <a:pt x="5527510" y="1383072"/>
                  </a:lnTo>
                  <a:lnTo>
                    <a:pt x="5581409" y="1373549"/>
                  </a:lnTo>
                  <a:lnTo>
                    <a:pt x="5634434" y="1363791"/>
                  </a:lnTo>
                  <a:lnTo>
                    <a:pt x="5686569" y="1353802"/>
                  </a:lnTo>
                  <a:lnTo>
                    <a:pt x="5737799" y="1343585"/>
                  </a:lnTo>
                  <a:lnTo>
                    <a:pt x="5788108" y="1333144"/>
                  </a:lnTo>
                  <a:lnTo>
                    <a:pt x="5837481" y="1322482"/>
                  </a:lnTo>
                  <a:lnTo>
                    <a:pt x="5885902" y="1311602"/>
                  </a:lnTo>
                  <a:lnTo>
                    <a:pt x="5933356" y="1300509"/>
                  </a:lnTo>
                  <a:lnTo>
                    <a:pt x="5979827" y="1289205"/>
                  </a:lnTo>
                  <a:lnTo>
                    <a:pt x="6025299" y="1277695"/>
                  </a:lnTo>
                  <a:lnTo>
                    <a:pt x="6069758" y="1265981"/>
                  </a:lnTo>
                  <a:lnTo>
                    <a:pt x="6113188" y="1254067"/>
                  </a:lnTo>
                  <a:lnTo>
                    <a:pt x="6155573" y="1241957"/>
                  </a:lnTo>
                  <a:lnTo>
                    <a:pt x="6196898" y="1229654"/>
                  </a:lnTo>
                  <a:lnTo>
                    <a:pt x="6237147" y="1217161"/>
                  </a:lnTo>
                  <a:lnTo>
                    <a:pt x="6276305" y="1204482"/>
                  </a:lnTo>
                  <a:lnTo>
                    <a:pt x="6314356" y="1191621"/>
                  </a:lnTo>
                  <a:lnTo>
                    <a:pt x="6351285" y="1178580"/>
                  </a:lnTo>
                  <a:lnTo>
                    <a:pt x="6387076" y="1165364"/>
                  </a:lnTo>
                  <a:lnTo>
                    <a:pt x="6455184" y="1138420"/>
                  </a:lnTo>
                  <a:lnTo>
                    <a:pt x="6518555" y="1110814"/>
                  </a:lnTo>
                  <a:lnTo>
                    <a:pt x="6577066" y="1082577"/>
                  </a:lnTo>
                  <a:lnTo>
                    <a:pt x="6630592" y="1053734"/>
                  </a:lnTo>
                  <a:lnTo>
                    <a:pt x="6679010" y="1024314"/>
                  </a:lnTo>
                  <a:lnTo>
                    <a:pt x="6722196" y="994345"/>
                  </a:lnTo>
                  <a:lnTo>
                    <a:pt x="6760026" y="963855"/>
                  </a:lnTo>
                  <a:lnTo>
                    <a:pt x="6792376" y="932871"/>
                  </a:lnTo>
                  <a:lnTo>
                    <a:pt x="6819122" y="901422"/>
                  </a:lnTo>
                  <a:lnTo>
                    <a:pt x="6840140" y="869535"/>
                  </a:lnTo>
                  <a:lnTo>
                    <a:pt x="6853237" y="842135"/>
                  </a:lnTo>
                  <a:lnTo>
                    <a:pt x="6853237" y="0"/>
                  </a:lnTo>
                  <a:close/>
                </a:path>
              </a:pathLst>
            </a:custGeom>
            <a:grpFill/>
          </p:spPr>
          <p:txBody>
            <a:bodyPr wrap="square" lIns="0" tIns="0" rIns="0" bIns="0" rtlCol="0"/>
            <a:lstStyle/>
            <a:p>
              <a:endParaRPr dirty="0">
                <a:highlight>
                  <a:srgbClr val="00FF00"/>
                </a:highlight>
              </a:endParaRPr>
            </a:p>
          </p:txBody>
        </p:sp>
        <p:sp>
          <p:nvSpPr>
            <p:cNvPr id="4" name="object 12"/>
            <p:cNvSpPr/>
            <p:nvPr/>
          </p:nvSpPr>
          <p:spPr>
            <a:xfrm>
              <a:off x="4762" y="14350"/>
              <a:ext cx="6853555" cy="1543050"/>
            </a:xfrm>
            <a:custGeom>
              <a:avLst/>
              <a:gdLst/>
              <a:ahLst/>
              <a:cxnLst/>
              <a:rect l="l" t="t" r="r" b="b"/>
              <a:pathLst>
                <a:path w="6853555" h="1543050">
                  <a:moveTo>
                    <a:pt x="6853237" y="842135"/>
                  </a:moveTo>
                  <a:lnTo>
                    <a:pt x="6830355" y="885531"/>
                  </a:lnTo>
                  <a:lnTo>
                    <a:pt x="6806457" y="917203"/>
                  </a:lnTo>
                  <a:lnTo>
                    <a:pt x="6776894" y="948423"/>
                  </a:lnTo>
                  <a:lnTo>
                    <a:pt x="6741788" y="979163"/>
                  </a:lnTo>
                  <a:lnTo>
                    <a:pt x="6701265" y="1009396"/>
                  </a:lnTo>
                  <a:lnTo>
                    <a:pt x="6655447" y="1039094"/>
                  </a:lnTo>
                  <a:lnTo>
                    <a:pt x="6604460" y="1068229"/>
                  </a:lnTo>
                  <a:lnTo>
                    <a:pt x="6548426" y="1096773"/>
                  </a:lnTo>
                  <a:lnTo>
                    <a:pt x="6487469" y="1124698"/>
                  </a:lnTo>
                  <a:lnTo>
                    <a:pt x="6421714" y="1151976"/>
                  </a:lnTo>
                  <a:lnTo>
                    <a:pt x="6351285" y="1178580"/>
                  </a:lnTo>
                  <a:lnTo>
                    <a:pt x="6314356" y="1191621"/>
                  </a:lnTo>
                  <a:lnTo>
                    <a:pt x="6276305" y="1204482"/>
                  </a:lnTo>
                  <a:lnTo>
                    <a:pt x="6237147" y="1217161"/>
                  </a:lnTo>
                  <a:lnTo>
                    <a:pt x="6196898" y="1229654"/>
                  </a:lnTo>
                  <a:lnTo>
                    <a:pt x="6155573" y="1241957"/>
                  </a:lnTo>
                  <a:lnTo>
                    <a:pt x="6113188" y="1254067"/>
                  </a:lnTo>
                  <a:lnTo>
                    <a:pt x="6069758" y="1265981"/>
                  </a:lnTo>
                  <a:lnTo>
                    <a:pt x="6025299" y="1277695"/>
                  </a:lnTo>
                  <a:lnTo>
                    <a:pt x="5979827" y="1289205"/>
                  </a:lnTo>
                  <a:lnTo>
                    <a:pt x="5933356" y="1300509"/>
                  </a:lnTo>
                  <a:lnTo>
                    <a:pt x="5885902" y="1311602"/>
                  </a:lnTo>
                  <a:lnTo>
                    <a:pt x="5837481" y="1322482"/>
                  </a:lnTo>
                  <a:lnTo>
                    <a:pt x="5788108" y="1333144"/>
                  </a:lnTo>
                  <a:lnTo>
                    <a:pt x="5737799" y="1343585"/>
                  </a:lnTo>
                  <a:lnTo>
                    <a:pt x="5686569" y="1353802"/>
                  </a:lnTo>
                  <a:lnTo>
                    <a:pt x="5634434" y="1363791"/>
                  </a:lnTo>
                  <a:lnTo>
                    <a:pt x="5581409" y="1373549"/>
                  </a:lnTo>
                  <a:lnTo>
                    <a:pt x="5527510" y="1383072"/>
                  </a:lnTo>
                  <a:lnTo>
                    <a:pt x="5472751" y="1392357"/>
                  </a:lnTo>
                  <a:lnTo>
                    <a:pt x="5417150" y="1401400"/>
                  </a:lnTo>
                  <a:lnTo>
                    <a:pt x="5360720" y="1410198"/>
                  </a:lnTo>
                  <a:lnTo>
                    <a:pt x="5303478" y="1418748"/>
                  </a:lnTo>
                  <a:lnTo>
                    <a:pt x="5245440" y="1427045"/>
                  </a:lnTo>
                  <a:lnTo>
                    <a:pt x="5186619" y="1435087"/>
                  </a:lnTo>
                  <a:lnTo>
                    <a:pt x="5127033" y="1442869"/>
                  </a:lnTo>
                  <a:lnTo>
                    <a:pt x="5066697" y="1450390"/>
                  </a:lnTo>
                  <a:lnTo>
                    <a:pt x="5005625" y="1457643"/>
                  </a:lnTo>
                  <a:lnTo>
                    <a:pt x="4943834" y="1464628"/>
                  </a:lnTo>
                  <a:lnTo>
                    <a:pt x="4881339" y="1471339"/>
                  </a:lnTo>
                  <a:lnTo>
                    <a:pt x="4818156" y="1477774"/>
                  </a:lnTo>
                  <a:lnTo>
                    <a:pt x="4754300" y="1483929"/>
                  </a:lnTo>
                  <a:lnTo>
                    <a:pt x="4689786" y="1489801"/>
                  </a:lnTo>
                  <a:lnTo>
                    <a:pt x="4624630" y="1495385"/>
                  </a:lnTo>
                  <a:lnTo>
                    <a:pt x="4558847" y="1500679"/>
                  </a:lnTo>
                  <a:lnTo>
                    <a:pt x="4492454" y="1505680"/>
                  </a:lnTo>
                  <a:lnTo>
                    <a:pt x="4425465" y="1510383"/>
                  </a:lnTo>
                  <a:lnTo>
                    <a:pt x="4357896" y="1514785"/>
                  </a:lnTo>
                  <a:lnTo>
                    <a:pt x="4289762" y="1518882"/>
                  </a:lnTo>
                  <a:lnTo>
                    <a:pt x="4221080" y="1522672"/>
                  </a:lnTo>
                  <a:lnTo>
                    <a:pt x="4151864" y="1526151"/>
                  </a:lnTo>
                  <a:lnTo>
                    <a:pt x="4082129" y="1529314"/>
                  </a:lnTo>
                  <a:lnTo>
                    <a:pt x="4011892" y="1532160"/>
                  </a:lnTo>
                  <a:lnTo>
                    <a:pt x="3941168" y="1534684"/>
                  </a:lnTo>
                  <a:lnTo>
                    <a:pt x="3869973" y="1536882"/>
                  </a:lnTo>
                  <a:lnTo>
                    <a:pt x="3798321" y="1538752"/>
                  </a:lnTo>
                  <a:lnTo>
                    <a:pt x="3726228" y="1540290"/>
                  </a:lnTo>
                  <a:lnTo>
                    <a:pt x="3653711" y="1541492"/>
                  </a:lnTo>
                  <a:lnTo>
                    <a:pt x="3580784" y="1542355"/>
                  </a:lnTo>
                  <a:lnTo>
                    <a:pt x="3507462" y="1542875"/>
                  </a:lnTo>
                  <a:lnTo>
                    <a:pt x="3433762" y="1543050"/>
                  </a:lnTo>
                  <a:lnTo>
                    <a:pt x="3360062" y="1542875"/>
                  </a:lnTo>
                  <a:lnTo>
                    <a:pt x="3286741" y="1542355"/>
                  </a:lnTo>
                  <a:lnTo>
                    <a:pt x="3213813" y="1541492"/>
                  </a:lnTo>
                  <a:lnTo>
                    <a:pt x="3141296" y="1540290"/>
                  </a:lnTo>
                  <a:lnTo>
                    <a:pt x="3069204" y="1538752"/>
                  </a:lnTo>
                  <a:lnTo>
                    <a:pt x="2997552" y="1536882"/>
                  </a:lnTo>
                  <a:lnTo>
                    <a:pt x="2926357" y="1534684"/>
                  </a:lnTo>
                  <a:lnTo>
                    <a:pt x="2855634" y="1532160"/>
                  </a:lnTo>
                  <a:lnTo>
                    <a:pt x="2785397" y="1529314"/>
                  </a:lnTo>
                  <a:lnTo>
                    <a:pt x="2715663" y="1526151"/>
                  </a:lnTo>
                  <a:lnTo>
                    <a:pt x="2646448" y="1522672"/>
                  </a:lnTo>
                  <a:lnTo>
                    <a:pt x="2577766" y="1518882"/>
                  </a:lnTo>
                  <a:lnTo>
                    <a:pt x="2509633" y="1514785"/>
                  </a:lnTo>
                  <a:lnTo>
                    <a:pt x="2442065" y="1510383"/>
                  </a:lnTo>
                  <a:lnTo>
                    <a:pt x="2375076" y="1505680"/>
                  </a:lnTo>
                  <a:lnTo>
                    <a:pt x="2308684" y="1500679"/>
                  </a:lnTo>
                  <a:lnTo>
                    <a:pt x="2242902" y="1495385"/>
                  </a:lnTo>
                  <a:lnTo>
                    <a:pt x="2177747" y="1489801"/>
                  </a:lnTo>
                  <a:lnTo>
                    <a:pt x="2113234" y="1483929"/>
                  </a:lnTo>
                  <a:lnTo>
                    <a:pt x="2049379" y="1477774"/>
                  </a:lnTo>
                  <a:lnTo>
                    <a:pt x="1986196" y="1471339"/>
                  </a:lnTo>
                  <a:lnTo>
                    <a:pt x="1923702" y="1464628"/>
                  </a:lnTo>
                  <a:lnTo>
                    <a:pt x="1861912" y="1457643"/>
                  </a:lnTo>
                  <a:lnTo>
                    <a:pt x="1800842" y="1450390"/>
                  </a:lnTo>
                  <a:lnTo>
                    <a:pt x="1740507" y="1442869"/>
                  </a:lnTo>
                  <a:lnTo>
                    <a:pt x="1680921" y="1435087"/>
                  </a:lnTo>
                  <a:lnTo>
                    <a:pt x="1622102" y="1427045"/>
                  </a:lnTo>
                  <a:lnTo>
                    <a:pt x="1564065" y="1418748"/>
                  </a:lnTo>
                  <a:lnTo>
                    <a:pt x="1506824" y="1410198"/>
                  </a:lnTo>
                  <a:lnTo>
                    <a:pt x="1450396" y="1401400"/>
                  </a:lnTo>
                  <a:lnTo>
                    <a:pt x="1394795" y="1392357"/>
                  </a:lnTo>
                  <a:lnTo>
                    <a:pt x="1340038" y="1383072"/>
                  </a:lnTo>
                  <a:lnTo>
                    <a:pt x="1286140" y="1373549"/>
                  </a:lnTo>
                  <a:lnTo>
                    <a:pt x="1233116" y="1363791"/>
                  </a:lnTo>
                  <a:lnTo>
                    <a:pt x="1180982" y="1353802"/>
                  </a:lnTo>
                  <a:lnTo>
                    <a:pt x="1129753" y="1343585"/>
                  </a:lnTo>
                  <a:lnTo>
                    <a:pt x="1079446" y="1333144"/>
                  </a:lnTo>
                  <a:lnTo>
                    <a:pt x="1030074" y="1322482"/>
                  </a:lnTo>
                  <a:lnTo>
                    <a:pt x="981654" y="1311602"/>
                  </a:lnTo>
                  <a:lnTo>
                    <a:pt x="934202" y="1300509"/>
                  </a:lnTo>
                  <a:lnTo>
                    <a:pt x="887732" y="1289205"/>
                  </a:lnTo>
                  <a:lnTo>
                    <a:pt x="842261" y="1277695"/>
                  </a:lnTo>
                  <a:lnTo>
                    <a:pt x="797803" y="1265981"/>
                  </a:lnTo>
                  <a:lnTo>
                    <a:pt x="754375" y="1254067"/>
                  </a:lnTo>
                  <a:lnTo>
                    <a:pt x="711991" y="1241957"/>
                  </a:lnTo>
                  <a:lnTo>
                    <a:pt x="670667" y="1229654"/>
                  </a:lnTo>
                  <a:lnTo>
                    <a:pt x="630419" y="1217161"/>
                  </a:lnTo>
                  <a:lnTo>
                    <a:pt x="591263" y="1204482"/>
                  </a:lnTo>
                  <a:lnTo>
                    <a:pt x="553213" y="1191621"/>
                  </a:lnTo>
                  <a:lnTo>
                    <a:pt x="516285" y="1178580"/>
                  </a:lnTo>
                  <a:lnTo>
                    <a:pt x="480495" y="1165364"/>
                  </a:lnTo>
                  <a:lnTo>
                    <a:pt x="412389" y="1138420"/>
                  </a:lnTo>
                  <a:lnTo>
                    <a:pt x="349020" y="1110814"/>
                  </a:lnTo>
                  <a:lnTo>
                    <a:pt x="290511" y="1082577"/>
                  </a:lnTo>
                  <a:lnTo>
                    <a:pt x="236987" y="1053734"/>
                  </a:lnTo>
                  <a:lnTo>
                    <a:pt x="188570" y="1024314"/>
                  </a:lnTo>
                  <a:lnTo>
                    <a:pt x="145386" y="994345"/>
                  </a:lnTo>
                  <a:lnTo>
                    <a:pt x="107557" y="963855"/>
                  </a:lnTo>
                  <a:lnTo>
                    <a:pt x="75209" y="932871"/>
                  </a:lnTo>
                  <a:lnTo>
                    <a:pt x="48464" y="901422"/>
                  </a:lnTo>
                  <a:lnTo>
                    <a:pt x="27447" y="869535"/>
                  </a:lnTo>
                  <a:lnTo>
                    <a:pt x="6931" y="820944"/>
                  </a:lnTo>
                  <a:lnTo>
                    <a:pt x="0" y="771525"/>
                  </a:lnTo>
                  <a:lnTo>
                    <a:pt x="0" y="0"/>
                  </a:lnTo>
                  <a:lnTo>
                    <a:pt x="6853237" y="0"/>
                  </a:lnTo>
                </a:path>
              </a:pathLst>
            </a:custGeom>
            <a:grpFill/>
            <a:ln w="12700">
              <a:solidFill>
                <a:srgbClr val="FFF1CC"/>
              </a:solidFill>
            </a:ln>
          </p:spPr>
          <p:txBody>
            <a:bodyPr wrap="square" lIns="0" tIns="0" rIns="0" bIns="0" rtlCol="0"/>
            <a:lstStyle/>
            <a:p>
              <a:endParaRPr dirty="0"/>
            </a:p>
          </p:txBody>
        </p:sp>
        <p:pic>
          <p:nvPicPr>
            <p:cNvPr id="5" name="object 13"/>
            <p:cNvPicPr/>
            <p:nvPr/>
          </p:nvPicPr>
          <p:blipFill>
            <a:blip r:embed="rId4" cstate="print"/>
            <a:stretch>
              <a:fillRect/>
            </a:stretch>
          </p:blipFill>
          <p:spPr>
            <a:xfrm>
              <a:off x="5842555" y="39997"/>
              <a:ext cx="969706" cy="1088098"/>
            </a:xfrm>
            <a:prstGeom prst="rect">
              <a:avLst/>
            </a:prstGeom>
            <a:grpFill/>
          </p:spPr>
        </p:pic>
      </p:grpSp>
      <p:sp>
        <p:nvSpPr>
          <p:cNvPr id="6" name="TextBox 5"/>
          <p:cNvSpPr txBox="1"/>
          <p:nvPr/>
        </p:nvSpPr>
        <p:spPr>
          <a:xfrm>
            <a:off x="609600" y="138"/>
            <a:ext cx="5652706" cy="600549"/>
          </a:xfrm>
          <a:prstGeom prst="rect">
            <a:avLst/>
          </a:prstGeom>
          <a:noFill/>
        </p:spPr>
        <p:txBody>
          <a:bodyPr wrap="square" rtlCol="0">
            <a:spAutoFit/>
          </a:bodyPr>
          <a:lstStyle/>
          <a:p>
            <a:pPr algn="ctr">
              <a:lnSpc>
                <a:spcPct val="107000"/>
              </a:lnSpc>
              <a:spcAft>
                <a:spcPts val="800"/>
              </a:spcAft>
            </a:pPr>
            <a:r>
              <a:rPr lang="en-US" sz="1600" b="1" kern="100" dirty="0">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Adolescent </a:t>
            </a:r>
            <a:r>
              <a:rPr lang="en-US" sz="1600" b="1" kern="100" dirty="0">
                <a:effectLst/>
                <a:latin typeface="Trebuchet MS" panose="020B0603020202020204" pitchFamily="34" charset="0"/>
                <a:ea typeface="Calibri" panose="020F0502020204030204" pitchFamily="34" charset="0"/>
                <a:cs typeface="Times New Roman" panose="02020603050405020304" pitchFamily="18" charset="0"/>
              </a:rPr>
              <a:t>Nasopharyngeal Carcinoma Mimicking Juvenile Nasopharyngeal Angiofibroma</a:t>
            </a:r>
            <a:endParaRPr lang="en-MY" sz="1600" kern="1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838200" y="685675"/>
            <a:ext cx="5334000" cy="572849"/>
          </a:xfrm>
          <a:prstGeom prst="rect">
            <a:avLst/>
          </a:prstGeom>
          <a:noFill/>
        </p:spPr>
        <p:txBody>
          <a:bodyPr wrap="square" rtlCol="0">
            <a:spAutoFit/>
          </a:bodyPr>
          <a:lstStyle/>
          <a:p>
            <a:pPr algn="ctr">
              <a:lnSpc>
                <a:spcPct val="107000"/>
              </a:lnSpc>
              <a:spcAft>
                <a:spcPts val="800"/>
              </a:spcAft>
            </a:pPr>
            <a:r>
              <a:rPr lang="en-US" sz="800" b="1" i="1" kern="100" dirty="0">
                <a:effectLst/>
                <a:ea typeface="Calibri" panose="020F0502020204030204" pitchFamily="34" charset="0"/>
                <a:cs typeface="Times New Roman" panose="02020603050405020304" pitchFamily="18" charset="0"/>
              </a:rPr>
              <a:t>Mohammad Aizat Kamal Bin Md Shamuddin</a:t>
            </a:r>
            <a:r>
              <a:rPr lang="en-US" sz="800" b="1" i="1" kern="100" baseline="30000" dirty="0">
                <a:effectLst/>
                <a:ea typeface="Calibri" panose="020F0502020204030204" pitchFamily="34" charset="0"/>
                <a:cs typeface="Times New Roman" panose="02020603050405020304" pitchFamily="18" charset="0"/>
              </a:rPr>
              <a:t>1</a:t>
            </a:r>
            <a:r>
              <a:rPr lang="en-US" sz="800" b="1" i="1" kern="100" dirty="0">
                <a:effectLst/>
                <a:ea typeface="Calibri" panose="020F0502020204030204" pitchFamily="34" charset="0"/>
                <a:cs typeface="Times New Roman" panose="02020603050405020304" pitchFamily="18" charset="0"/>
              </a:rPr>
              <a:t>, </a:t>
            </a:r>
            <a:r>
              <a:rPr lang="en-US" sz="800" b="1" i="1" kern="100" dirty="0" err="1">
                <a:effectLst/>
                <a:ea typeface="Calibri" panose="020F0502020204030204" pitchFamily="34" charset="0"/>
                <a:cs typeface="Times New Roman" panose="02020603050405020304" pitchFamily="18" charset="0"/>
              </a:rPr>
              <a:t>Raihanah</a:t>
            </a:r>
            <a:r>
              <a:rPr lang="en-US" sz="800" b="1" i="1" kern="100" dirty="0">
                <a:effectLst/>
                <a:ea typeface="Calibri" panose="020F0502020204030204" pitchFamily="34" charset="0"/>
                <a:cs typeface="Times New Roman" panose="02020603050405020304" pitchFamily="18" charset="0"/>
              </a:rPr>
              <a:t> Haroon</a:t>
            </a:r>
            <a:r>
              <a:rPr lang="en-US" sz="800" b="1" i="1" kern="100" baseline="30000" dirty="0">
                <a:effectLst/>
                <a:ea typeface="Calibri" panose="020F0502020204030204" pitchFamily="34" charset="0"/>
                <a:cs typeface="Times New Roman" panose="02020603050405020304" pitchFamily="18" charset="0"/>
              </a:rPr>
              <a:t>1</a:t>
            </a:r>
            <a:r>
              <a:rPr lang="en-US" sz="800" b="1" i="1" kern="100" dirty="0">
                <a:effectLst/>
                <a:ea typeface="Calibri" panose="020F0502020204030204" pitchFamily="34" charset="0"/>
                <a:cs typeface="Times New Roman" panose="02020603050405020304" pitchFamily="18" charset="0"/>
              </a:rPr>
              <a:t>, </a:t>
            </a:r>
            <a:r>
              <a:rPr lang="en-US" sz="800" b="1" i="1" kern="100" dirty="0" err="1">
                <a:effectLst/>
                <a:ea typeface="Calibri" panose="020F0502020204030204" pitchFamily="34" charset="0"/>
                <a:cs typeface="Times New Roman" panose="02020603050405020304" pitchFamily="18" charset="0"/>
              </a:rPr>
              <a:t>Azwan</a:t>
            </a:r>
            <a:r>
              <a:rPr lang="en-US" sz="800" b="1" i="1" kern="100" dirty="0">
                <a:effectLst/>
                <a:ea typeface="Calibri" panose="020F0502020204030204" pitchFamily="34" charset="0"/>
                <a:cs typeface="Times New Roman" panose="02020603050405020304" pitchFamily="18" charset="0"/>
              </a:rPr>
              <a:t> Halim A Wahab</a:t>
            </a:r>
            <a:r>
              <a:rPr lang="en-US" sz="800" b="1" i="1" kern="100" baseline="30000" dirty="0">
                <a:effectLst/>
                <a:ea typeface="Calibri" panose="020F0502020204030204" pitchFamily="34" charset="0"/>
                <a:cs typeface="Times New Roman" panose="02020603050405020304" pitchFamily="18" charset="0"/>
              </a:rPr>
              <a:t>2</a:t>
            </a:r>
            <a:endParaRPr lang="en-MY" sz="800" kern="100" dirty="0">
              <a:effectLst/>
              <a:ea typeface="Calibri" panose="020F0502020204030204" pitchFamily="34" charset="0"/>
              <a:cs typeface="Times New Roman" panose="02020603050405020304" pitchFamily="18" charset="0"/>
            </a:endParaRPr>
          </a:p>
          <a:p>
            <a:pPr algn="ctr">
              <a:spcAft>
                <a:spcPts val="800"/>
              </a:spcAft>
            </a:pPr>
            <a:r>
              <a:rPr lang="en-US" sz="800" i="1" kern="100" baseline="30000" dirty="0">
                <a:effectLst/>
                <a:ea typeface="Calibri" panose="020F0502020204030204" pitchFamily="34" charset="0"/>
                <a:cs typeface="Times New Roman" panose="02020603050405020304" pitchFamily="18" charset="0"/>
              </a:rPr>
              <a:t>1</a:t>
            </a:r>
            <a:r>
              <a:rPr lang="en-US" sz="800" i="1" kern="100" dirty="0">
                <a:effectLst/>
                <a:ea typeface="Calibri" panose="020F0502020204030204" pitchFamily="34" charset="0"/>
                <a:cs typeface="Times New Roman" panose="02020603050405020304" pitchFamily="18" charset="0"/>
              </a:rPr>
              <a:t>Department of Radiology, Kulliyyah of Medicine, International Islamic University Malaysia (IIUM)</a:t>
            </a:r>
            <a:r>
              <a:rPr lang="en-MY" sz="800" kern="100" dirty="0">
                <a:ea typeface="Calibri" panose="020F0502020204030204" pitchFamily="34" charset="0"/>
                <a:cs typeface="Times New Roman" panose="02020603050405020304" pitchFamily="18" charset="0"/>
              </a:rPr>
              <a:t>                                   </a:t>
            </a:r>
            <a:r>
              <a:rPr lang="en-US" sz="800" i="1" kern="100" baseline="30000" dirty="0">
                <a:effectLst/>
                <a:ea typeface="Calibri" panose="020F0502020204030204" pitchFamily="34" charset="0"/>
                <a:cs typeface="Times New Roman" panose="02020603050405020304" pitchFamily="18" charset="0"/>
              </a:rPr>
              <a:t>2</a:t>
            </a:r>
            <a:r>
              <a:rPr lang="en-US" sz="800" i="1" kern="100" dirty="0">
                <a:effectLst/>
                <a:ea typeface="Calibri" panose="020F0502020204030204" pitchFamily="34" charset="0"/>
                <a:cs typeface="Times New Roman" panose="02020603050405020304" pitchFamily="18" charset="0"/>
              </a:rPr>
              <a:t>Department of Otolaryngology, Kulliyyah of Medicine, International Islamic University Malaysia (IIUM)</a:t>
            </a:r>
            <a:endParaRPr lang="en-MY" sz="800" kern="100" dirty="0">
              <a:effectLst/>
              <a:ea typeface="Calibri" panose="020F0502020204030204" pitchFamily="34" charset="0"/>
              <a:cs typeface="Times New Roman" panose="02020603050405020304" pitchFamily="18" charset="0"/>
            </a:endParaRPr>
          </a:p>
        </p:txBody>
      </p:sp>
      <p:sp>
        <p:nvSpPr>
          <p:cNvPr id="7" name="Text Box 6"/>
          <p:cNvSpPr txBox="1"/>
          <p:nvPr/>
        </p:nvSpPr>
        <p:spPr>
          <a:xfrm>
            <a:off x="151130" y="1608177"/>
            <a:ext cx="3229610" cy="5378252"/>
          </a:xfrm>
          <a:prstGeom prst="rect">
            <a:avLst/>
          </a:prstGeom>
          <a:noFill/>
          <a:ln>
            <a:noFill/>
          </a:ln>
        </p:spPr>
        <p:txBody>
          <a:bodyPr wrap="square" lIns="91440" tIns="45720" rIns="91440" bIns="45720" rtlCol="0" anchor="t">
            <a:noAutofit/>
          </a:bodyPr>
          <a:lstStyle/>
          <a:p>
            <a:r>
              <a:rPr lang="en-US" dirty="0">
                <a:solidFill>
                  <a:schemeClr val="accent6">
                    <a:lumMod val="75000"/>
                  </a:schemeClr>
                </a:solidFill>
                <a:latin typeface="Britannic Bold"/>
                <a:cs typeface="Britannic Bold" panose="020B0903060703020204" charset="0"/>
              </a:rPr>
              <a:t>INTRODUCTION</a:t>
            </a:r>
            <a:r>
              <a:rPr lang="en-US" dirty="0">
                <a:solidFill>
                  <a:schemeClr val="accent6">
                    <a:lumMod val="75000"/>
                  </a:schemeClr>
                </a:solidFill>
                <a:latin typeface="Brush Script MT"/>
                <a:cs typeface="Britannic Bold" panose="020B0903060703020204" charset="0"/>
              </a:rPr>
              <a:t> </a:t>
            </a:r>
            <a:endParaRPr lang="en-US">
              <a:solidFill>
                <a:schemeClr val="accent6">
                  <a:lumMod val="75000"/>
                </a:schemeClr>
              </a:solidFill>
            </a:endParaRPr>
          </a:p>
          <a:p>
            <a:pPr algn="just"/>
            <a:r>
              <a:rPr lang="en-US" sz="950" dirty="0">
                <a:latin typeface="Calibri"/>
                <a:cs typeface="Calibri"/>
              </a:rPr>
              <a:t>Juvenile Nasopharyngeal Angiofibroma (JNA) is a rare benign but locally aggressive vascular </a:t>
            </a:r>
            <a:r>
              <a:rPr lang="en-US" sz="950" dirty="0" err="1">
                <a:latin typeface="Calibri"/>
                <a:cs typeface="Calibri"/>
              </a:rPr>
              <a:t>tumour</a:t>
            </a:r>
            <a:r>
              <a:rPr lang="en-US" sz="950" dirty="0">
                <a:latin typeface="Calibri"/>
                <a:cs typeface="Calibri"/>
              </a:rPr>
              <a:t> of nasopharynx which occurs almost exclusively in </a:t>
            </a:r>
            <a:r>
              <a:rPr lang="en-US" sz="950" dirty="0" err="1">
                <a:latin typeface="Calibri"/>
                <a:cs typeface="Calibri"/>
              </a:rPr>
              <a:t>paediatric</a:t>
            </a:r>
            <a:r>
              <a:rPr lang="en-US" sz="950" dirty="0">
                <a:latin typeface="Calibri"/>
                <a:cs typeface="Calibri"/>
              </a:rPr>
              <a:t> or adolescent population. Nasopharyngeal carcinoma (NPC) on the other hand, although rare in children; has a predilection for adolescents. Since the treatment approach for NPC and JNA varies greatly, it is crucial to distinguish between the two conditions on radiological imaging.</a:t>
            </a:r>
          </a:p>
          <a:p>
            <a:endParaRPr lang="en-US" sz="800"/>
          </a:p>
          <a:p>
            <a:endParaRPr lang="en-US" sz="800"/>
          </a:p>
          <a:p>
            <a:r>
              <a:rPr lang="en-US" dirty="0">
                <a:solidFill>
                  <a:schemeClr val="accent6">
                    <a:lumMod val="75000"/>
                  </a:schemeClr>
                </a:solidFill>
                <a:latin typeface="Britannic Bold"/>
                <a:cs typeface="Britannic Bold" panose="020B0903060703020204" charset="0"/>
              </a:rPr>
              <a:t>CASE DESCRIPTION</a:t>
            </a:r>
            <a:endParaRPr lang="en-US" sz="800" dirty="0">
              <a:solidFill>
                <a:schemeClr val="accent6">
                  <a:lumMod val="75000"/>
                </a:schemeClr>
              </a:solidFill>
              <a:latin typeface="Britannic Bold"/>
              <a:cs typeface="Calibri"/>
            </a:endParaRPr>
          </a:p>
          <a:p>
            <a:pPr algn="just"/>
            <a:r>
              <a:rPr lang="en-US" sz="950">
                <a:latin typeface="Calibri"/>
                <a:cs typeface="Calibri"/>
              </a:rPr>
              <a:t>We hereby present a 14-year-old teenage male with complaint of painless neck swelling. </a:t>
            </a:r>
            <a:r>
              <a:rPr lang="en-US" sz="950" err="1">
                <a:latin typeface="Calibri"/>
                <a:cs typeface="Calibri"/>
              </a:rPr>
              <a:t>Nasoendoscopy</a:t>
            </a:r>
            <a:r>
              <a:rPr lang="en-US" sz="950" dirty="0">
                <a:latin typeface="Calibri"/>
                <a:cs typeface="Calibri"/>
              </a:rPr>
              <a:t> </a:t>
            </a:r>
            <a:r>
              <a:rPr lang="en-US" sz="950">
                <a:latin typeface="Calibri"/>
                <a:cs typeface="Calibri"/>
              </a:rPr>
              <a:t>discovered a huge lobulated angry-looking mass occluding the entire left posterior choana, hence a provisional diagnosis of JNA was made and biopsy was not immediately undertaken. Subsequent computed tomography (CT) demonstrated a large heterogenous mass at the left nasopharyngeal region extending to the oropharynx and posterior choana. Though the left sphenopalatine foramen was not widened, the mass was seen minimally extending into it. </a:t>
            </a:r>
            <a:endParaRPr lang="en-US" sz="950" dirty="0">
              <a:latin typeface="Calibri" panose="020F0502020204030204" pitchFamily="34" charset="0"/>
              <a:cs typeface="Calibri" panose="020F0502020204030204" pitchFamily="34" charset="0"/>
            </a:endParaRPr>
          </a:p>
          <a:p>
            <a:pPr algn="just"/>
            <a:endParaRPr lang="en-US" sz="950" dirty="0">
              <a:latin typeface="Calibri" panose="020F0502020204030204" pitchFamily="34" charset="0"/>
              <a:cs typeface="Calibri" panose="020F0502020204030204" pitchFamily="34" charset="0"/>
            </a:endParaRPr>
          </a:p>
          <a:p>
            <a:pPr algn="just"/>
            <a:r>
              <a:rPr lang="en-US" sz="950" dirty="0">
                <a:latin typeface="Calibri"/>
                <a:cs typeface="Calibri"/>
              </a:rPr>
              <a:t>Given the patient’s age, size and location of the mass, combined clinical and radiological diagnosis concluded JNA as the primary diagnosis and endoscopic excision of the mass was planned. However, he presented about 1 month later in casualty with right nasal epistaxis whereby repeated </a:t>
            </a:r>
            <a:r>
              <a:rPr lang="en-US" sz="950" err="1">
                <a:latin typeface="Calibri"/>
                <a:cs typeface="Calibri"/>
              </a:rPr>
              <a:t>nasoendoscopy</a:t>
            </a:r>
            <a:r>
              <a:rPr lang="en-US" sz="950" dirty="0">
                <a:latin typeface="Calibri"/>
                <a:cs typeface="Calibri"/>
              </a:rPr>
              <a:t> showed a larger mass extending to the right nasopharynx with contact bleeding. The tissue biopsy performed was complicated with significant bleeding, further validating the suspicion of JNA. Histopathological diagnosis otherwise revealed undifferentiated carcinoma. The patient otherwise showed good response to </a:t>
            </a:r>
            <a:r>
              <a:rPr lang="en-US" sz="950">
                <a:latin typeface="Calibri"/>
                <a:cs typeface="Calibri"/>
              </a:rPr>
              <a:t>chemoradiation.</a:t>
            </a:r>
            <a:endParaRPr lang="en-US" sz="950">
              <a:latin typeface="Calibri" panose="020F0502020204030204" pitchFamily="34" charset="0"/>
              <a:cs typeface="Calibri" panose="020F0502020204030204" pitchFamily="34" charset="0"/>
            </a:endParaRPr>
          </a:p>
        </p:txBody>
      </p:sp>
      <p:sp>
        <p:nvSpPr>
          <p:cNvPr id="18" name="Text Box 17"/>
          <p:cNvSpPr txBox="1"/>
          <p:nvPr/>
        </p:nvSpPr>
        <p:spPr>
          <a:xfrm>
            <a:off x="3435403" y="1605963"/>
            <a:ext cx="3284696" cy="7709758"/>
          </a:xfrm>
          <a:prstGeom prst="rect">
            <a:avLst/>
          </a:prstGeom>
          <a:noFill/>
          <a:ln>
            <a:noFill/>
          </a:ln>
        </p:spPr>
        <p:txBody>
          <a:bodyPr wrap="square" lIns="91440" tIns="45720" rIns="91440" bIns="45720" rtlCol="0" anchor="t">
            <a:noAutofit/>
          </a:bodyPr>
          <a:lstStyle/>
          <a:p>
            <a:r>
              <a:rPr lang="en-US" dirty="0">
                <a:solidFill>
                  <a:schemeClr val="accent6">
                    <a:lumMod val="75000"/>
                  </a:schemeClr>
                </a:solidFill>
                <a:latin typeface="Britannic Bold"/>
                <a:cs typeface="Britannic Bold" panose="020B0903060703020204" charset="0"/>
              </a:rPr>
              <a:t>DISCUSSION</a:t>
            </a:r>
            <a:endParaRPr lang="en-US" dirty="0">
              <a:solidFill>
                <a:schemeClr val="accent6">
                  <a:lumMod val="75000"/>
                </a:schemeClr>
              </a:solidFill>
              <a:latin typeface="Britannic Bold" panose="020B0903060703020204" charset="0"/>
              <a:cs typeface="Britannic Bold" panose="020B0903060703020204" charset="0"/>
            </a:endParaRPr>
          </a:p>
          <a:p>
            <a:pPr algn="just"/>
            <a:r>
              <a:rPr lang="en-US" sz="950" dirty="0">
                <a:latin typeface="Calibri"/>
                <a:cs typeface="Calibri"/>
              </a:rPr>
              <a:t>JNA is a rare benign but locally aggressive vascular tumor of nasopharynx which occurs almost exclusively in pediatric or adolescent population, while NPC had predilection for adolescents although very rarely to be in </a:t>
            </a:r>
            <a:r>
              <a:rPr lang="en-US" sz="950" err="1">
                <a:latin typeface="Calibri"/>
                <a:cs typeface="Calibri"/>
              </a:rPr>
              <a:t>paediatrics</a:t>
            </a:r>
            <a:r>
              <a:rPr lang="en-US" sz="950" dirty="0">
                <a:latin typeface="Calibri"/>
                <a:cs typeface="Calibri"/>
              </a:rPr>
              <a:t> group. The final proof of diagnosis for this condition is histologic as both pathologies in similarities exhibit some common clinical presentation and radiological features.</a:t>
            </a:r>
          </a:p>
          <a:p>
            <a:pPr algn="just"/>
            <a:endParaRPr lang="en-US" sz="950" dirty="0">
              <a:latin typeface="Calibri" panose="020F0502020204030204" pitchFamily="34" charset="0"/>
              <a:cs typeface="Calibri" panose="020F0502020204030204" pitchFamily="34" charset="0"/>
            </a:endParaRPr>
          </a:p>
          <a:p>
            <a:pPr algn="just"/>
            <a:r>
              <a:rPr lang="en-US" sz="950" dirty="0">
                <a:latin typeface="Calibri"/>
                <a:cs typeface="Calibri"/>
              </a:rPr>
              <a:t>Clinically, JNA patients usually presented with nasal obstruction, epistaxis, blood-stained sputum, and serous otitis media with rubbery vascular nasopharyngeal mass on examination. While radiologically, JNA usually locally invaded its surrounding structures and rarely extending intracranially, however features of CT images will be synonyms as in NPC. </a:t>
            </a:r>
          </a:p>
          <a:p>
            <a:pPr algn="just"/>
            <a:endParaRPr lang="en-US" sz="950" dirty="0">
              <a:latin typeface="Calibri" panose="020F0502020204030204" pitchFamily="34" charset="0"/>
              <a:cs typeface="Calibri" panose="020F0502020204030204" pitchFamily="34" charset="0"/>
            </a:endParaRPr>
          </a:p>
          <a:p>
            <a:pPr algn="just"/>
            <a:r>
              <a:rPr lang="en-US" sz="950" dirty="0">
                <a:latin typeface="Calibri"/>
                <a:cs typeface="Calibri"/>
              </a:rPr>
              <a:t>Nasopharyngeal carcinoma, on the other hand, has a predilection for adolescents although very rarely found in children. Children aged between 10 and 19 years are the most common age group affected, which usually affected by genetic and environmental factors. Usually believing NPC in very young people is difficult and that is why the diagnosis is missed or delayed until the patient presents at a locally advanced stage. Non-specificity of symptoms besides neglecting the entity for differential diagnosis might be other reason for a delayed NPC in a young patient.</a:t>
            </a:r>
          </a:p>
          <a:p>
            <a:pPr algn="just"/>
            <a:endParaRPr lang="en-US" sz="950" dirty="0">
              <a:latin typeface="Calibri" panose="020F0502020204030204" pitchFamily="34" charset="0"/>
              <a:cs typeface="Calibri" panose="020F0502020204030204" pitchFamily="34" charset="0"/>
            </a:endParaRPr>
          </a:p>
          <a:p>
            <a:pPr algn="just"/>
            <a:r>
              <a:rPr lang="en-US" sz="950" dirty="0">
                <a:latin typeface="Calibri"/>
                <a:cs typeface="Calibri"/>
              </a:rPr>
              <a:t>Clinically, NPC usually presented as painless cervical mass (70-90%), which is bilateral in 50% of cases. Radiologically, NPC typically seen as a heterogeneously enhancing mass arising from nasopharyngeal mucosa with skull base erosion, and invasion to its surrounding structures due to its malignant nature. Involvement of infratemporal and masticator spaces may also be seen during NPC progression. Although NPC may </a:t>
            </a:r>
            <a:r>
              <a:rPr lang="en-US" sz="950" err="1">
                <a:latin typeface="Calibri"/>
                <a:cs typeface="Calibri"/>
              </a:rPr>
              <a:t>mimick</a:t>
            </a:r>
            <a:r>
              <a:rPr lang="en-US" sz="950" dirty="0">
                <a:latin typeface="Calibri"/>
                <a:cs typeface="Calibri"/>
              </a:rPr>
              <a:t> JNA or other benign and malignant tumors in imaging, the course of illness, the aggressiveness of surrounding structures invasion and extension may be helping in directing the diagnosis of NPC. </a:t>
            </a:r>
            <a:endParaRPr lang="en-US" sz="950" dirty="0">
              <a:latin typeface="Calibri" panose="020F0502020204030204" pitchFamily="34" charset="0"/>
              <a:cs typeface="Calibri" panose="020F0502020204030204" pitchFamily="34" charset="0"/>
            </a:endParaRPr>
          </a:p>
          <a:p>
            <a:pPr algn="just"/>
            <a:endParaRPr lang="en-US" sz="900">
              <a:solidFill>
                <a:schemeClr val="tx1"/>
              </a:solidFill>
              <a:latin typeface="Calibri" panose="020F0502020204030204" pitchFamily="34" charset="0"/>
              <a:cs typeface="Calibri" panose="020F0502020204030204" pitchFamily="34" charset="0"/>
            </a:endParaRPr>
          </a:p>
          <a:p>
            <a:r>
              <a:rPr lang="en-US" dirty="0">
                <a:solidFill>
                  <a:schemeClr val="accent6">
                    <a:lumMod val="75000"/>
                  </a:schemeClr>
                </a:solidFill>
                <a:latin typeface="Britannic Bold"/>
                <a:cs typeface="Segoe UI"/>
              </a:rPr>
              <a:t>CONCLUSION</a:t>
            </a:r>
          </a:p>
          <a:p>
            <a:pPr algn="just"/>
            <a:r>
              <a:rPr lang="en-US" sz="900" dirty="0">
                <a:latin typeface="Calibri"/>
                <a:cs typeface="Calibri"/>
              </a:rPr>
              <a:t>It is imperative that preoperative imaging of patients with presumed JNA be carefully reviewed to ensure accurate diagnosis and proper management. Uncommon features seen on imaging, such as the lack of involvement of the pterygopalatine fossa, the presence of soft-tissue invasion, and cervical lymphadenopathy should alert the physician to malignant etiologies, such as NPC, and the radiologist must be aware that NPC can occur in children and, therefore, should deliberately look for associated secondary diagnostic signs, and the clinician should be able to correlate clinical and radiological findings for making an accurate diagnosis.</a:t>
            </a:r>
            <a:endParaRPr lang="en-US" dirty="0">
              <a:latin typeface="Calibri"/>
              <a:cs typeface="Calibri"/>
            </a:endParaRPr>
          </a:p>
          <a:p>
            <a:pPr algn="just"/>
            <a:endParaRPr lang="en-US" sz="900">
              <a:solidFill>
                <a:schemeClr val="tx1"/>
              </a:solidFill>
              <a:latin typeface="Calibri" panose="020F0502020204030204" pitchFamily="34" charset="0"/>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p:txBody>
      </p:sp>
      <p:sp>
        <p:nvSpPr>
          <p:cNvPr id="19" name="Text Box 18"/>
          <p:cNvSpPr txBox="1"/>
          <p:nvPr/>
        </p:nvSpPr>
        <p:spPr>
          <a:xfrm>
            <a:off x="3439320" y="9485299"/>
            <a:ext cx="3230880" cy="1602196"/>
          </a:xfrm>
          <a:prstGeom prst="rect">
            <a:avLst/>
          </a:prstGeom>
          <a:noFill/>
          <a:ln>
            <a:solidFill>
              <a:srgbClr val="000000">
                <a:alpha val="0"/>
              </a:srgbClr>
            </a:solidFill>
          </a:ln>
        </p:spPr>
        <p:txBody>
          <a:bodyPr wrap="square" lIns="91440" tIns="45720" rIns="91440" bIns="45720" rtlCol="0" anchor="t">
            <a:noAutofit/>
          </a:bodyPr>
          <a:lstStyle/>
          <a:p>
            <a:r>
              <a:rPr lang="en-US" sz="1200" dirty="0">
                <a:solidFill>
                  <a:schemeClr val="accent6">
                    <a:lumMod val="75000"/>
                  </a:schemeClr>
                </a:solidFill>
                <a:latin typeface="Britannic Bold"/>
                <a:cs typeface="Britannic Bold" panose="020B0903060703020204" charset="0"/>
              </a:rPr>
              <a:t>REFERENCES</a:t>
            </a:r>
            <a:endParaRPr lang="en-US" dirty="0">
              <a:solidFill>
                <a:schemeClr val="accent6">
                  <a:lumMod val="75000"/>
                </a:schemeClr>
              </a:solidFill>
              <a:latin typeface="Britannic Bold"/>
              <a:cs typeface="Calibri" panose="020F0502020204030204" pitchFamily="34" charset="0"/>
            </a:endParaRPr>
          </a:p>
          <a:p>
            <a:endParaRPr lang="en-US" sz="900">
              <a:solidFill>
                <a:schemeClr val="tx1"/>
              </a:solidFill>
              <a:latin typeface="Calibri" panose="020F0502020204030204" pitchFamily="34" charset="0"/>
              <a:cs typeface="Calibri" panose="020F0502020204030204" pitchFamily="34" charset="0"/>
            </a:endParaRPr>
          </a:p>
          <a:p>
            <a:pPr marL="228600" indent="-228600" algn="just">
              <a:buAutoNum type="arabicPeriod"/>
            </a:pPr>
            <a:r>
              <a:rPr lang="en-US" sz="900" dirty="0">
                <a:latin typeface="Calibri"/>
                <a:cs typeface="Calibri"/>
              </a:rPr>
              <a:t>Shahid Hassan et AL, Appraisal of clinical profile and management of juvenile nasopharyngeal angiofibroma in Malaysia, Malaysian Journal of Medical Sciences, Vol. 14, No. 1, January 2007 (18-22)</a:t>
            </a:r>
          </a:p>
          <a:p>
            <a:pPr algn="just"/>
            <a:endParaRPr lang="en-US" sz="900">
              <a:solidFill>
                <a:schemeClr val="tx1"/>
              </a:solidFill>
              <a:latin typeface="Calibri" panose="020F0502020204030204" pitchFamily="34" charset="0"/>
              <a:cs typeface="Calibri" panose="020F0502020204030204" pitchFamily="34" charset="0"/>
            </a:endParaRPr>
          </a:p>
          <a:p>
            <a:pPr algn="just"/>
            <a:r>
              <a:rPr lang="en-US" sz="900" dirty="0">
                <a:latin typeface="Calibri"/>
                <a:cs typeface="Calibri"/>
              </a:rPr>
              <a:t>2. Saleh Mohebbi et AL (2019), From Juvenile Nasopharyngeal Angiofibroma to Nasopharyngeal Carcinoma; A Rare Case Report of Nasopharyngeal Mass, Bull Emerg Trauma 2019;7(4):424-426</a:t>
            </a:r>
          </a:p>
          <a:p>
            <a:pPr algn="just"/>
            <a:endParaRPr lang="en-US" sz="600">
              <a:solidFill>
                <a:schemeClr val="tx1"/>
              </a:solidFill>
              <a:latin typeface="+mj-lt"/>
              <a:cs typeface="+mj-lt"/>
            </a:endParaRPr>
          </a:p>
          <a:p>
            <a:pPr algn="just"/>
            <a:endParaRPr lang="en-US" sz="600">
              <a:solidFill>
                <a:schemeClr val="tx1"/>
              </a:solidFill>
              <a:latin typeface="+mj-lt"/>
              <a:cs typeface="+mj-lt"/>
            </a:endParaRPr>
          </a:p>
          <a:p>
            <a:endParaRPr lang="en-US" sz="600">
              <a:solidFill>
                <a:schemeClr val="tx1"/>
              </a:solidFill>
              <a:latin typeface="+mj-lt"/>
              <a:cs typeface="+mj-lt"/>
            </a:endParaRPr>
          </a:p>
        </p:txBody>
      </p:sp>
      <p:sp>
        <p:nvSpPr>
          <p:cNvPr id="23" name="Pentagon 22"/>
          <p:cNvSpPr/>
          <p:nvPr/>
        </p:nvSpPr>
        <p:spPr>
          <a:xfrm>
            <a:off x="76200" y="82550"/>
            <a:ext cx="958850" cy="602615"/>
          </a:xfrm>
          <a:prstGeom prst="homePlate">
            <a:avLst/>
          </a:prstGeom>
          <a:solidFill>
            <a:schemeClr val="accent6">
              <a:lumMod val="75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sz="1000"/>
              <a:t>ABSTRACT </a:t>
            </a:r>
          </a:p>
          <a:p>
            <a:pPr algn="ctr"/>
            <a:r>
              <a:rPr lang="en-US" sz="1000"/>
              <a:t>ID PC05</a:t>
            </a:r>
            <a:r>
              <a:rPr lang="en-US" sz="900"/>
              <a:t>8  </a:t>
            </a:r>
          </a:p>
        </p:txBody>
      </p:sp>
      <p:sp>
        <p:nvSpPr>
          <p:cNvPr id="38" name="Text Box 37"/>
          <p:cNvSpPr txBox="1"/>
          <p:nvPr/>
        </p:nvSpPr>
        <p:spPr>
          <a:xfrm>
            <a:off x="151765" y="8540750"/>
            <a:ext cx="3227705" cy="396240"/>
          </a:xfrm>
          <a:prstGeom prst="rect">
            <a:avLst/>
          </a:prstGeom>
          <a:noFill/>
        </p:spPr>
        <p:txBody>
          <a:bodyPr wrap="square" lIns="91440" tIns="45720" rIns="91440" bIns="45720" rtlCol="0" anchor="t">
            <a:noAutofit/>
          </a:bodyPr>
          <a:lstStyle/>
          <a:p>
            <a:pPr algn="just"/>
            <a:r>
              <a:rPr lang="en-US" sz="900" dirty="0">
                <a:latin typeface="Calibri"/>
                <a:cs typeface="Calibri"/>
                <a:sym typeface="+mn-ea"/>
              </a:rPr>
              <a:t>Figure 1: Nasal endoscope showed a huge mass occluding the entire left posterior choana likely arising from posterior to middle turbinate.</a:t>
            </a:r>
            <a:endParaRPr lang="en-US" sz="900" dirty="0">
              <a:latin typeface="Calibri"/>
              <a:cs typeface="Calibri"/>
            </a:endParaRPr>
          </a:p>
        </p:txBody>
      </p:sp>
      <p:sp>
        <p:nvSpPr>
          <p:cNvPr id="41" name="Up Ribbon 40"/>
          <p:cNvSpPr/>
          <p:nvPr/>
        </p:nvSpPr>
        <p:spPr>
          <a:xfrm>
            <a:off x="1295400" y="11377295"/>
            <a:ext cx="4463415" cy="741680"/>
          </a:xfrm>
          <a:prstGeom prst="ribbon2">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marL="142240" algn="ctr">
              <a:lnSpc>
                <a:spcPct val="100000"/>
              </a:lnSpc>
              <a:spcBef>
                <a:spcPts val="335"/>
              </a:spcBef>
            </a:pPr>
            <a:r>
              <a:rPr sz="1000" spc="120" dirty="0">
                <a:solidFill>
                  <a:srgbClr val="FFFF00"/>
                </a:solidFill>
                <a:latin typeface="Lucida Sans Unicode" panose="020B0602030504020204"/>
                <a:cs typeface="Lucida Sans Unicode" panose="020B0602030504020204"/>
                <a:sym typeface="+mn-ea"/>
              </a:rPr>
              <a:t>Medical</a:t>
            </a:r>
            <a:r>
              <a:rPr sz="1000" spc="30" dirty="0">
                <a:solidFill>
                  <a:srgbClr val="FFFF00"/>
                </a:solidFill>
                <a:latin typeface="Lucida Sans Unicode" panose="020B0602030504020204"/>
                <a:cs typeface="Lucida Sans Unicode" panose="020B0602030504020204"/>
                <a:sym typeface="+mn-ea"/>
              </a:rPr>
              <a:t> </a:t>
            </a:r>
            <a:r>
              <a:rPr sz="1000" spc="15" dirty="0">
                <a:solidFill>
                  <a:srgbClr val="FFFF00"/>
                </a:solidFill>
                <a:latin typeface="Lucida Sans Unicode" panose="020B0602030504020204"/>
                <a:cs typeface="Lucida Sans Unicode" panose="020B0602030504020204"/>
                <a:sym typeface="+mn-ea"/>
              </a:rPr>
              <a:t>Research</a:t>
            </a:r>
            <a:r>
              <a:rPr sz="1000" spc="55" dirty="0">
                <a:solidFill>
                  <a:srgbClr val="FFFF00"/>
                </a:solidFill>
                <a:latin typeface="Lucida Sans Unicode" panose="020B0602030504020204"/>
                <a:cs typeface="Lucida Sans Unicode" panose="020B0602030504020204"/>
                <a:sym typeface="+mn-ea"/>
              </a:rPr>
              <a:t> </a:t>
            </a:r>
            <a:r>
              <a:rPr sz="1000" spc="155" dirty="0">
                <a:solidFill>
                  <a:srgbClr val="FFFF00"/>
                </a:solidFill>
                <a:latin typeface="Lucida Sans Unicode" panose="020B0602030504020204"/>
                <a:cs typeface="Lucida Sans Unicode" panose="020B0602030504020204"/>
                <a:sym typeface="+mn-ea"/>
              </a:rPr>
              <a:t>Symposium</a:t>
            </a:r>
            <a:r>
              <a:rPr sz="1000" spc="65" dirty="0">
                <a:solidFill>
                  <a:srgbClr val="FFFF00"/>
                </a:solidFill>
                <a:latin typeface="Lucida Sans Unicode" panose="020B0602030504020204"/>
                <a:cs typeface="Lucida Sans Unicode" panose="020B0602030504020204"/>
                <a:sym typeface="+mn-ea"/>
              </a:rPr>
              <a:t> </a:t>
            </a:r>
            <a:r>
              <a:rPr sz="1000" spc="-170" dirty="0">
                <a:solidFill>
                  <a:srgbClr val="FFFF00"/>
                </a:solidFill>
                <a:latin typeface="Lucida Sans Unicode" panose="020B0602030504020204"/>
                <a:cs typeface="Lucida Sans Unicode" panose="020B0602030504020204"/>
                <a:sym typeface="+mn-ea"/>
              </a:rPr>
              <a:t>202</a:t>
            </a:r>
            <a:r>
              <a:rPr lang="en-US" sz="1000" spc="-170" dirty="0">
                <a:solidFill>
                  <a:srgbClr val="FFFF00"/>
                </a:solidFill>
                <a:latin typeface="Lucida Sans Unicode" panose="020B0602030504020204"/>
                <a:cs typeface="Lucida Sans Unicode" panose="020B0602030504020204"/>
                <a:sym typeface="+mn-ea"/>
              </a:rPr>
              <a:t>3</a:t>
            </a:r>
          </a:p>
        </p:txBody>
      </p:sp>
      <p:pic>
        <p:nvPicPr>
          <p:cNvPr id="47" name="Content Placeholder 46" descr="IMG-20231114-WA0019"/>
          <p:cNvPicPr>
            <a:picLocks noGrp="1" noChangeAspect="1"/>
          </p:cNvPicPr>
          <p:nvPr>
            <p:ph sz="half" idx="2"/>
          </p:nvPr>
        </p:nvPicPr>
        <p:blipFill rotWithShape="1">
          <a:blip r:embed="rId5"/>
          <a:srcRect l="5582" r="5582"/>
          <a:stretch>
            <a:fillRect/>
          </a:stretch>
        </p:blipFill>
        <p:spPr bwMode="auto">
          <a:xfrm>
            <a:off x="153035" y="7052945"/>
            <a:ext cx="1729740" cy="1413510"/>
          </a:xfrm>
          <a:prstGeom prst="rect">
            <a:avLst/>
          </a:prstGeom>
          <a:ln>
            <a:noFill/>
          </a:ln>
        </p:spPr>
      </p:pic>
      <p:sp>
        <p:nvSpPr>
          <p:cNvPr id="54" name="Rectangles 53"/>
          <p:cNvSpPr/>
          <p:nvPr/>
        </p:nvSpPr>
        <p:spPr>
          <a:xfrm>
            <a:off x="153035" y="1590040"/>
            <a:ext cx="6567805" cy="9673590"/>
          </a:xfrm>
          <a:prstGeom prst="rect">
            <a:avLst/>
          </a:prstGeom>
        </p:spPr>
        <p:style>
          <a:lnRef idx="3">
            <a:schemeClr val="accent3"/>
          </a:lnRef>
          <a:fillRef idx="0">
            <a:srgbClr val="FFFFFF"/>
          </a:fillRef>
          <a:effectRef idx="0">
            <a:srgbClr val="FFFFFF"/>
          </a:effectRef>
          <a:fontRef idx="minor">
            <a:schemeClr val="dk1"/>
          </a:fontRef>
        </p:style>
        <p:txBody>
          <a:bodyPr rtlCol="0" anchor="ctr"/>
          <a:lstStyle/>
          <a:p>
            <a:pPr algn="ctr"/>
            <a:endParaRPr lang="en-US"/>
          </a:p>
        </p:txBody>
      </p:sp>
      <p:pic>
        <p:nvPicPr>
          <p:cNvPr id="214486857" name="Picture 4"/>
          <p:cNvPicPr>
            <a:picLocks noChangeAspect="1"/>
          </p:cNvPicPr>
          <p:nvPr/>
        </p:nvPicPr>
        <p:blipFill rotWithShape="1">
          <a:blip r:embed="rId6">
            <a:extLst>
              <a:ext uri="{28A0092B-C50C-407E-A947-70E740481C1C}">
                <a14:useLocalDpi xmlns:a14="http://schemas.microsoft.com/office/drawing/2010/main" val="0"/>
              </a:ext>
            </a:extLst>
          </a:blip>
          <a:srcRect l="26766" t="8237" r="26660" b="9415"/>
          <a:stretch>
            <a:fillRect/>
          </a:stretch>
        </p:blipFill>
        <p:spPr bwMode="auto">
          <a:xfrm>
            <a:off x="1806575" y="7055485"/>
            <a:ext cx="1561231" cy="1418757"/>
          </a:xfrm>
          <a:prstGeom prst="rect">
            <a:avLst/>
          </a:prstGeom>
          <a:ln>
            <a:noFill/>
          </a:ln>
        </p:spPr>
      </p:pic>
      <p:sp>
        <p:nvSpPr>
          <p:cNvPr id="59" name="Text Box 58"/>
          <p:cNvSpPr txBox="1"/>
          <p:nvPr/>
        </p:nvSpPr>
        <p:spPr>
          <a:xfrm>
            <a:off x="151765" y="10622280"/>
            <a:ext cx="3228340" cy="6591300"/>
          </a:xfrm>
          <a:prstGeom prst="rect">
            <a:avLst/>
          </a:prstGeom>
          <a:noFill/>
        </p:spPr>
        <p:txBody>
          <a:bodyPr wrap="square" lIns="91440" tIns="45720" rIns="91440" bIns="45720" rtlCol="0" anchor="t">
            <a:noAutofit/>
          </a:bodyPr>
          <a:lstStyle/>
          <a:p>
            <a:pPr algn="just"/>
            <a:r>
              <a:rPr lang="en-US" sz="900" dirty="0">
                <a:latin typeface="Calibri"/>
                <a:cs typeface="Calibri"/>
                <a:sym typeface="+mn-ea"/>
              </a:rPr>
              <a:t>Figure 2: CECT neck showed a large lobulated </a:t>
            </a:r>
            <a:r>
              <a:rPr lang="en-US" sz="900" dirty="0" err="1">
                <a:latin typeface="Calibri"/>
                <a:cs typeface="Calibri"/>
                <a:sym typeface="+mn-ea"/>
              </a:rPr>
              <a:t>heterogenously</a:t>
            </a:r>
            <a:r>
              <a:rPr lang="en-US" sz="900" dirty="0">
                <a:latin typeface="Calibri"/>
                <a:cs typeface="Calibri"/>
                <a:sym typeface="+mn-ea"/>
              </a:rPr>
              <a:t> enhanced mass (yellow arrowheads) at the left </a:t>
            </a:r>
            <a:r>
              <a:rPr lang="en-US" sz="900" dirty="0" err="1">
                <a:latin typeface="Calibri"/>
                <a:cs typeface="Calibri"/>
                <a:sym typeface="+mn-ea"/>
              </a:rPr>
              <a:t>naspharynx</a:t>
            </a:r>
            <a:r>
              <a:rPr lang="en-US" sz="900" dirty="0">
                <a:latin typeface="Calibri"/>
                <a:cs typeface="Calibri"/>
                <a:sym typeface="+mn-ea"/>
              </a:rPr>
              <a:t>. It extends cranially, abutting the clivus and floor of sphenoid bone.</a:t>
            </a:r>
            <a:endParaRPr lang="en-US" sz="900" dirty="0">
              <a:latin typeface="Calibri"/>
              <a:cs typeface="Calibri"/>
            </a:endParaRPr>
          </a:p>
        </p:txBody>
      </p:sp>
      <p:grpSp>
        <p:nvGrpSpPr>
          <p:cNvPr id="28" name="Group 27">
            <a:extLst>
              <a:ext uri="{FF2B5EF4-FFF2-40B4-BE49-F238E27FC236}">
                <a16:creationId xmlns:a16="http://schemas.microsoft.com/office/drawing/2014/main" id="{F8075D8B-FD98-1D10-3231-AD4043C76277}"/>
              </a:ext>
            </a:extLst>
          </p:cNvPr>
          <p:cNvGrpSpPr/>
          <p:nvPr/>
        </p:nvGrpSpPr>
        <p:grpSpPr>
          <a:xfrm>
            <a:off x="153035" y="9013190"/>
            <a:ext cx="3226435" cy="1613535"/>
            <a:chOff x="153035" y="9013190"/>
            <a:chExt cx="3226435" cy="1613535"/>
          </a:xfrm>
        </p:grpSpPr>
        <p:pic>
          <p:nvPicPr>
            <p:cNvPr id="20" name="Picture 19" descr="A close-up of a ct scan&#10;&#10;Description automatically generated">
              <a:extLst>
                <a:ext uri="{FF2B5EF4-FFF2-40B4-BE49-F238E27FC236}">
                  <a16:creationId xmlns:a16="http://schemas.microsoft.com/office/drawing/2014/main" id="{63841998-96B3-7F60-C645-CEF80AAAD94E}"/>
                </a:ext>
              </a:extLst>
            </p:cNvPr>
            <p:cNvPicPr>
              <a:picLocks noChangeAspect="1"/>
            </p:cNvPicPr>
            <p:nvPr/>
          </p:nvPicPr>
          <p:blipFill rotWithShape="1">
            <a:blip r:embed="rId7">
              <a:extLst>
                <a:ext uri="{28A0092B-C50C-407E-A947-70E740481C1C}">
                  <a14:useLocalDpi xmlns:a14="http://schemas.microsoft.com/office/drawing/2010/main" val="0"/>
                </a:ext>
              </a:extLst>
            </a:blip>
            <a:srcRect t="2834" b="917"/>
            <a:stretch>
              <a:fillRect/>
            </a:stretch>
          </p:blipFill>
          <p:spPr bwMode="auto">
            <a:xfrm>
              <a:off x="153035" y="9013190"/>
              <a:ext cx="1729740" cy="1613535"/>
            </a:xfrm>
            <a:prstGeom prst="rect">
              <a:avLst/>
            </a:prstGeom>
            <a:noFill/>
            <a:ln>
              <a:noFill/>
            </a:ln>
          </p:spPr>
        </p:pic>
        <p:pic>
          <p:nvPicPr>
            <p:cNvPr id="21" name="Picture 20" descr="A close-up of a x-ray of a head&#10;&#10;Description automatically generated">
              <a:extLst>
                <a:ext uri="{FF2B5EF4-FFF2-40B4-BE49-F238E27FC236}">
                  <a16:creationId xmlns:a16="http://schemas.microsoft.com/office/drawing/2014/main" id="{4FF07581-0383-0B11-7DB3-3D063B4665B2}"/>
                </a:ext>
              </a:extLst>
            </p:cNvPr>
            <p:cNvPicPr>
              <a:picLocks noChangeAspect="1"/>
            </p:cNvPicPr>
            <p:nvPr/>
          </p:nvPicPr>
          <p:blipFill rotWithShape="1">
            <a:blip r:embed="rId8">
              <a:extLst>
                <a:ext uri="{28A0092B-C50C-407E-A947-70E740481C1C}">
                  <a14:useLocalDpi xmlns:a14="http://schemas.microsoft.com/office/drawing/2010/main" val="0"/>
                </a:ext>
              </a:extLst>
            </a:blip>
            <a:srcRect l="6965" t="1683" r="747" b="6566"/>
            <a:stretch>
              <a:fillRect/>
            </a:stretch>
          </p:blipFill>
          <p:spPr bwMode="auto">
            <a:xfrm>
              <a:off x="1882775" y="9019540"/>
              <a:ext cx="1496695" cy="1602740"/>
            </a:xfrm>
            <a:prstGeom prst="rect">
              <a:avLst/>
            </a:prstGeom>
            <a:noFill/>
            <a:ln>
              <a:noFill/>
            </a:ln>
          </p:spPr>
        </p:pic>
        <p:sp>
          <p:nvSpPr>
            <p:cNvPr id="22" name="Isosceles Triangle 21">
              <a:extLst>
                <a:ext uri="{FF2B5EF4-FFF2-40B4-BE49-F238E27FC236}">
                  <a16:creationId xmlns:a16="http://schemas.microsoft.com/office/drawing/2014/main" id="{10981E48-A3C6-B551-FE5E-191A9895F409}"/>
                </a:ext>
              </a:extLst>
            </p:cNvPr>
            <p:cNvSpPr/>
            <p:nvPr/>
          </p:nvSpPr>
          <p:spPr>
            <a:xfrm rot="1740000">
              <a:off x="2331720" y="992886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A172FB2-EA67-E717-9A8E-CA921388313F}"/>
                </a:ext>
              </a:extLst>
            </p:cNvPr>
            <p:cNvSpPr/>
            <p:nvPr/>
          </p:nvSpPr>
          <p:spPr>
            <a:xfrm rot="21180000">
              <a:off x="2527935" y="994283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84892BE7-9FDE-96D5-14E0-66E11E055D08}"/>
                </a:ext>
              </a:extLst>
            </p:cNvPr>
            <p:cNvSpPr/>
            <p:nvPr/>
          </p:nvSpPr>
          <p:spPr>
            <a:xfrm rot="8700000">
              <a:off x="737870" y="947166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E3ADBB0A-0A84-A76C-BD24-5081B436BB04}"/>
                </a:ext>
              </a:extLst>
            </p:cNvPr>
            <p:cNvSpPr/>
            <p:nvPr/>
          </p:nvSpPr>
          <p:spPr>
            <a:xfrm rot="12000000">
              <a:off x="1177290" y="946785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D0C6-960D-775A-2A4B-EBE1EA181249}"/>
              </a:ext>
            </a:extLst>
          </p:cNvPr>
          <p:cNvSpPr>
            <a:spLocks noGrp="1"/>
          </p:cNvSpPr>
          <p:nvPr>
            <p:ph type="title"/>
          </p:nvPr>
        </p:nvSpPr>
        <p:spPr/>
        <p:txBody>
          <a:bodyPr/>
          <a:lstStyle/>
          <a:p>
            <a:endParaRPr lang="en-US"/>
          </a:p>
        </p:txBody>
      </p:sp>
      <p:grpSp>
        <p:nvGrpSpPr>
          <p:cNvPr id="18" name="Group 17">
            <a:extLst>
              <a:ext uri="{FF2B5EF4-FFF2-40B4-BE49-F238E27FC236}">
                <a16:creationId xmlns:a16="http://schemas.microsoft.com/office/drawing/2014/main" id="{3E2DE1BB-C5E6-4BC3-D208-8A2D5FE8CB3C}"/>
              </a:ext>
            </a:extLst>
          </p:cNvPr>
          <p:cNvGrpSpPr/>
          <p:nvPr/>
        </p:nvGrpSpPr>
        <p:grpSpPr>
          <a:xfrm>
            <a:off x="153035" y="9013190"/>
            <a:ext cx="3226435" cy="1613535"/>
            <a:chOff x="153035" y="9013190"/>
            <a:chExt cx="3226435" cy="1613535"/>
          </a:xfrm>
        </p:grpSpPr>
        <p:pic>
          <p:nvPicPr>
            <p:cNvPr id="6" name="Picture 2" descr="A close-up of a ct scan&#10;&#10;Description automatically generated">
              <a:extLst>
                <a:ext uri="{FF2B5EF4-FFF2-40B4-BE49-F238E27FC236}">
                  <a16:creationId xmlns:a16="http://schemas.microsoft.com/office/drawing/2014/main" id="{C7DB4944-7A4B-B25A-FB33-D3053F125BB4}"/>
                </a:ext>
              </a:extLst>
            </p:cNvPr>
            <p:cNvPicPr>
              <a:picLocks noChangeAspect="1"/>
            </p:cNvPicPr>
            <p:nvPr/>
          </p:nvPicPr>
          <p:blipFill rotWithShape="1">
            <a:blip r:embed="rId2">
              <a:extLst>
                <a:ext uri="{28A0092B-C50C-407E-A947-70E740481C1C}">
                  <a14:useLocalDpi xmlns:a14="http://schemas.microsoft.com/office/drawing/2010/main" val="0"/>
                </a:ext>
              </a:extLst>
            </a:blip>
            <a:srcRect t="2834" b="917"/>
            <a:stretch>
              <a:fillRect/>
            </a:stretch>
          </p:blipFill>
          <p:spPr bwMode="auto">
            <a:xfrm>
              <a:off x="153035" y="9013190"/>
              <a:ext cx="1729740" cy="1613535"/>
            </a:xfrm>
            <a:prstGeom prst="rect">
              <a:avLst/>
            </a:prstGeom>
            <a:noFill/>
            <a:ln>
              <a:noFill/>
            </a:ln>
          </p:spPr>
        </p:pic>
        <p:pic>
          <p:nvPicPr>
            <p:cNvPr id="8" name="Picture 3" descr="A close-up of a x-ray of a head&#10;&#10;Description automatically generated">
              <a:extLst>
                <a:ext uri="{FF2B5EF4-FFF2-40B4-BE49-F238E27FC236}">
                  <a16:creationId xmlns:a16="http://schemas.microsoft.com/office/drawing/2014/main" id="{5A16C001-F0CC-037E-1DC8-FE6D904F06C0}"/>
                </a:ext>
              </a:extLst>
            </p:cNvPr>
            <p:cNvPicPr>
              <a:picLocks noChangeAspect="1"/>
            </p:cNvPicPr>
            <p:nvPr/>
          </p:nvPicPr>
          <p:blipFill rotWithShape="1">
            <a:blip r:embed="rId3">
              <a:extLst>
                <a:ext uri="{28A0092B-C50C-407E-A947-70E740481C1C}">
                  <a14:useLocalDpi xmlns:a14="http://schemas.microsoft.com/office/drawing/2010/main" val="0"/>
                </a:ext>
              </a:extLst>
            </a:blip>
            <a:srcRect l="6965" t="1683" r="747" b="6566"/>
            <a:stretch>
              <a:fillRect/>
            </a:stretch>
          </p:blipFill>
          <p:spPr bwMode="auto">
            <a:xfrm>
              <a:off x="1882775" y="9019540"/>
              <a:ext cx="1496695" cy="1602740"/>
            </a:xfrm>
            <a:prstGeom prst="rect">
              <a:avLst/>
            </a:prstGeom>
            <a:noFill/>
            <a:ln>
              <a:noFill/>
            </a:ln>
          </p:spPr>
        </p:pic>
        <p:sp>
          <p:nvSpPr>
            <p:cNvPr id="10" name="Isosceles Triangle 9">
              <a:extLst>
                <a:ext uri="{FF2B5EF4-FFF2-40B4-BE49-F238E27FC236}">
                  <a16:creationId xmlns:a16="http://schemas.microsoft.com/office/drawing/2014/main" id="{A5E65C62-6D31-B1AB-8D36-796612256E5F}"/>
                </a:ext>
              </a:extLst>
            </p:cNvPr>
            <p:cNvSpPr/>
            <p:nvPr/>
          </p:nvSpPr>
          <p:spPr>
            <a:xfrm rot="1740000">
              <a:off x="2331720" y="992886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8DE0D438-F6A5-008F-3413-6EE1F7858243}"/>
                </a:ext>
              </a:extLst>
            </p:cNvPr>
            <p:cNvSpPr/>
            <p:nvPr/>
          </p:nvSpPr>
          <p:spPr>
            <a:xfrm rot="21180000">
              <a:off x="2527935" y="994283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4AAA8224-1060-1BE7-7C0F-F90EAD97B552}"/>
                </a:ext>
              </a:extLst>
            </p:cNvPr>
            <p:cNvSpPr/>
            <p:nvPr/>
          </p:nvSpPr>
          <p:spPr>
            <a:xfrm rot="8700000">
              <a:off x="737870" y="947166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5033A5D0-E5BD-1D97-BBC9-5C06C68651CA}"/>
                </a:ext>
              </a:extLst>
            </p:cNvPr>
            <p:cNvSpPr/>
            <p:nvPr/>
          </p:nvSpPr>
          <p:spPr>
            <a:xfrm rot="12000000">
              <a:off x="1177290" y="9467850"/>
              <a:ext cx="152400" cy="228600"/>
            </a:xfrm>
            <a:prstGeom prst="triangle">
              <a:avLst/>
            </a:prstGeom>
            <a:solidFill>
              <a:srgbClr val="FFFF0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032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779520"/>
            <a:ext cx="5829300" cy="2153920"/>
          </a:xfrm>
        </p:spPr>
        <p:txBody>
          <a:bodyPr/>
          <a:lstStyle/>
          <a:p>
            <a:r>
              <a:rPr lang="en-US" sz="1000">
                <a:latin typeface="Calibri" panose="020F0502020204030204" pitchFamily="34" charset="0"/>
                <a:cs typeface="Calibri" panose="020F0502020204030204" pitchFamily="34" charset="0"/>
              </a:rPr>
              <a:t>CT NECK And PNS (23/02/21:</a:t>
            </a:r>
            <a:br>
              <a:rPr lang="en-US" sz="1000">
                <a:latin typeface="Calibri" panose="020F0502020204030204" pitchFamily="34" charset="0"/>
                <a:cs typeface="Calibri" panose="020F0502020204030204" pitchFamily="34" charset="0"/>
              </a:rPr>
            </a:br>
            <a:br>
              <a:rPr lang="en-US" sz="1000">
                <a:latin typeface="Calibri" panose="020F0502020204030204" pitchFamily="34" charset="0"/>
                <a:cs typeface="Calibri" panose="020F0502020204030204" pitchFamily="34" charset="0"/>
              </a:rPr>
            </a:br>
            <a:r>
              <a:rPr lang="en-US" sz="1000">
                <a:latin typeface="Calibri" panose="020F0502020204030204" pitchFamily="34" charset="0"/>
                <a:cs typeface="Calibri" panose="020F0502020204030204" pitchFamily="34" charset="0"/>
              </a:rPr>
              <a:t>Large lobulated heterogenously enhanced mass at naspharyngeal region more toward the left side . It extend cranially, abutting clivus and floor of sphenoid bone.</a:t>
            </a:r>
            <a:br>
              <a:rPr lang="en-US" sz="1000">
                <a:latin typeface="Calibri" panose="020F0502020204030204" pitchFamily="34" charset="0"/>
                <a:cs typeface="Calibri" panose="020F0502020204030204" pitchFamily="34" charset="0"/>
              </a:rPr>
            </a:br>
            <a:r>
              <a:rPr lang="en-US" sz="1000">
                <a:latin typeface="Calibri" panose="020F0502020204030204" pitchFamily="34" charset="0"/>
                <a:cs typeface="Calibri" panose="020F0502020204030204" pitchFamily="34" charset="0"/>
              </a:rPr>
              <a:t>Erosion of the left sphenoid bone and part of the clivus. Inferiorly it extend minimally to oropharynx at level of mid C2. Anteriorly the mass is seen extending to both posterior choanae , more markedly on the left side. Minimally extension of the mass into the left  sphenopalatine foramen and medial pterygopalatine fossa.</a:t>
            </a:r>
            <a:br>
              <a:rPr lang="en-US" sz="1000">
                <a:latin typeface="Calibri" panose="020F0502020204030204" pitchFamily="34" charset="0"/>
                <a:cs typeface="Calibri" panose="020F0502020204030204" pitchFamily="34" charset="0"/>
              </a:rPr>
            </a:br>
            <a:br>
              <a:rPr lang="en-US" sz="1000">
                <a:latin typeface="Calibri" panose="020F0502020204030204" pitchFamily="34" charset="0"/>
                <a:cs typeface="Calibri" panose="020F0502020204030204" pitchFamily="34" charset="0"/>
              </a:rPr>
            </a:br>
            <a:r>
              <a:rPr lang="en-US" sz="1000">
                <a:latin typeface="Calibri" panose="020F0502020204030204" pitchFamily="34" charset="0"/>
                <a:cs typeface="Calibri" panose="020F0502020204030204" pitchFamily="34" charset="0"/>
              </a:rPr>
              <a:t>Posteriorly mass isseen invading thethe left prevertebral tissue causing obliteration of FOR and torus tubarius</a:t>
            </a:r>
            <a:br>
              <a:rPr lang="en-US" sz="1000">
                <a:latin typeface="Calibri" panose="020F0502020204030204" pitchFamily="34" charset="0"/>
                <a:cs typeface="Calibri" panose="020F0502020204030204" pitchFamily="34" charset="0"/>
              </a:rPr>
            </a:br>
            <a:br>
              <a:rPr lang="en-US" sz="1000">
                <a:latin typeface="Calibri" panose="020F0502020204030204" pitchFamily="34" charset="0"/>
                <a:cs typeface="Calibri" panose="020F0502020204030204" pitchFamily="34" charset="0"/>
              </a:rPr>
            </a:br>
            <a:r>
              <a:rPr lang="en-US" sz="1000">
                <a:latin typeface="Calibri" panose="020F0502020204030204" pitchFamily="34" charset="0"/>
                <a:cs typeface="Calibri" panose="020F0502020204030204" pitchFamily="34" charset="0"/>
              </a:rPr>
              <a:t>Laterally mass is seen compressing left medial ptyregoid muscle withy no clear fat plane demarcation</a:t>
            </a:r>
            <a:br>
              <a:rPr lang="en-US" sz="1000">
                <a:latin typeface="Calibri" panose="020F0502020204030204" pitchFamily="34" charset="0"/>
                <a:cs typeface="Calibri" panose="020F0502020204030204" pitchFamily="34" charset="0"/>
              </a:rPr>
            </a:br>
            <a:br>
              <a:rPr lang="en-US" sz="1000">
                <a:latin typeface="Calibri" panose="020F0502020204030204" pitchFamily="34" charset="0"/>
                <a:cs typeface="Calibri" panose="020F0502020204030204" pitchFamily="34" charset="0"/>
              </a:rPr>
            </a:br>
            <a:r>
              <a:rPr lang="en-US" sz="1000">
                <a:latin typeface="Calibri" panose="020F0502020204030204" pitchFamily="34" charset="0"/>
                <a:cs typeface="Calibri" panose="020F0502020204030204" pitchFamily="34" charset="0"/>
              </a:rPr>
              <a:t>Multiple enlarged cervical nodesat level II and V</a:t>
            </a:r>
            <a:br>
              <a:rPr lang="en-US" sz="1000">
                <a:latin typeface="Calibri" panose="020F0502020204030204" pitchFamily="34" charset="0"/>
                <a:cs typeface="Calibri" panose="020F0502020204030204" pitchFamily="34" charset="0"/>
              </a:rPr>
            </a:br>
            <a:endParaRPr lang="en-US" sz="1000">
              <a:latin typeface="Calibri" panose="020F0502020204030204" pitchFamily="34" charset="0"/>
              <a:cs typeface="Calibri" panose="020F0502020204030204" pitchFamily="34" charset="0"/>
            </a:endParaRPr>
          </a:p>
        </p:txBody>
      </p:sp>
      <p:sp>
        <p:nvSpPr>
          <p:cNvPr id="3" name="Subtitle 2"/>
          <p:cNvSpPr>
            <a:spLocks noGrp="1"/>
          </p:cNvSpPr>
          <p:nvPr>
            <p:ph type="subTitle" idx="4"/>
          </p:nvPr>
        </p:nvSpPr>
        <p:spPr>
          <a:xfrm>
            <a:off x="1524000" y="9067800"/>
            <a:ext cx="3657600" cy="2112010"/>
          </a:xfrm>
        </p:spPr>
        <p:txBody>
          <a:bodyPr>
            <a:noAutofit/>
          </a:bodyPr>
          <a:lstStyle/>
          <a:p>
            <a:r>
              <a:rPr lang="en-US"/>
              <a:t>Nasal endoscope: Mass occluding lest posterior choana</a:t>
            </a:r>
          </a:p>
        </p:txBody>
      </p:sp>
      <p:pic>
        <p:nvPicPr>
          <p:cNvPr id="4" name="Picture 3" descr="IMG-20231114-WA0019"/>
          <p:cNvPicPr>
            <a:picLocks noChangeAspect="1"/>
          </p:cNvPicPr>
          <p:nvPr/>
        </p:nvPicPr>
        <p:blipFill rotWithShape="1">
          <a:blip r:embed="rId2"/>
          <a:srcRect l="5582" r="5582"/>
          <a:stretch>
            <a:fillRect/>
          </a:stretch>
        </p:blipFill>
        <p:spPr bwMode="auto">
          <a:xfrm>
            <a:off x="228600" y="6172200"/>
            <a:ext cx="2667000" cy="2667000"/>
          </a:xfrm>
          <a:prstGeom prst="rect">
            <a:avLst/>
          </a:prstGeom>
          <a:ln>
            <a:noFill/>
          </a:ln>
        </p:spPr>
      </p:pic>
      <p:pic>
        <p:nvPicPr>
          <p:cNvPr id="1795095015" name="Picture 2"/>
          <p:cNvPicPr>
            <a:picLocks noChangeAspect="1"/>
          </p:cNvPicPr>
          <p:nvPr/>
        </p:nvPicPr>
        <p:blipFill rotWithShape="1">
          <a:blip r:embed="rId3">
            <a:extLst>
              <a:ext uri="{28A0092B-C50C-407E-A947-70E740481C1C}">
                <a14:useLocalDpi xmlns:a14="http://schemas.microsoft.com/office/drawing/2010/main" val="0"/>
              </a:ext>
            </a:extLst>
          </a:blip>
          <a:srcRect t="2834" b="917"/>
          <a:stretch>
            <a:fillRect/>
          </a:stretch>
        </p:blipFill>
        <p:spPr bwMode="auto">
          <a:xfrm>
            <a:off x="514350" y="286385"/>
            <a:ext cx="2473960" cy="2939415"/>
          </a:xfrm>
          <a:prstGeom prst="rect">
            <a:avLst/>
          </a:prstGeom>
          <a:noFill/>
          <a:ln>
            <a:noFill/>
          </a:ln>
        </p:spPr>
      </p:pic>
      <p:pic>
        <p:nvPicPr>
          <p:cNvPr id="573802089" name="Picture 3"/>
          <p:cNvPicPr>
            <a:picLocks noChangeAspect="1"/>
          </p:cNvPicPr>
          <p:nvPr/>
        </p:nvPicPr>
        <p:blipFill rotWithShape="1">
          <a:blip r:embed="rId4">
            <a:extLst>
              <a:ext uri="{28A0092B-C50C-407E-A947-70E740481C1C}">
                <a14:useLocalDpi xmlns:a14="http://schemas.microsoft.com/office/drawing/2010/main" val="0"/>
              </a:ext>
            </a:extLst>
          </a:blip>
          <a:srcRect l="6965" t="1683" r="747" b="6566"/>
          <a:stretch>
            <a:fillRect/>
          </a:stretch>
        </p:blipFill>
        <p:spPr bwMode="auto">
          <a:xfrm>
            <a:off x="3352800" y="304165"/>
            <a:ext cx="2999105" cy="2937510"/>
          </a:xfrm>
          <a:prstGeom prst="rect">
            <a:avLst/>
          </a:prstGeom>
          <a:noFill/>
          <a:ln>
            <a:noFill/>
          </a:ln>
        </p:spPr>
      </p:pic>
      <p:pic>
        <p:nvPicPr>
          <p:cNvPr id="214486857" name="Picture 4"/>
          <p:cNvPicPr>
            <a:picLocks noChangeAspect="1"/>
          </p:cNvPicPr>
          <p:nvPr/>
        </p:nvPicPr>
        <p:blipFill rotWithShape="1">
          <a:blip r:embed="rId5" cstate="print">
            <a:extLst>
              <a:ext uri="{28A0092B-C50C-407E-A947-70E740481C1C}">
                <a14:useLocalDpi xmlns:a14="http://schemas.microsoft.com/office/drawing/2010/main" val="0"/>
              </a:ext>
            </a:extLst>
          </a:blip>
          <a:srcRect l="26766" t="8237" r="26660" b="5724"/>
          <a:stretch>
            <a:fillRect/>
          </a:stretch>
        </p:blipFill>
        <p:spPr bwMode="auto">
          <a:xfrm>
            <a:off x="3200083" y="6187123"/>
            <a:ext cx="2595245" cy="2626995"/>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6242</Words>
  <Application>Microsoft Office PowerPoint</Application>
  <PresentationFormat>Widescreen</PresentationFormat>
  <Paragraphs>63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CT NECK And PNS (23/02/21:  Large lobulated heterogenously enhanced mass at naspharyngeal region more toward the left side . It extend cranially, abutting clivus and floor of sphenoid bone. Erosion of the left sphenoid bone and part of the clivus. Inferiorly it extend minimally to oropharynx at level of mid C2. Anteriorly the mass is seen extending to both posterior choanae , more markedly on the left side. Minimally extension of the mass into the left  sphenopalatine foramen and medial pterygopalatine fossa.  Posteriorly mass isseen invading thethe left prevertebral tissue causing obliteration of FOR and torus tubarius  Laterally mass is seen compressing left medial ptyregoid muscle withy no clear fat plane demarcation  Multiple enlarged cervical nodesat level II and 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85</cp:revision>
  <dcterms:created xsi:type="dcterms:W3CDTF">2023-11-13T06:29:00Z</dcterms:created>
  <dcterms:modified xsi:type="dcterms:W3CDTF">2023-11-17T04:25:14Z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2023-11-06T16:00:00Z</vt:filetime>
  </property>
  <property fmtid="{D5CDD505-2E9C-101B-9397-08002B2CF9AE}" pid="3" name="LastSaved">
    <vt:filetime>2023-11-13T16:00:00Z</vt:filetime>
  </property>
  <property fmtid="{D5CDD505-2E9C-101B-9397-08002B2CF9AE}" pid="4" name="ICV">
    <vt:lpwstr>3E7ABFF893354802A7E299ED74AF4399_13</vt:lpwstr>
  </property>
  <property fmtid="{D5CDD505-2E9C-101B-9397-08002B2CF9AE}" pid="5" name="KSOProductBuildVer">
    <vt:lpwstr>1033-12.2.0.13266</vt:lpwstr>
  </property>
</Properties>
</file>