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0"/>
  </p:notesMasterIdLst>
  <p:sldIdLst>
    <p:sldId id="259" r:id="rId2"/>
    <p:sldId id="260" r:id="rId3"/>
    <p:sldId id="264" r:id="rId4"/>
    <p:sldId id="265" r:id="rId5"/>
    <p:sldId id="266" r:id="rId6"/>
    <p:sldId id="268" r:id="rId7"/>
    <p:sldId id="269" r:id="rId8"/>
    <p:sldId id="270" r:id="rId9"/>
    <p:sldId id="271" r:id="rId10"/>
    <p:sldId id="272" r:id="rId11"/>
    <p:sldId id="277" r:id="rId12"/>
    <p:sldId id="278" r:id="rId13"/>
    <p:sldId id="279" r:id="rId14"/>
    <p:sldId id="280" r:id="rId15"/>
    <p:sldId id="274" r:id="rId16"/>
    <p:sldId id="281" r:id="rId17"/>
    <p:sldId id="275" r:id="rId18"/>
    <p:sldId id="276"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94694"/>
  </p:normalViewPr>
  <p:slideViewPr>
    <p:cSldViewPr snapToGrid="0" snapToObjects="1">
      <p:cViewPr varScale="1">
        <p:scale>
          <a:sx n="39" d="100"/>
          <a:sy n="39" d="100"/>
        </p:scale>
        <p:origin x="81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0BC1-2327-C241-8D73-3AF6A0D7231A}"/>
              </a:ext>
            </a:extLst>
          </p:cNvPr>
          <p:cNvSpPr>
            <a:spLocks noGrp="1"/>
          </p:cNvSpPr>
          <p:nvPr>
            <p:ph type="ctrTitle"/>
          </p:nvPr>
        </p:nvSpPr>
        <p:spPr>
          <a:xfrm>
            <a:off x="7483642" y="2244725"/>
            <a:ext cx="15039474" cy="4775200"/>
          </a:xfrm>
          <a:prstGeom prst="rect">
            <a:avLst/>
          </a:prstGeom>
        </p:spPr>
        <p:txBody>
          <a:bodyPr anchor="ctr">
            <a:normAutofit/>
          </a:bodyPr>
          <a:lstStyle>
            <a:lvl1pPr algn="r">
              <a:defRPr sz="8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21B8A50-EBFE-704A-84A9-4F2DA2F3F9BB}"/>
              </a:ext>
            </a:extLst>
          </p:cNvPr>
          <p:cNvSpPr>
            <a:spLocks noGrp="1"/>
          </p:cNvSpPr>
          <p:nvPr>
            <p:ph type="subTitle" idx="1"/>
          </p:nvPr>
        </p:nvSpPr>
        <p:spPr>
          <a:xfrm>
            <a:off x="7483642" y="7204076"/>
            <a:ext cx="15039474" cy="2132430"/>
          </a:xfrm>
        </p:spPr>
        <p:txBody>
          <a:bodyPr anchor="ctr">
            <a:normAutofit/>
          </a:bodyPr>
          <a:lstStyle>
            <a:lvl1pPr marL="0" indent="0" algn="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descr="Text&#10;&#10;Description automatically generated">
            <a:extLst>
              <a:ext uri="{FF2B5EF4-FFF2-40B4-BE49-F238E27FC236}">
                <a16:creationId xmlns:a16="http://schemas.microsoft.com/office/drawing/2014/main" id="{CACDE43B-1627-6F4D-91BC-05E4465C2E6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153" r="14309"/>
          <a:stretch/>
        </p:blipFill>
        <p:spPr>
          <a:xfrm>
            <a:off x="8506691" y="10958429"/>
            <a:ext cx="14016425" cy="2757571"/>
          </a:xfrm>
          <a:prstGeom prst="rect">
            <a:avLst/>
          </a:prstGeom>
        </p:spPr>
      </p:pic>
    </p:spTree>
    <p:extLst>
      <p:ext uri="{BB962C8B-B14F-4D97-AF65-F5344CB8AC3E}">
        <p14:creationId xmlns:p14="http://schemas.microsoft.com/office/powerpoint/2010/main" val="123197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92C5-FCE5-4E4C-BD2C-82CBD24F7770}"/>
              </a:ext>
            </a:extLst>
          </p:cNvPr>
          <p:cNvSpPr>
            <a:spLocks noGrp="1"/>
          </p:cNvSpPr>
          <p:nvPr>
            <p:ph type="title"/>
          </p:nvPr>
        </p:nvSpPr>
        <p:spPr>
          <a:xfrm>
            <a:off x="1676400" y="730250"/>
            <a:ext cx="21031200" cy="2651125"/>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C9C9B0-C40B-1949-BF8D-92AAB28B6B9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C251B9-B421-D74D-BC45-6C70283BD766}"/>
              </a:ext>
            </a:extLst>
          </p:cNvPr>
          <p:cNvSpPr>
            <a:spLocks noGrp="1"/>
          </p:cNvSpPr>
          <p:nvPr>
            <p:ph type="dt" sz="half" idx="10"/>
          </p:nvPr>
        </p:nvSpPr>
        <p:spPr/>
        <p:txBody>
          <a:bodyPr/>
          <a:lstStyle/>
          <a:p>
            <a:fld id="{8EFE9969-686E-D148-ADF5-B43349E9F8DE}" type="datetimeFigureOut">
              <a:rPr lang="en-US" smtClean="0"/>
              <a:t>11/7/2023</a:t>
            </a:fld>
            <a:endParaRPr lang="en-US"/>
          </a:p>
        </p:txBody>
      </p:sp>
      <p:sp>
        <p:nvSpPr>
          <p:cNvPr id="5" name="Footer Placeholder 4">
            <a:extLst>
              <a:ext uri="{FF2B5EF4-FFF2-40B4-BE49-F238E27FC236}">
                <a16:creationId xmlns:a16="http://schemas.microsoft.com/office/drawing/2014/main" id="{2C51788F-851B-784F-867F-E987F8B30982}"/>
              </a:ext>
            </a:extLst>
          </p:cNvPr>
          <p:cNvSpPr>
            <a:spLocks noGrp="1"/>
          </p:cNvSpPr>
          <p:nvPr>
            <p:ph type="ftr" sz="quarter" idx="11"/>
          </p:nvPr>
        </p:nvSpPr>
        <p:spPr>
          <a:xfrm>
            <a:off x="8077200" y="12712700"/>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5FB9A-89F0-1341-BFBF-959F9045CCC2}"/>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416246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A61B9-CE46-7E4A-A621-B6612CA3A207}"/>
              </a:ext>
            </a:extLst>
          </p:cNvPr>
          <p:cNvSpPr>
            <a:spLocks noGrp="1"/>
          </p:cNvSpPr>
          <p:nvPr>
            <p:ph type="title" orient="vert"/>
          </p:nvPr>
        </p:nvSpPr>
        <p:spPr>
          <a:xfrm>
            <a:off x="17449800" y="730250"/>
            <a:ext cx="5257800" cy="11623675"/>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D918F9-1E29-774F-8A9A-DD1727F34C00}"/>
              </a:ext>
            </a:extLst>
          </p:cNvPr>
          <p:cNvSpPr>
            <a:spLocks noGrp="1"/>
          </p:cNvSpPr>
          <p:nvPr>
            <p:ph type="body" orient="vert" idx="1"/>
          </p:nvPr>
        </p:nvSpPr>
        <p:spPr>
          <a:xfrm>
            <a:off x="1676400" y="730250"/>
            <a:ext cx="15621000" cy="116236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877E18-B39E-2A43-9794-DE7A44C93BA1}"/>
              </a:ext>
            </a:extLst>
          </p:cNvPr>
          <p:cNvSpPr>
            <a:spLocks noGrp="1"/>
          </p:cNvSpPr>
          <p:nvPr>
            <p:ph type="dt" sz="half" idx="10"/>
          </p:nvPr>
        </p:nvSpPr>
        <p:spPr/>
        <p:txBody>
          <a:bodyPr/>
          <a:lstStyle/>
          <a:p>
            <a:fld id="{8EFE9969-686E-D148-ADF5-B43349E9F8DE}" type="datetimeFigureOut">
              <a:rPr lang="en-US" smtClean="0"/>
              <a:t>11/7/2023</a:t>
            </a:fld>
            <a:endParaRPr lang="en-US"/>
          </a:p>
        </p:txBody>
      </p:sp>
      <p:sp>
        <p:nvSpPr>
          <p:cNvPr id="5" name="Footer Placeholder 4">
            <a:extLst>
              <a:ext uri="{FF2B5EF4-FFF2-40B4-BE49-F238E27FC236}">
                <a16:creationId xmlns:a16="http://schemas.microsoft.com/office/drawing/2014/main" id="{D5E3E8D0-39A8-804B-8788-52EA3D508BBB}"/>
              </a:ext>
            </a:extLst>
          </p:cNvPr>
          <p:cNvSpPr>
            <a:spLocks noGrp="1"/>
          </p:cNvSpPr>
          <p:nvPr>
            <p:ph type="ftr" sz="quarter" idx="11"/>
          </p:nvPr>
        </p:nvSpPr>
        <p:spPr>
          <a:xfrm>
            <a:off x="8077200" y="12712700"/>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8683B4-71B9-7846-B69F-330B1803E7B1}"/>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10146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5DBC-E6A9-E34B-B4F5-B7D9821DD341}"/>
              </a:ext>
            </a:extLst>
          </p:cNvPr>
          <p:cNvSpPr>
            <a:spLocks noGrp="1"/>
          </p:cNvSpPr>
          <p:nvPr>
            <p:ph type="title"/>
          </p:nvPr>
        </p:nvSpPr>
        <p:spPr>
          <a:xfrm>
            <a:off x="5266267" y="273051"/>
            <a:ext cx="17441333" cy="73025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7CD1AE2-C564-D243-BB82-1CD47A0D3ADD}"/>
              </a:ext>
            </a:extLst>
          </p:cNvPr>
          <p:cNvSpPr>
            <a:spLocks noGrp="1"/>
          </p:cNvSpPr>
          <p:nvPr>
            <p:ph idx="1"/>
          </p:nvPr>
        </p:nvSpPr>
        <p:spPr>
          <a:xfrm>
            <a:off x="1676400" y="2255520"/>
            <a:ext cx="21031200" cy="10098405"/>
          </a:xfrm>
        </p:spPr>
        <p:txBody>
          <a:bodyPr>
            <a:normAutofit/>
          </a:bodyPr>
          <a:lstStyle>
            <a:lvl1pPr>
              <a:defRPr sz="8800"/>
            </a:lvl1pPr>
            <a:lvl2pPr>
              <a:defRPr sz="8000"/>
            </a:lvl2pPr>
            <a:lvl3pPr>
              <a:defRPr sz="7200"/>
            </a:lvl3pPr>
            <a:lvl4pPr>
              <a:defRPr sz="6600"/>
            </a:lvl4pPr>
            <a:lvl5pPr>
              <a:defRPr sz="6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B75598-75A0-D944-A661-100D3C0B09A5}"/>
              </a:ext>
            </a:extLst>
          </p:cNvPr>
          <p:cNvSpPr>
            <a:spLocks noGrp="1"/>
          </p:cNvSpPr>
          <p:nvPr>
            <p:ph type="dt" sz="half" idx="10"/>
          </p:nvPr>
        </p:nvSpPr>
        <p:spPr>
          <a:xfrm>
            <a:off x="1676400" y="12712700"/>
            <a:ext cx="2271132" cy="730250"/>
          </a:xfrm>
        </p:spPr>
        <p:txBody>
          <a:bodyPr/>
          <a:lstStyle/>
          <a:p>
            <a:fld id="{8EFE9969-686E-D148-ADF5-B43349E9F8DE}" type="datetimeFigureOut">
              <a:rPr lang="en-US" smtClean="0"/>
              <a:t>11/7/2023</a:t>
            </a:fld>
            <a:endParaRPr lang="en-US"/>
          </a:p>
        </p:txBody>
      </p:sp>
      <p:sp>
        <p:nvSpPr>
          <p:cNvPr id="5" name="Footer Placeholder 4">
            <a:extLst>
              <a:ext uri="{FF2B5EF4-FFF2-40B4-BE49-F238E27FC236}">
                <a16:creationId xmlns:a16="http://schemas.microsoft.com/office/drawing/2014/main" id="{87AC3CFF-FB54-0E49-861B-BA68D6F09711}"/>
              </a:ext>
            </a:extLst>
          </p:cNvPr>
          <p:cNvSpPr>
            <a:spLocks noGrp="1"/>
          </p:cNvSpPr>
          <p:nvPr>
            <p:ph type="ftr" sz="quarter" idx="11"/>
          </p:nvPr>
        </p:nvSpPr>
        <p:spPr>
          <a:xfrm>
            <a:off x="4575717" y="12712700"/>
            <a:ext cx="8229600" cy="7302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31FA28A-4FEB-2A41-BF5B-64591D79F9C7}"/>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42281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860C9-B046-2A44-939F-F6D38CBC79B8}"/>
              </a:ext>
            </a:extLst>
          </p:cNvPr>
          <p:cNvSpPr>
            <a:spLocks noGrp="1"/>
          </p:cNvSpPr>
          <p:nvPr>
            <p:ph sz="half" idx="1"/>
          </p:nvPr>
        </p:nvSpPr>
        <p:spPr>
          <a:xfrm>
            <a:off x="1676400" y="2514600"/>
            <a:ext cx="10439400" cy="9839325"/>
          </a:xfrm>
        </p:spPr>
        <p:txBody>
          <a:bodyPr>
            <a:normAutofit/>
          </a:bodyPr>
          <a:lstStyle>
            <a:lvl1pPr>
              <a:defRPr sz="5400"/>
            </a:lvl1pPr>
            <a:lvl2pPr>
              <a:defRPr sz="4800"/>
            </a:lvl2pPr>
            <a:lvl3pPr>
              <a:defRPr sz="44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06DDC85-4C2C-8C40-B41A-92539E738BCC}"/>
              </a:ext>
            </a:extLst>
          </p:cNvPr>
          <p:cNvSpPr>
            <a:spLocks noGrp="1"/>
          </p:cNvSpPr>
          <p:nvPr>
            <p:ph sz="half" idx="2"/>
          </p:nvPr>
        </p:nvSpPr>
        <p:spPr>
          <a:xfrm>
            <a:off x="12268200" y="2514600"/>
            <a:ext cx="10439400" cy="9839325"/>
          </a:xfrm>
        </p:spPr>
        <p:txBody>
          <a:bodyPr>
            <a:normAutofit/>
          </a:bodyPr>
          <a:lstStyle>
            <a:lvl1pPr>
              <a:defRPr sz="5400"/>
            </a:lvl1pPr>
            <a:lvl2pPr>
              <a:defRPr sz="4800"/>
            </a:lvl2pPr>
            <a:lvl3pPr>
              <a:defRPr sz="44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56653EE3-F006-9A44-AF13-6C0D7B3F0BC7}"/>
              </a:ext>
            </a:extLst>
          </p:cNvPr>
          <p:cNvSpPr>
            <a:spLocks noGrp="1"/>
          </p:cNvSpPr>
          <p:nvPr>
            <p:ph type="title"/>
          </p:nvPr>
        </p:nvSpPr>
        <p:spPr>
          <a:xfrm>
            <a:off x="5266267" y="273051"/>
            <a:ext cx="17441333" cy="73025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952443AF-963A-694D-8198-F520B688C531}"/>
              </a:ext>
            </a:extLst>
          </p:cNvPr>
          <p:cNvSpPr>
            <a:spLocks noGrp="1"/>
          </p:cNvSpPr>
          <p:nvPr>
            <p:ph type="dt" sz="half" idx="10"/>
          </p:nvPr>
        </p:nvSpPr>
        <p:spPr>
          <a:xfrm>
            <a:off x="1676400" y="12712700"/>
            <a:ext cx="2271132" cy="730250"/>
          </a:xfrm>
        </p:spPr>
        <p:txBody>
          <a:bodyPr/>
          <a:lstStyle/>
          <a:p>
            <a:fld id="{8EFE9969-686E-D148-ADF5-B43349E9F8DE}" type="datetimeFigureOut">
              <a:rPr lang="en-US" smtClean="0"/>
              <a:t>11/7/2023</a:t>
            </a:fld>
            <a:endParaRPr lang="en-US"/>
          </a:p>
        </p:txBody>
      </p:sp>
      <p:sp>
        <p:nvSpPr>
          <p:cNvPr id="10" name="Footer Placeholder 4">
            <a:extLst>
              <a:ext uri="{FF2B5EF4-FFF2-40B4-BE49-F238E27FC236}">
                <a16:creationId xmlns:a16="http://schemas.microsoft.com/office/drawing/2014/main" id="{89E62B54-AB63-EA4C-BF87-2FAF5F026477}"/>
              </a:ext>
            </a:extLst>
          </p:cNvPr>
          <p:cNvSpPr>
            <a:spLocks noGrp="1"/>
          </p:cNvSpPr>
          <p:nvPr>
            <p:ph type="ftr" sz="quarter" idx="11"/>
          </p:nvPr>
        </p:nvSpPr>
        <p:spPr>
          <a:xfrm>
            <a:off x="4575717" y="12712700"/>
            <a:ext cx="8229600" cy="730250"/>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762AFB48-DFE7-9949-988D-1731DAE5AA40}"/>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2486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38CA348-BC6C-1840-825A-5D632D440C41}"/>
              </a:ext>
            </a:extLst>
          </p:cNvPr>
          <p:cNvSpPr>
            <a:spLocks noGrp="1"/>
          </p:cNvSpPr>
          <p:nvPr>
            <p:ph type="dt" sz="half" idx="10"/>
          </p:nvPr>
        </p:nvSpPr>
        <p:spPr>
          <a:xfrm>
            <a:off x="1676400" y="12712700"/>
            <a:ext cx="2271132" cy="730250"/>
          </a:xfrm>
        </p:spPr>
        <p:txBody>
          <a:bodyPr/>
          <a:lstStyle/>
          <a:p>
            <a:fld id="{8EFE9969-686E-D148-ADF5-B43349E9F8DE}" type="datetimeFigureOut">
              <a:rPr lang="en-US" smtClean="0"/>
              <a:t>11/7/2023</a:t>
            </a:fld>
            <a:endParaRPr lang="en-US"/>
          </a:p>
        </p:txBody>
      </p:sp>
      <p:sp>
        <p:nvSpPr>
          <p:cNvPr id="6" name="Footer Placeholder 4">
            <a:extLst>
              <a:ext uri="{FF2B5EF4-FFF2-40B4-BE49-F238E27FC236}">
                <a16:creationId xmlns:a16="http://schemas.microsoft.com/office/drawing/2014/main" id="{79FDC831-DEBC-A24F-BF93-409E0276CBFF}"/>
              </a:ext>
            </a:extLst>
          </p:cNvPr>
          <p:cNvSpPr>
            <a:spLocks noGrp="1"/>
          </p:cNvSpPr>
          <p:nvPr>
            <p:ph type="ftr" sz="quarter" idx="11"/>
          </p:nvPr>
        </p:nvSpPr>
        <p:spPr>
          <a:xfrm>
            <a:off x="4575717" y="12712700"/>
            <a:ext cx="8229600" cy="730250"/>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1CB418D4-4DE8-264E-A08F-BA802F37D76B}"/>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266682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048364-88EF-3647-95DA-622B73ACDFB6}"/>
              </a:ext>
            </a:extLst>
          </p:cNvPr>
          <p:cNvSpPr>
            <a:spLocks noGrp="1"/>
          </p:cNvSpPr>
          <p:nvPr>
            <p:ph type="title"/>
          </p:nvPr>
        </p:nvSpPr>
        <p:spPr>
          <a:xfrm>
            <a:off x="5266267" y="273051"/>
            <a:ext cx="17441333" cy="73025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7" name="Date Placeholder 3">
            <a:extLst>
              <a:ext uri="{FF2B5EF4-FFF2-40B4-BE49-F238E27FC236}">
                <a16:creationId xmlns:a16="http://schemas.microsoft.com/office/drawing/2014/main" id="{D393E368-5DDE-E14B-B766-86EDC854EAE1}"/>
              </a:ext>
            </a:extLst>
          </p:cNvPr>
          <p:cNvSpPr>
            <a:spLocks noGrp="1"/>
          </p:cNvSpPr>
          <p:nvPr>
            <p:ph type="dt" sz="half" idx="10"/>
          </p:nvPr>
        </p:nvSpPr>
        <p:spPr>
          <a:xfrm>
            <a:off x="1676400" y="12712700"/>
            <a:ext cx="2271132" cy="730250"/>
          </a:xfrm>
        </p:spPr>
        <p:txBody>
          <a:bodyPr/>
          <a:lstStyle/>
          <a:p>
            <a:fld id="{8EFE9969-686E-D148-ADF5-B43349E9F8DE}" type="datetimeFigureOut">
              <a:rPr lang="en-US" smtClean="0"/>
              <a:t>11/7/2023</a:t>
            </a:fld>
            <a:endParaRPr lang="en-US"/>
          </a:p>
        </p:txBody>
      </p:sp>
      <p:sp>
        <p:nvSpPr>
          <p:cNvPr id="8" name="Footer Placeholder 4">
            <a:extLst>
              <a:ext uri="{FF2B5EF4-FFF2-40B4-BE49-F238E27FC236}">
                <a16:creationId xmlns:a16="http://schemas.microsoft.com/office/drawing/2014/main" id="{EAD7E000-366A-4A40-8979-4F51DA412263}"/>
              </a:ext>
            </a:extLst>
          </p:cNvPr>
          <p:cNvSpPr>
            <a:spLocks noGrp="1"/>
          </p:cNvSpPr>
          <p:nvPr>
            <p:ph type="ftr" sz="quarter" idx="11"/>
          </p:nvPr>
        </p:nvSpPr>
        <p:spPr>
          <a:xfrm>
            <a:off x="4575717" y="12712700"/>
            <a:ext cx="8229600" cy="730250"/>
          </a:xfrm>
          <a:prstGeom prst="rect">
            <a:avLst/>
          </a:prstGeom>
        </p:spPr>
        <p:txBody>
          <a:bodyPr/>
          <a:lstStyle/>
          <a:p>
            <a:endParaRPr lang="en-US" dirty="0"/>
          </a:p>
        </p:txBody>
      </p:sp>
      <p:sp>
        <p:nvSpPr>
          <p:cNvPr id="9" name="Slide Number Placeholder 5">
            <a:extLst>
              <a:ext uri="{FF2B5EF4-FFF2-40B4-BE49-F238E27FC236}">
                <a16:creationId xmlns:a16="http://schemas.microsoft.com/office/drawing/2014/main" id="{ACA315B8-3098-0246-A50D-CFC82DC95DE3}"/>
              </a:ext>
            </a:extLst>
          </p:cNvPr>
          <p:cNvSpPr>
            <a:spLocks noGrp="1"/>
          </p:cNvSpPr>
          <p:nvPr>
            <p:ph type="sldNum" sz="quarter" idx="12"/>
          </p:nvPr>
        </p:nvSpPr>
        <p:spPr>
          <a:xfrm>
            <a:off x="13433502" y="12712700"/>
            <a:ext cx="4430752" cy="730250"/>
          </a:xfrm>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259799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6AEA-AEA1-7F48-8723-430F9CE3A434}"/>
              </a:ext>
            </a:extLst>
          </p:cNvPr>
          <p:cNvSpPr>
            <a:spLocks noGrp="1"/>
          </p:cNvSpPr>
          <p:nvPr>
            <p:ph type="title"/>
          </p:nvPr>
        </p:nvSpPr>
        <p:spPr>
          <a:xfrm>
            <a:off x="1663700" y="3419475"/>
            <a:ext cx="21031200" cy="5705475"/>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8BEDEB-5097-AC49-B14D-6B3685EF5FD2}"/>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44D944-2C01-9E49-B919-ECE7E6BCA73B}"/>
              </a:ext>
            </a:extLst>
          </p:cNvPr>
          <p:cNvSpPr>
            <a:spLocks noGrp="1"/>
          </p:cNvSpPr>
          <p:nvPr>
            <p:ph type="dt" sz="half" idx="10"/>
          </p:nvPr>
        </p:nvSpPr>
        <p:spPr/>
        <p:txBody>
          <a:bodyPr/>
          <a:lstStyle/>
          <a:p>
            <a:fld id="{8EFE9969-686E-D148-ADF5-B43349E9F8DE}" type="datetimeFigureOut">
              <a:rPr lang="en-US" smtClean="0"/>
              <a:t>11/7/2023</a:t>
            </a:fld>
            <a:endParaRPr lang="en-US"/>
          </a:p>
        </p:txBody>
      </p:sp>
      <p:sp>
        <p:nvSpPr>
          <p:cNvPr id="5" name="Footer Placeholder 4">
            <a:extLst>
              <a:ext uri="{FF2B5EF4-FFF2-40B4-BE49-F238E27FC236}">
                <a16:creationId xmlns:a16="http://schemas.microsoft.com/office/drawing/2014/main" id="{9EFBA4D5-594E-AC4B-BC31-C6EE912C437B}"/>
              </a:ext>
            </a:extLst>
          </p:cNvPr>
          <p:cNvSpPr>
            <a:spLocks noGrp="1"/>
          </p:cNvSpPr>
          <p:nvPr>
            <p:ph type="ftr" sz="quarter" idx="11"/>
          </p:nvPr>
        </p:nvSpPr>
        <p:spPr>
          <a:xfrm>
            <a:off x="8077200" y="12712700"/>
            <a:ext cx="8229600"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0D565-CFF4-1D46-8CA5-0548F55F8FB1}"/>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197607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74CA-F3A4-FD45-AD48-975D2DDAB759}"/>
              </a:ext>
            </a:extLst>
          </p:cNvPr>
          <p:cNvSpPr>
            <a:spLocks noGrp="1"/>
          </p:cNvSpPr>
          <p:nvPr>
            <p:ph type="title"/>
          </p:nvPr>
        </p:nvSpPr>
        <p:spPr>
          <a:xfrm>
            <a:off x="1679575" y="730250"/>
            <a:ext cx="21031200" cy="2651125"/>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85E042-68CD-8C43-91D4-3DB8DAAB7D3C}"/>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A161F9D-07FB-3446-BF30-D00A02E09271}"/>
              </a:ext>
            </a:extLst>
          </p:cNvPr>
          <p:cNvSpPr>
            <a:spLocks noGrp="1"/>
          </p:cNvSpPr>
          <p:nvPr>
            <p:ph sz="half" idx="2"/>
          </p:nvPr>
        </p:nvSpPr>
        <p:spPr>
          <a:xfrm>
            <a:off x="1679575" y="5010150"/>
            <a:ext cx="10315575" cy="7369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4D23C6-1584-6F48-99CA-21DD1E907061}"/>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395971-E8AA-E949-8252-EA8BB5195232}"/>
              </a:ext>
            </a:extLst>
          </p:cNvPr>
          <p:cNvSpPr>
            <a:spLocks noGrp="1"/>
          </p:cNvSpPr>
          <p:nvPr>
            <p:ph sz="quarter" idx="4"/>
          </p:nvPr>
        </p:nvSpPr>
        <p:spPr>
          <a:xfrm>
            <a:off x="12344400" y="5010150"/>
            <a:ext cx="10366375" cy="7369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EA2DD1-B211-2143-9D19-B64177BEAEB1}"/>
              </a:ext>
            </a:extLst>
          </p:cNvPr>
          <p:cNvSpPr>
            <a:spLocks noGrp="1"/>
          </p:cNvSpPr>
          <p:nvPr>
            <p:ph type="dt" sz="half" idx="10"/>
          </p:nvPr>
        </p:nvSpPr>
        <p:spPr/>
        <p:txBody>
          <a:bodyPr/>
          <a:lstStyle/>
          <a:p>
            <a:fld id="{8EFE9969-686E-D148-ADF5-B43349E9F8DE}" type="datetimeFigureOut">
              <a:rPr lang="en-US" smtClean="0"/>
              <a:t>11/7/2023</a:t>
            </a:fld>
            <a:endParaRPr lang="en-US"/>
          </a:p>
        </p:txBody>
      </p:sp>
      <p:sp>
        <p:nvSpPr>
          <p:cNvPr id="8" name="Footer Placeholder 7">
            <a:extLst>
              <a:ext uri="{FF2B5EF4-FFF2-40B4-BE49-F238E27FC236}">
                <a16:creationId xmlns:a16="http://schemas.microsoft.com/office/drawing/2014/main" id="{219793A5-BC94-814A-876C-2BC93D2F5CEE}"/>
              </a:ext>
            </a:extLst>
          </p:cNvPr>
          <p:cNvSpPr>
            <a:spLocks noGrp="1"/>
          </p:cNvSpPr>
          <p:nvPr>
            <p:ph type="ftr" sz="quarter" idx="11"/>
          </p:nvPr>
        </p:nvSpPr>
        <p:spPr>
          <a:xfrm>
            <a:off x="8077200" y="12712700"/>
            <a:ext cx="8229600" cy="73025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6B9364-BE00-0749-A493-8D4DB6EBDE1E}"/>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13082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56DB-DEEF-EE44-9D71-B9A94EA05AB1}"/>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A526A6-C918-DB46-ACD7-EF52EDD8FDC2}"/>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46BE4F-0AB7-5041-833F-DE5CED5290A4}"/>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500620-C838-7246-995E-65551B0309E9}"/>
              </a:ext>
            </a:extLst>
          </p:cNvPr>
          <p:cNvSpPr>
            <a:spLocks noGrp="1"/>
          </p:cNvSpPr>
          <p:nvPr>
            <p:ph type="dt" sz="half" idx="10"/>
          </p:nvPr>
        </p:nvSpPr>
        <p:spPr/>
        <p:txBody>
          <a:bodyPr/>
          <a:lstStyle/>
          <a:p>
            <a:fld id="{8EFE9969-686E-D148-ADF5-B43349E9F8DE}" type="datetimeFigureOut">
              <a:rPr lang="en-US" smtClean="0"/>
              <a:t>11/7/2023</a:t>
            </a:fld>
            <a:endParaRPr lang="en-US"/>
          </a:p>
        </p:txBody>
      </p:sp>
      <p:sp>
        <p:nvSpPr>
          <p:cNvPr id="6" name="Footer Placeholder 5">
            <a:extLst>
              <a:ext uri="{FF2B5EF4-FFF2-40B4-BE49-F238E27FC236}">
                <a16:creationId xmlns:a16="http://schemas.microsoft.com/office/drawing/2014/main" id="{2D21F467-D67B-0843-BFB3-666FFA3797C7}"/>
              </a:ext>
            </a:extLst>
          </p:cNvPr>
          <p:cNvSpPr>
            <a:spLocks noGrp="1"/>
          </p:cNvSpPr>
          <p:nvPr>
            <p:ph type="ftr" sz="quarter" idx="11"/>
          </p:nvPr>
        </p:nvSpPr>
        <p:spPr>
          <a:xfrm>
            <a:off x="8077200" y="12712700"/>
            <a:ext cx="8229600"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93CE9A-EACE-7F45-BCDC-237EB1002934}"/>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35086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838F-C6FE-C44A-AC86-4DD7E7AFA302}"/>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77C390-469D-D840-8691-C7DD5F949546}"/>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BE18B-12B7-7F4D-B264-44304508764C}"/>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D5B010-EDBC-624F-B91D-5B98E691AF32}"/>
              </a:ext>
            </a:extLst>
          </p:cNvPr>
          <p:cNvSpPr>
            <a:spLocks noGrp="1"/>
          </p:cNvSpPr>
          <p:nvPr>
            <p:ph type="dt" sz="half" idx="10"/>
          </p:nvPr>
        </p:nvSpPr>
        <p:spPr/>
        <p:txBody>
          <a:bodyPr/>
          <a:lstStyle/>
          <a:p>
            <a:fld id="{8EFE9969-686E-D148-ADF5-B43349E9F8DE}" type="datetimeFigureOut">
              <a:rPr lang="en-US" smtClean="0"/>
              <a:t>11/7/2023</a:t>
            </a:fld>
            <a:endParaRPr lang="en-US"/>
          </a:p>
        </p:txBody>
      </p:sp>
      <p:sp>
        <p:nvSpPr>
          <p:cNvPr id="6" name="Footer Placeholder 5">
            <a:extLst>
              <a:ext uri="{FF2B5EF4-FFF2-40B4-BE49-F238E27FC236}">
                <a16:creationId xmlns:a16="http://schemas.microsoft.com/office/drawing/2014/main" id="{547437B6-E458-2A47-ABE8-D7FDD3FBF74C}"/>
              </a:ext>
            </a:extLst>
          </p:cNvPr>
          <p:cNvSpPr>
            <a:spLocks noGrp="1"/>
          </p:cNvSpPr>
          <p:nvPr>
            <p:ph type="ftr" sz="quarter" idx="11"/>
          </p:nvPr>
        </p:nvSpPr>
        <p:spPr>
          <a:xfrm>
            <a:off x="8077200" y="12712700"/>
            <a:ext cx="8229600"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580054-A85F-7042-8643-BF920DDB7A27}"/>
              </a:ext>
            </a:extLst>
          </p:cNvPr>
          <p:cNvSpPr>
            <a:spLocks noGrp="1"/>
          </p:cNvSpPr>
          <p:nvPr>
            <p:ph type="sldNum" sz="quarter" idx="12"/>
          </p:nvPr>
        </p:nvSpPr>
        <p:spPr/>
        <p:txBody>
          <a:bodyPr/>
          <a:lstStyle/>
          <a:p>
            <a:fld id="{79272051-A357-1A4F-A471-6B7E772233A2}" type="slidenum">
              <a:rPr lang="en-US" smtClean="0"/>
              <a:t>‹#›</a:t>
            </a:fld>
            <a:endParaRPr lang="en-US"/>
          </a:p>
        </p:txBody>
      </p:sp>
    </p:spTree>
    <p:extLst>
      <p:ext uri="{BB962C8B-B14F-4D97-AF65-F5344CB8AC3E}">
        <p14:creationId xmlns:p14="http://schemas.microsoft.com/office/powerpoint/2010/main" val="48579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C2988C-B8A3-3F46-AD70-49D6FBAA582C}"/>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4F17BA-479E-7244-9F37-1AB8C8DAFB94}"/>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8EFE9969-686E-D148-ADF5-B43349E9F8DE}" type="datetimeFigureOut">
              <a:rPr lang="en-US" smtClean="0"/>
              <a:t>11/7/2023</a:t>
            </a:fld>
            <a:endParaRPr lang="en-US"/>
          </a:p>
        </p:txBody>
      </p:sp>
      <p:sp>
        <p:nvSpPr>
          <p:cNvPr id="6" name="Slide Number Placeholder 5">
            <a:extLst>
              <a:ext uri="{FF2B5EF4-FFF2-40B4-BE49-F238E27FC236}">
                <a16:creationId xmlns:a16="http://schemas.microsoft.com/office/drawing/2014/main" id="{07EDE444-A827-904A-A359-D867F0DDF08F}"/>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79272051-A357-1A4F-A471-6B7E772233A2}" type="slidenum">
              <a:rPr lang="en-US" smtClean="0"/>
              <a:t>‹#›</a:t>
            </a:fld>
            <a:endParaRPr lang="en-US"/>
          </a:p>
        </p:txBody>
      </p:sp>
      <p:sp>
        <p:nvSpPr>
          <p:cNvPr id="7" name="Footer Placeholder 6">
            <a:extLst>
              <a:ext uri="{FF2B5EF4-FFF2-40B4-BE49-F238E27FC236}">
                <a16:creationId xmlns:a16="http://schemas.microsoft.com/office/drawing/2014/main" id="{0CCF58A9-8BA2-6E45-B680-38254F8CED6E}"/>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itle Placeholder 7">
            <a:extLst>
              <a:ext uri="{FF2B5EF4-FFF2-40B4-BE49-F238E27FC236}">
                <a16:creationId xmlns:a16="http://schemas.microsoft.com/office/drawing/2014/main" id="{F3189F11-5155-5546-B9B4-D3EEAF042978}"/>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3623392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6" r:id="rId4"/>
    <p:sldLayoutId id="2147483665" r:id="rId5"/>
    <p:sldLayoutId id="2147483662" r:id="rId6"/>
    <p:sldLayoutId id="2147483664"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5646-644B-E84E-88EF-4851451F1595}"/>
              </a:ext>
            </a:extLst>
          </p:cNvPr>
          <p:cNvSpPr>
            <a:spLocks noGrp="1"/>
          </p:cNvSpPr>
          <p:nvPr>
            <p:ph type="ctrTitle"/>
          </p:nvPr>
        </p:nvSpPr>
        <p:spPr>
          <a:xfrm>
            <a:off x="8159503" y="655983"/>
            <a:ext cx="15039474" cy="4870174"/>
          </a:xfrm>
        </p:spPr>
        <p:txBody>
          <a:bodyPr>
            <a:normAutofit/>
          </a:bodyPr>
          <a:lstStyle/>
          <a:p>
            <a:pPr algn="ctr" rtl="1"/>
            <a:br>
              <a:rPr lang="ar-JO" sz="7200" dirty="0">
                <a:latin typeface="Times New Roman" panose="02020603050405020304" pitchFamily="18" charset="0"/>
                <a:cs typeface="Times New Roman" panose="02020603050405020304" pitchFamily="18" charset="0"/>
              </a:rPr>
            </a:br>
            <a:r>
              <a:rPr lang="ar-JO" sz="7200" dirty="0">
                <a:latin typeface="Times New Roman" panose="02020603050405020304" pitchFamily="18" charset="0"/>
                <a:cs typeface="Times New Roman" panose="02020603050405020304" pitchFamily="18" charset="0"/>
              </a:rPr>
              <a:t>ندوة</a:t>
            </a:r>
            <a:br>
              <a:rPr lang="ar-JO" sz="7200" dirty="0">
                <a:latin typeface="Times New Roman" panose="02020603050405020304" pitchFamily="18" charset="0"/>
                <a:cs typeface="Times New Roman" panose="02020603050405020304" pitchFamily="18" charset="0"/>
              </a:rPr>
            </a:br>
            <a:r>
              <a:rPr lang="ar-JO" sz="7200" dirty="0">
                <a:latin typeface="Times New Roman" panose="02020603050405020304" pitchFamily="18" charset="0"/>
                <a:cs typeface="Times New Roman" panose="02020603050405020304" pitchFamily="18" charset="0"/>
              </a:rPr>
              <a:t>المقاومة: مسؤولية الأمة الإسلامية</a:t>
            </a:r>
            <a:br>
              <a:rPr lang="ar-SA" sz="7200" dirty="0">
                <a:latin typeface="Times New Roman" panose="02020603050405020304" pitchFamily="18" charset="0"/>
                <a:cs typeface="Times New Roman" panose="02020603050405020304" pitchFamily="18" charset="0"/>
              </a:rPr>
            </a:br>
            <a:endParaRPr lang="en-US" sz="7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4996D40-C5EA-9744-A0A2-80241C0DAF8F}"/>
              </a:ext>
            </a:extLst>
          </p:cNvPr>
          <p:cNvSpPr>
            <a:spLocks noGrp="1"/>
          </p:cNvSpPr>
          <p:nvPr>
            <p:ph type="subTitle" idx="1"/>
          </p:nvPr>
        </p:nvSpPr>
        <p:spPr>
          <a:xfrm>
            <a:off x="3358380" y="6420679"/>
            <a:ext cx="15039474" cy="4273826"/>
          </a:xfrm>
        </p:spPr>
        <p:txBody>
          <a:bodyPr>
            <a:normAutofit/>
          </a:bodyPr>
          <a:lstStyle/>
          <a:p>
            <a:pPr algn="ctr"/>
            <a:r>
              <a:rPr lang="en-US" sz="6000" dirty="0">
                <a:latin typeface="Times New Roman" panose="02020603050405020304" pitchFamily="18" charset="0"/>
                <a:cs typeface="Times New Roman" panose="02020603050405020304" pitchFamily="18" charset="0"/>
              </a:rPr>
              <a:t>November </a:t>
            </a:r>
            <a:r>
              <a:rPr lang="ar-JO" sz="6000" dirty="0">
                <a:latin typeface="Times New Roman" panose="02020603050405020304" pitchFamily="18" charset="0"/>
                <a:cs typeface="Times New Roman" panose="02020603050405020304" pitchFamily="18" charset="0"/>
              </a:rPr>
              <a:t>-</a:t>
            </a:r>
            <a:r>
              <a:rPr lang="en-US" sz="6000" dirty="0">
                <a:latin typeface="Times New Roman" panose="02020603050405020304" pitchFamily="18" charset="0"/>
                <a:cs typeface="Times New Roman" panose="02020603050405020304" pitchFamily="18" charset="0"/>
              </a:rPr>
              <a:t> 2023</a:t>
            </a:r>
            <a:endParaRPr lang="ar-JO" sz="6000" dirty="0">
              <a:latin typeface="Times New Roman" panose="02020603050405020304" pitchFamily="18" charset="0"/>
              <a:cs typeface="Times New Roman" panose="02020603050405020304" pitchFamily="18" charset="0"/>
            </a:endParaRPr>
          </a:p>
          <a:p>
            <a:pPr algn="ctr"/>
            <a:endParaRPr lang="en-US" sz="6000" dirty="0">
              <a:latin typeface="Times New Roman" panose="02020603050405020304" pitchFamily="18" charset="0"/>
              <a:cs typeface="Times New Roman" panose="02020603050405020304" pitchFamily="18" charset="0"/>
            </a:endParaRPr>
          </a:p>
          <a:p>
            <a:pPr algn="ctr"/>
            <a:r>
              <a:rPr lang="en-US" sz="6000" dirty="0">
                <a:latin typeface="Times New Roman" panose="02020603050405020304" pitchFamily="18" charset="0"/>
                <a:cs typeface="Times New Roman" panose="02020603050405020304" pitchFamily="18" charset="0"/>
              </a:rPr>
              <a:t>Dr. Belal Salhab</a:t>
            </a:r>
          </a:p>
          <a:p>
            <a:pPr algn="ctr"/>
            <a:r>
              <a:rPr lang="en-US" sz="6000" dirty="0">
                <a:latin typeface="Times New Roman" panose="02020603050405020304" pitchFamily="18" charset="0"/>
                <a:cs typeface="Times New Roman" panose="02020603050405020304" pitchFamily="18" charset="0"/>
              </a:rPr>
              <a:t>Department of Fiqh And </a:t>
            </a:r>
            <a:r>
              <a:rPr lang="en-US" sz="6000" dirty="0" err="1">
                <a:latin typeface="Times New Roman" panose="02020603050405020304" pitchFamily="18" charset="0"/>
                <a:cs typeface="Times New Roman" panose="02020603050405020304" pitchFamily="18" charset="0"/>
              </a:rPr>
              <a:t>Usul</a:t>
            </a:r>
            <a:r>
              <a:rPr lang="en-US" sz="6000" dirty="0">
                <a:latin typeface="Times New Roman" panose="02020603050405020304" pitchFamily="18" charset="0"/>
                <a:cs typeface="Times New Roman" panose="02020603050405020304" pitchFamily="18" charset="0"/>
              </a:rPr>
              <a:t> Al- Fiqh</a:t>
            </a:r>
          </a:p>
        </p:txBody>
      </p:sp>
    </p:spTree>
    <p:extLst>
      <p:ext uri="{BB962C8B-B14F-4D97-AF65-F5344CB8AC3E}">
        <p14:creationId xmlns:p14="http://schemas.microsoft.com/office/powerpoint/2010/main" val="1567869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a:bodyPr>
          <a:lstStyle/>
          <a:p>
            <a:pPr marL="0" indent="0" algn="ctr" rtl="1">
              <a:buNone/>
            </a:pPr>
            <a:r>
              <a:rPr lang="ar-JO" sz="7200" b="1" dirty="0">
                <a:latin typeface="Traditional Arabic" panose="02020603050405020304" pitchFamily="18" charset="-78"/>
                <a:cs typeface="Traditional Arabic" panose="02020603050405020304" pitchFamily="18" charset="-78"/>
              </a:rPr>
              <a:t>ثالثًا: واجب المسلمين إذا احتل بلد من بلدانهم. </a:t>
            </a:r>
          </a:p>
          <a:p>
            <a:pPr marL="0" indent="0" algn="ctr" rtl="1">
              <a:buNone/>
            </a:pPr>
            <a:endParaRPr lang="ar-JO" sz="7200" b="1" dirty="0">
              <a:latin typeface="Traditional Arabic" panose="02020603050405020304" pitchFamily="18" charset="-78"/>
              <a:cs typeface="Traditional Arabic" panose="02020603050405020304" pitchFamily="18" charset="-78"/>
            </a:endParaRPr>
          </a:p>
          <a:p>
            <a:pPr marL="0" indent="0" algn="just" rtl="1">
              <a:buNone/>
            </a:pPr>
            <a:r>
              <a:rPr lang="ar-JO" sz="6000" dirty="0">
                <a:latin typeface="Traditional Arabic" panose="02020603050405020304" pitchFamily="18" charset="-78"/>
                <a:cs typeface="Traditional Arabic" panose="02020603050405020304" pitchFamily="18" charset="-78"/>
              </a:rPr>
              <a:t>3. </a:t>
            </a:r>
            <a:r>
              <a:rPr lang="ar-JO" sz="6000" b="1" dirty="0">
                <a:latin typeface="Traditional Arabic" panose="02020603050405020304" pitchFamily="18" charset="-78"/>
                <a:cs typeface="Traditional Arabic" panose="02020603050405020304" pitchFamily="18" charset="-78"/>
              </a:rPr>
              <a:t>وهنا يبرز لنا سؤال مهم، بل في غاية الأهمية، وهو: كيف نحقِّق فرض العين في هذه الحالة: أعني إذا عجز أهل البلد عن مقاومة العدو الغازي، أو تقاعسوا، وعجز جيرانهم أو تقاعسوا عن نصرتهم، وانتقل فرض العين إلى جيرانهم، الأقرب فالأقرب، حتى يشمل المسلمين كافَّة في مشارق الأرض ومغاربها؟ هنا يتكرَّر السؤال مرة أخرى: كيف نحقَّق ذلك في الواقع؟</a:t>
            </a:r>
          </a:p>
          <a:p>
            <a:pPr marL="0" indent="0" algn="just" rtl="1">
              <a:buNone/>
            </a:pPr>
            <a:endParaRPr lang="ar-JO" sz="6000" b="1" dirty="0">
              <a:latin typeface="Traditional Arabic" panose="02020603050405020304" pitchFamily="18" charset="-78"/>
              <a:cs typeface="Traditional Arabic" panose="02020603050405020304" pitchFamily="18" charset="-78"/>
            </a:endParaRPr>
          </a:p>
          <a:p>
            <a:pPr marL="0" indent="0" algn="just" rtl="1">
              <a:buNone/>
            </a:pPr>
            <a:r>
              <a:rPr lang="ar-JO" sz="6000" b="1" dirty="0">
                <a:latin typeface="Traditional Arabic" panose="02020603050405020304" pitchFamily="18" charset="-78"/>
                <a:cs typeface="Traditional Arabic" panose="02020603050405020304" pitchFamily="18" charset="-78"/>
              </a:rPr>
              <a:t>هل نوجب على المسلمين في أنحاء الأرض أن ينتقلوا إلى الأرض التي احتلَّها الأعداء، وتذهب المرأة إليها بدون إذن الزوج، والابن بدون إذن الأب، والمرؤوس بدون إذن الرئيس؟</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58203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a:bodyPr>
          <a:lstStyle/>
          <a:p>
            <a:pPr marL="0" indent="0" algn="ctr" rtl="1">
              <a:buNone/>
            </a:pPr>
            <a:r>
              <a:rPr lang="ar-JO" sz="7200" b="1" dirty="0">
                <a:latin typeface="Traditional Arabic" panose="02020603050405020304" pitchFamily="18" charset="-78"/>
                <a:cs typeface="Traditional Arabic" panose="02020603050405020304" pitchFamily="18" charset="-78"/>
              </a:rPr>
              <a:t>ثالثًا: واجب المسلمين إذا احتل بلد من بلدانهم. </a:t>
            </a:r>
          </a:p>
          <a:p>
            <a:pPr marL="0" indent="0" algn="just" rtl="1">
              <a:buNone/>
            </a:pPr>
            <a:r>
              <a:rPr lang="ar-JO" sz="6000" dirty="0">
                <a:latin typeface="Traditional Arabic" panose="02020603050405020304" pitchFamily="18" charset="-78"/>
                <a:cs typeface="Traditional Arabic" panose="02020603050405020304" pitchFamily="18" charset="-78"/>
              </a:rPr>
              <a:t>- تطبيق هذا في الواقع غير ميسور، بل غير ممكن، بل غير معقول. كما أنه غير مفيد أيضا.</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r>
              <a:rPr lang="ar-JO" sz="6000" dirty="0">
                <a:latin typeface="Traditional Arabic" panose="02020603050405020304" pitchFamily="18" charset="-78"/>
                <a:cs typeface="Traditional Arabic" panose="02020603050405020304" pitchFamily="18" charset="-78"/>
              </a:rPr>
              <a:t>إذ كيف يترك الناس أوطانهم وديارهم، وينفرون إلى البلد الذي احتلَّه الكفار المحاربون؟</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r>
              <a:rPr lang="ar-JO" sz="6000" dirty="0">
                <a:latin typeface="Traditional Arabic" panose="02020603050405020304" pitchFamily="18" charset="-78"/>
                <a:cs typeface="Traditional Arabic" panose="02020603050405020304" pitchFamily="18" charset="-78"/>
              </a:rPr>
              <a:t>كيف تترك المرأة بيتها وأولادها، وتنتقل إلى تلك الأرض البعيدة، حتى وإن أذن لها زوجها؟</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r>
              <a:rPr lang="ar-JO" sz="6000" dirty="0">
                <a:latin typeface="Traditional Arabic" panose="02020603050405020304" pitchFamily="18" charset="-78"/>
                <a:cs typeface="Traditional Arabic" panose="02020603050405020304" pitchFamily="18" charset="-78"/>
              </a:rPr>
              <a:t>وكيف يترك التجار جميعا تجارتهم؟ والطلاب جميعا مدارسهم وجامعاتهم، والفلاحون جميعا حقولهم؟ والموظفون جميعا مكاتبهم؟ والعمال جميعا مصانعهم؟ والحِرَفيون جميعا حِرَفهم؟ وكيف تسير الحياة بغير هؤلاء؟</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0468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fontScale="92500" lnSpcReduction="10000"/>
          </a:bodyPr>
          <a:lstStyle/>
          <a:p>
            <a:pPr marL="0" indent="0" algn="ctr" rtl="1">
              <a:buNone/>
            </a:pPr>
            <a:r>
              <a:rPr lang="ar-JO" sz="7200" b="1" dirty="0">
                <a:latin typeface="Traditional Arabic" panose="02020603050405020304" pitchFamily="18" charset="-78"/>
                <a:cs typeface="Traditional Arabic" panose="02020603050405020304" pitchFamily="18" charset="-78"/>
              </a:rPr>
              <a:t>ثالثًا: واجب المسلمين إذا احتل بلد من بلدانهم. </a:t>
            </a:r>
          </a:p>
          <a:p>
            <a:pPr marL="0" indent="0" algn="just" rtl="1">
              <a:buNone/>
            </a:pPr>
            <a:r>
              <a:rPr lang="ar-JO" sz="6000" dirty="0">
                <a:latin typeface="Traditional Arabic" panose="02020603050405020304" pitchFamily="18" charset="-78"/>
                <a:cs typeface="Traditional Arabic" panose="02020603050405020304" pitchFamily="18" charset="-78"/>
              </a:rPr>
              <a:t>-من المعلوم: أن كل مقاتل يحتاج إلى أعداد أخرى من المدنيين تخدمه وتمدُّه بما يفتقر إليه من أساسيات الحياة، فلا بدَّ له من طعام وشراب وكساء وفراش وغطاء، وتدفئة، وكهرباء، ودواء، وسلاح. وهذا لا يتوافر إلاَّ من طريق الجبهة الداخلية المدنية، لإمداد المقاتلين والمدافعين، فهؤلاء يجاهدون في مواقعهم بعملهم ونياتهم.</a:t>
            </a:r>
          </a:p>
          <a:p>
            <a:pPr algn="just" rtl="1"/>
            <a:r>
              <a:rPr lang="ar-JO" sz="6000" dirty="0">
                <a:latin typeface="Traditional Arabic" panose="02020603050405020304" pitchFamily="18" charset="-78"/>
                <a:cs typeface="Traditional Arabic" panose="02020603050405020304" pitchFamily="18" charset="-78"/>
              </a:rPr>
              <a:t>والذي أطمئن إلى القول به هنا: أن أبناء البلد </a:t>
            </a:r>
            <a:r>
              <a:rPr lang="ar-JO" sz="6000" dirty="0" err="1">
                <a:latin typeface="Traditional Arabic" panose="02020603050405020304" pitchFamily="18" charset="-78"/>
                <a:cs typeface="Traditional Arabic" panose="02020603050405020304" pitchFamily="18" charset="-78"/>
              </a:rPr>
              <a:t>المغزوِّ</a:t>
            </a:r>
            <a:r>
              <a:rPr lang="ar-JO" sz="6000" dirty="0">
                <a:latin typeface="Traditional Arabic" panose="02020603050405020304" pitchFamily="18" charset="-78"/>
                <a:cs typeface="Traditional Arabic" panose="02020603050405020304" pitchFamily="18" charset="-78"/>
              </a:rPr>
              <a:t> حين يفاجأ بالغزو: يجب أن ينفروا لمقاومة الغزاة بكل طاقتهم، كلٌّ بما يقدر عليه، وما يُحسنه، حسبما ترتِّبه السلطة المسؤولة عن الجهاد، سواء كانت سلطة الدولة إن كانت قائمة، أم سلطة الجماعة التي يختارها أهل الحلِّ والعقد عند غياب الدولة. فللرجال ما يليق بهم، وللنساء ما يليق بهن، وللشيوخ ما يليق بهم، </a:t>
            </a:r>
            <a:r>
              <a:rPr lang="ar-JO" sz="6000" dirty="0" err="1">
                <a:latin typeface="Traditional Arabic" panose="02020603050405020304" pitchFamily="18" charset="-78"/>
                <a:cs typeface="Traditional Arabic" panose="02020603050405020304" pitchFamily="18" charset="-78"/>
              </a:rPr>
              <a:t>وللصبيان</a:t>
            </a:r>
            <a:r>
              <a:rPr lang="ar-JO" sz="6000" dirty="0">
                <a:latin typeface="Traditional Arabic" panose="02020603050405020304" pitchFamily="18" charset="-78"/>
                <a:cs typeface="Traditional Arabic" panose="02020603050405020304" pitchFamily="18" charset="-78"/>
              </a:rPr>
              <a:t> ما يليق بهم. وللمثقفين ما يليق بهم، وللأميين ما يليق بهم. والمطلوب أن يُوضع كل في مكانه المناسب له ، وعلى المسلمين عامة - وجيرانهم خاصة - أن يعاونوهم بكل ما يحتاجون إليه .</a:t>
            </a:r>
          </a:p>
          <a:p>
            <a:pPr algn="just" rtl="1"/>
            <a:r>
              <a:rPr lang="ar-JO" sz="6000" dirty="0">
                <a:latin typeface="Traditional Arabic" panose="02020603050405020304" pitchFamily="18" charset="-78"/>
                <a:cs typeface="Traditional Arabic" panose="02020603050405020304" pitchFamily="18" charset="-78"/>
              </a:rPr>
              <a:t> أما إذا عجز أهل البلد </a:t>
            </a:r>
            <a:r>
              <a:rPr lang="ar-JO" sz="6000" dirty="0" err="1">
                <a:latin typeface="Traditional Arabic" panose="02020603050405020304" pitchFamily="18" charset="-78"/>
                <a:cs typeface="Traditional Arabic" panose="02020603050405020304" pitchFamily="18" charset="-78"/>
              </a:rPr>
              <a:t>المغزوِّ</a:t>
            </a:r>
            <a:r>
              <a:rPr lang="ar-JO" sz="6000" dirty="0">
                <a:latin typeface="Traditional Arabic" panose="02020603050405020304" pitchFamily="18" charset="-78"/>
                <a:cs typeface="Traditional Arabic" panose="02020603050405020304" pitchFamily="18" charset="-78"/>
              </a:rPr>
              <a:t> وجيرانه عن مقاومة العدو، لأي سبب كان، أو تقاعسوا أو عصَوْا وخالفوا، وانتقلت الفرضية لتشمل الأمة كلها، فأرى أن واجب الأمة هنا، ليس انتقال الجميع بالأبدان إلى أرض القتال، فإن هذا غير ممكن، وغير مُجدٍ، ولكن الواجب عندئذ هو مساعدة الجميع في نصرة إخوانهم ونجدتهم، كلٌّ بما يقدر عليه، وإمدادهم بما يحتاجون إليه من سلاح، ومعدات، وتموين، وأموال، ورجال، وأن تلبَى طلباتهم بأقصى سرعة ممكنة، وبخاصَّة ما تشتد حاجتهم إليه.</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71803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a:bodyPr>
          <a:lstStyle/>
          <a:p>
            <a:pPr marL="0" indent="0" algn="ctr" rtl="1">
              <a:buNone/>
            </a:pPr>
            <a:r>
              <a:rPr lang="ar-JO" sz="7200" b="1" dirty="0">
                <a:latin typeface="Traditional Arabic" panose="02020603050405020304" pitchFamily="18" charset="-78"/>
                <a:cs typeface="Traditional Arabic" panose="02020603050405020304" pitchFamily="18" charset="-78"/>
              </a:rPr>
              <a:t>ثالثًا: واجب المسلمين إذا احتل بلد من بلدانهم. </a:t>
            </a:r>
          </a:p>
          <a:p>
            <a:pPr marL="0" indent="0" algn="just" rtl="1">
              <a:buNone/>
            </a:pPr>
            <a:r>
              <a:rPr lang="ar-JO" sz="6000" dirty="0">
                <a:latin typeface="Traditional Arabic" panose="02020603050405020304" pitchFamily="18" charset="-78"/>
                <a:cs typeface="Traditional Arabic" panose="02020603050405020304" pitchFamily="18" charset="-78"/>
              </a:rPr>
              <a:t>- فقد تكون حاجتهم الناجزة إلى المال، فيمَدُّون بالمال، من الزكاة من مصرف (في سبيل الله)، وممَّا بعد الزكاة من حقوق في المال، ومن موارد الدولة المتنوعة ... ومن الفرائض المقرَّرة هنا: الجهاد بالأموال، وقد قدَّمه القرآن على الجهاد بالأنفس: {انْفِرُوا خِفَافاً وَثِقَالاً وَجَاهِدُوا بِأَمْوَالِكُمْ وَأَنْفُسِكُمْ فِي سَبِيلِ اللَّهِ} [التوبة:41]. </a:t>
            </a:r>
          </a:p>
          <a:p>
            <a:pPr marL="0" indent="0" algn="just" rtl="1">
              <a:buNone/>
            </a:pPr>
            <a:r>
              <a:rPr lang="ar-JO" sz="6000" dirty="0">
                <a:latin typeface="Traditional Arabic" panose="02020603050405020304" pitchFamily="18" charset="-78"/>
                <a:cs typeface="Traditional Arabic" panose="02020603050405020304" pitchFamily="18" charset="-78"/>
              </a:rPr>
              <a:t>- وهكذا يتحدَّد فرض العين هنا في جهاد الدفع في عدة أمور:</a:t>
            </a:r>
          </a:p>
          <a:p>
            <a:pPr marL="0" indent="0" algn="just" rtl="1">
              <a:buNone/>
            </a:pPr>
            <a:r>
              <a:rPr lang="ar-JO" sz="6000" dirty="0">
                <a:latin typeface="Traditional Arabic" panose="02020603050405020304" pitchFamily="18" charset="-78"/>
                <a:cs typeface="Traditional Arabic" panose="02020603050405020304" pitchFamily="18" charset="-78"/>
              </a:rPr>
              <a:t> - 1 المساهمة في الجهاد بالمال، كل بما يقدر عليه أو بما يُطلب منه.</a:t>
            </a:r>
          </a:p>
          <a:p>
            <a:pPr marL="0" indent="0" algn="just" rtl="1">
              <a:buNone/>
            </a:pPr>
            <a:r>
              <a:rPr lang="ar-JO" sz="6000" dirty="0">
                <a:latin typeface="Traditional Arabic" panose="02020603050405020304" pitchFamily="18" charset="-78"/>
                <a:cs typeface="Traditional Arabic" panose="02020603050405020304" pitchFamily="18" charset="-78"/>
              </a:rPr>
              <a:t> - 2  المساهمة في الإمداد بالسلاح الذي يحتاجون إليه، حسب الاستطاعة.</a:t>
            </a:r>
          </a:p>
          <a:p>
            <a:pPr marL="0" indent="0" algn="just" rtl="1">
              <a:buNone/>
            </a:pPr>
            <a:r>
              <a:rPr lang="ar-JO" sz="6000" dirty="0">
                <a:latin typeface="Traditional Arabic" panose="02020603050405020304" pitchFamily="18" charset="-78"/>
                <a:cs typeface="Traditional Arabic" panose="02020603050405020304" pitchFamily="18" charset="-78"/>
              </a:rPr>
              <a:t> - 3 المساهمة في الجهاد بنفسه إذا طُلب منه ذلك.</a:t>
            </a:r>
          </a:p>
          <a:p>
            <a:pPr marL="0" indent="0" algn="just" rtl="1">
              <a:buNone/>
            </a:pPr>
            <a:r>
              <a:rPr lang="ar-JO" sz="6000" dirty="0">
                <a:latin typeface="Traditional Arabic" panose="02020603050405020304" pitchFamily="18" charset="-78"/>
                <a:cs typeface="Traditional Arabic" panose="02020603050405020304" pitchFamily="18" charset="-78"/>
              </a:rPr>
              <a:t>- 4 المساهمة بالخبرة الفنية أو العسكرية إذا طلبوها، وكان من أهلها، فيتعيَّن عليه الاستجابة.</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5755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a:bodyPr>
          <a:lstStyle/>
          <a:p>
            <a:pPr marL="0" indent="0" algn="ctr" rtl="1">
              <a:buNone/>
            </a:pPr>
            <a:r>
              <a:rPr lang="ar-JO" sz="7200" b="1" dirty="0">
                <a:latin typeface="Traditional Arabic" panose="02020603050405020304" pitchFamily="18" charset="-78"/>
                <a:cs typeface="Traditional Arabic" panose="02020603050405020304" pitchFamily="18" charset="-78"/>
              </a:rPr>
              <a:t>ثالثًا: واجب المسلمين إذا احتل بلد من بلدانهم. </a:t>
            </a:r>
          </a:p>
          <a:p>
            <a:pPr marL="0" indent="0" algn="just" rtl="1">
              <a:buNone/>
            </a:pPr>
            <a:r>
              <a:rPr lang="ar-JO" sz="6000" dirty="0">
                <a:latin typeface="Traditional Arabic" panose="02020603050405020304" pitchFamily="18" charset="-78"/>
                <a:cs typeface="Traditional Arabic" panose="02020603050405020304" pitchFamily="18" charset="-78"/>
              </a:rPr>
              <a:t>* </a:t>
            </a:r>
            <a:r>
              <a:rPr lang="ar-JO" sz="6000" b="1" dirty="0">
                <a:latin typeface="Traditional Arabic" panose="02020603050405020304" pitchFamily="18" charset="-78"/>
                <a:cs typeface="Traditional Arabic" panose="02020603050405020304" pitchFamily="18" charset="-78"/>
              </a:rPr>
              <a:t>ويجب على كل مسلم في هذه الحالة أمران لا يجوز إغفالهما:</a:t>
            </a:r>
          </a:p>
          <a:p>
            <a:pPr marL="0" indent="0" algn="just" rtl="1">
              <a:buNone/>
            </a:pPr>
            <a:r>
              <a:rPr lang="ar-JO" sz="6000" b="1" dirty="0">
                <a:latin typeface="Traditional Arabic" panose="02020603050405020304" pitchFamily="18" charset="-78"/>
                <a:cs typeface="Traditional Arabic" panose="02020603050405020304" pitchFamily="18" charset="-78"/>
              </a:rPr>
              <a:t>الأول: </a:t>
            </a:r>
            <a:r>
              <a:rPr lang="ar-JO" sz="6000" dirty="0">
                <a:latin typeface="Traditional Arabic" panose="02020603050405020304" pitchFamily="18" charset="-78"/>
                <a:cs typeface="Traditional Arabic" panose="02020603050405020304" pitchFamily="18" charset="-78"/>
              </a:rPr>
              <a:t>أن يصطحب نية الجهاد في سبيل الله، سواء أُتيح له الجهاد بالفعل أم لم يُتَح، لأن هذه النية تجعله يشارك المجاهدين وإن لم يكن معهم، وإنما لكل امرئ ما نوى. كما قال النبي صلى الله عليه وسلم عمَّن تخلَّفوا عن غزوة تبوك لأعذار حبستهم عن المشاركة مع جيش النبي صلى الله عليه وسلم: "</a:t>
            </a:r>
            <a:r>
              <a:rPr lang="ar-JO" sz="6000" b="1" dirty="0">
                <a:latin typeface="Traditional Arabic" panose="02020603050405020304" pitchFamily="18" charset="-78"/>
                <a:cs typeface="Traditional Arabic" panose="02020603050405020304" pitchFamily="18" charset="-78"/>
              </a:rPr>
              <a:t>إن بالمدينة رجالا ما سرتم مسيرا، ولا قطعتم واديا إلا كانوا معكم! شَرِكوكم في الأجر، حبسهم المرض".</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r>
              <a:rPr lang="ar-JO" sz="6000" b="1" dirty="0">
                <a:latin typeface="Traditional Arabic" panose="02020603050405020304" pitchFamily="18" charset="-78"/>
                <a:cs typeface="Traditional Arabic" panose="02020603050405020304" pitchFamily="18" charset="-78"/>
              </a:rPr>
              <a:t>والثاني: </a:t>
            </a:r>
            <a:r>
              <a:rPr lang="ar-JO" sz="6000" dirty="0">
                <a:latin typeface="Traditional Arabic" panose="02020603050405020304" pitchFamily="18" charset="-78"/>
                <a:cs typeface="Traditional Arabic" panose="02020603050405020304" pitchFamily="18" charset="-78"/>
              </a:rPr>
              <a:t>أن يكون مستعدا لتلبية النداء إذا دُعي للمعركة في أي وقت، دون تلكُّؤ ولا إبطاء. </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just" rtl="1">
              <a:buNone/>
            </a:pPr>
            <a:endParaRPr lang="ar-JO" sz="6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23177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a:bodyPr>
          <a:lstStyle/>
          <a:p>
            <a:pPr marL="0" indent="0" algn="ctr" rtl="1">
              <a:buNone/>
            </a:pPr>
            <a:r>
              <a:rPr lang="ar-JO" sz="6600" b="1" dirty="0">
                <a:latin typeface="Traditional Arabic" panose="02020603050405020304" pitchFamily="18" charset="-78"/>
                <a:cs typeface="Traditional Arabic" panose="02020603050405020304" pitchFamily="18" charset="-78"/>
              </a:rPr>
              <a:t>رابعًا: شبهات والرد عليها. </a:t>
            </a:r>
          </a:p>
          <a:p>
            <a:pPr marL="0" indent="0" algn="just" rtl="1">
              <a:buNone/>
            </a:pPr>
            <a:r>
              <a:rPr lang="ar-JO" sz="6600" b="1" dirty="0">
                <a:latin typeface="Traditional Arabic" panose="02020603050405020304" pitchFamily="18" charset="-78"/>
                <a:cs typeface="Traditional Arabic" panose="02020603050405020304" pitchFamily="18" charset="-78"/>
              </a:rPr>
              <a:t>•	شبهة الفهم الخاطئ لقول الله تعالى: "ولا تلقوا بأيديكم إلى التهلكة":</a:t>
            </a:r>
          </a:p>
          <a:p>
            <a:pPr marL="0" indent="0" algn="just" rtl="1">
              <a:buNone/>
            </a:pPr>
            <a:endParaRPr lang="ar-JO" sz="6600" b="1" dirty="0">
              <a:latin typeface="Traditional Arabic" panose="02020603050405020304" pitchFamily="18" charset="-78"/>
              <a:cs typeface="Traditional Arabic" panose="02020603050405020304" pitchFamily="18" charset="-78"/>
            </a:endParaRPr>
          </a:p>
          <a:p>
            <a:pPr marL="0" indent="0" algn="just" rtl="1">
              <a:buNone/>
            </a:pPr>
            <a:r>
              <a:rPr lang="ar-JO" sz="6600" b="1" dirty="0">
                <a:latin typeface="Traditional Arabic" panose="02020603050405020304" pitchFamily="18" charset="-78"/>
                <a:cs typeface="Traditional Arabic" panose="02020603050405020304" pitchFamily="18" charset="-78"/>
              </a:rPr>
              <a:t>-	</a:t>
            </a:r>
            <a:r>
              <a:rPr lang="ar-JO" sz="6600" dirty="0">
                <a:latin typeface="Traditional Arabic" panose="02020603050405020304" pitchFamily="18" charset="-78"/>
                <a:cs typeface="Traditional Arabic" panose="02020603050405020304" pitchFamily="18" charset="-78"/>
              </a:rPr>
              <a:t>يجب فهم سياق الآية كاملًا، وقد وردت الآية في إطار الحديث عن الجهاد في سبيل الله، وذلك في قوله تعالى: " وَقَاتِلُواْ فِي سَبِيلِ اللّهِ الَّذِينَ يُقَاتِلُونَكُمْ وَلاَ تَعْتَدُواْ إِنَّ اللّهَ لاَ يُحِبِّ الْمُعْتَدِينَ (190) وَاقْتُلُوهُمْ حَيْثُ ثَقِفْتُمُوهُمْ وَأَخْرِجُوهُم مِّنْ حَيْثُ أَخْرَجُوكُمْ وَالْفِتْنَةُ أَشَدُّ مِنَ الْقَتْلِ وَلاَ تُقَاتِلُوهُمْ عِندَ الْمَسْجِدِ الْحَرَامِ حَتَّى يُقَاتِلُوكُمْ فِيهِ فَإِن قَاتَلُوكُمْ فَاقْتُلُوهُمْ كَذَلِكَ جَزَاء الْكَافِرِينَ (191) فَإِنِ انتَهَوْاْ فَإِنَّ اللّهَ غَفُورٌ رَّحِيمٌ (192) وَقَاتِلُوهُمْ حَتَّى لاَ تَكُونَ فِتْنَةٌ وَيَكُونَ الدِّينُ لِلّهِ فَإِنِ انتَهَواْ فَلاَ عُدْوَانَ إِلاَّ عَلَى الظَّالِمِينَ (193) الشَّهْرُ الْحَرَامُ بِالشَّهْرِ الْحَرَامِ وَالْحُرُمَاتُ قِصَاصٌ فَمَنِ اعْتَدَى عَلَيْكُمْ فَاعْتَدُواْ عَلَيْهِ بِمِثْلِ مَا اعْتَدَى عَلَيْكُمْ وَاتَّقُواْ اللّهَ وَاعْلَمُواْ أَنَّ اللّهَ مَعَ الْمُتَّقِينَ (194) </a:t>
            </a:r>
            <a:r>
              <a:rPr lang="ar-JO" sz="6600" dirty="0">
                <a:solidFill>
                  <a:srgbClr val="FF0000"/>
                </a:solidFill>
                <a:latin typeface="Traditional Arabic" panose="02020603050405020304" pitchFamily="18" charset="-78"/>
                <a:cs typeface="Traditional Arabic" panose="02020603050405020304" pitchFamily="18" charset="-78"/>
              </a:rPr>
              <a:t>وَأَنفِقُواْ فِي سَبِيلِ اللّهِ وَلاَ تُلْقُواْ بِأَيْدِيكُمْ إِلَى التَّهْلُكَةِ وَأَحْسِنُوَاْ إِنَّ اللّهَ يُحِبُّ الْمُحْسِنِينَ </a:t>
            </a:r>
            <a:r>
              <a:rPr lang="ar-JO" sz="6600" dirty="0">
                <a:latin typeface="Traditional Arabic" panose="02020603050405020304" pitchFamily="18" charset="-78"/>
                <a:cs typeface="Traditional Arabic" panose="02020603050405020304" pitchFamily="18" charset="-78"/>
              </a:rPr>
              <a:t>". </a:t>
            </a:r>
          </a:p>
          <a:p>
            <a:pPr marL="0" indent="0" algn="just" rtl="1">
              <a:buNone/>
            </a:pPr>
            <a:endParaRPr lang="ar-JO" sz="6600" dirty="0">
              <a:latin typeface="Traditional Arabic" panose="02020603050405020304" pitchFamily="18" charset="-78"/>
              <a:cs typeface="Traditional Arabic" panose="02020603050405020304" pitchFamily="18" charset="-78"/>
            </a:endParaRPr>
          </a:p>
          <a:p>
            <a:pPr marL="0" indent="0" algn="just" rtl="1">
              <a:buNone/>
            </a:pPr>
            <a:endParaRPr lang="ar-JO" sz="6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9519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fontScale="92500" lnSpcReduction="10000"/>
          </a:bodyPr>
          <a:lstStyle/>
          <a:p>
            <a:pPr marL="0" indent="0" algn="ctr" rtl="1">
              <a:buNone/>
            </a:pPr>
            <a:r>
              <a:rPr lang="ar-JO" sz="6600" b="1" dirty="0">
                <a:latin typeface="Traditional Arabic" panose="02020603050405020304" pitchFamily="18" charset="-78"/>
                <a:cs typeface="Traditional Arabic" panose="02020603050405020304" pitchFamily="18" charset="-78"/>
              </a:rPr>
              <a:t>رابعًا: شبهات والرد عليها. </a:t>
            </a:r>
          </a:p>
          <a:p>
            <a:pPr marL="0" indent="0" algn="just" rtl="1">
              <a:buNone/>
            </a:pPr>
            <a:r>
              <a:rPr lang="ar-JO" sz="6600" b="1" dirty="0">
                <a:latin typeface="Traditional Arabic" panose="02020603050405020304" pitchFamily="18" charset="-78"/>
                <a:cs typeface="Traditional Arabic" panose="02020603050405020304" pitchFamily="18" charset="-78"/>
              </a:rPr>
              <a:t>  -	سبب نزول الآية: </a:t>
            </a:r>
            <a:r>
              <a:rPr lang="ar-JO" sz="6600" dirty="0">
                <a:latin typeface="Traditional Arabic" panose="02020603050405020304" pitchFamily="18" charset="-78"/>
                <a:cs typeface="Traditional Arabic" panose="02020603050405020304" pitchFamily="18" charset="-78"/>
              </a:rPr>
              <a:t>وقد جاء في سبب نزول هذه الآية، ما رواه البخاري في "صحيحه" عن حذيفة رضي الله عنه، قال: {وأنفقوا في سبيل الله ولا تلقوا بأيديكم إلى التهلكة}، قال: نزلت في النفقة.</a:t>
            </a:r>
          </a:p>
          <a:p>
            <a:pPr marL="0" indent="0" algn="just" rtl="1">
              <a:buNone/>
            </a:pPr>
            <a:r>
              <a:rPr lang="ar-JO" sz="6600" b="1" dirty="0">
                <a:latin typeface="Traditional Arabic" panose="02020603050405020304" pitchFamily="18" charset="-78"/>
                <a:cs typeface="Traditional Arabic" panose="02020603050405020304" pitchFamily="18" charset="-78"/>
              </a:rPr>
              <a:t>-	وقد جاء تفصيل الإجمال في حديث البخاري، </a:t>
            </a:r>
            <a:r>
              <a:rPr lang="ar-JO" sz="6600" dirty="0">
                <a:latin typeface="Traditional Arabic" panose="02020603050405020304" pitchFamily="18" charset="-78"/>
                <a:cs typeface="Traditional Arabic" panose="02020603050405020304" pitchFamily="18" charset="-78"/>
              </a:rPr>
              <a:t>فيما رواه أبو داود عن أسلم أبي عمران، قال: "غزونا من المدينة نريد القسطنطينية، وعلى الجماعة عبد الرحمن بن خالد بن الوليد، والروم ملصقو ظهورهم بحائط المدينة، فحمل رجل على العدو، فقال الناس: مه! مه! لا إله إلا الله، يلقي بيديه إلى التهلكة! فقال أبو أيوب: إنما نزلت هذه الآية فينا معشر الأنصار، لما نصر الله نبيه وأظهر الإسلام، قلنا: هلم نقيم في أموالنا ونصلحها، فأنزل الله تعالى: {وأنفقوا في سبيل الله ولا تلقوا بأيديكم إلى التهلكة}، فالإلقاء بالأيدي إلى التهلكة: أن نقيم في أموالنا ونصلحها وندع الجهاد. قال أبو عمران: فلم يزل أبو أيوب يجاهد في سبيل الله حتى دُفن بالقسطنطينية".</a:t>
            </a:r>
          </a:p>
          <a:p>
            <a:pPr marL="0" indent="0" algn="just" rtl="1">
              <a:buNone/>
            </a:pPr>
            <a:r>
              <a:rPr lang="ar-JO" sz="6600" b="1" dirty="0">
                <a:latin typeface="Traditional Arabic" panose="02020603050405020304" pitchFamily="18" charset="-78"/>
                <a:cs typeface="Traditional Arabic" panose="02020603050405020304" pitchFamily="18" charset="-78"/>
              </a:rPr>
              <a:t>-	ما روي عن ابن عباس رضي الله عنهما، </a:t>
            </a:r>
            <a:r>
              <a:rPr lang="ar-JO" sz="6600" dirty="0">
                <a:latin typeface="Traditional Arabic" panose="02020603050405020304" pitchFamily="18" charset="-78"/>
                <a:cs typeface="Traditional Arabic" panose="02020603050405020304" pitchFamily="18" charset="-78"/>
              </a:rPr>
              <a:t>قال: (ليس التهلكة أن يُقتل الرجل في سبيل الله، ولكن الإمساك عن النفقة في سبيل الله). رواه الطبري بسنده. وهذه الرواية والتي قبلها، تفيد أن النهي في الآية منصب على من رَكَن إلى الدنيا، وانشغل بشؤونها وشجونها، وأقعده ذلك عن الدفاع عن الدين، فيكون المراد من النهي فيها الحث على الجهاد في سبيل الله.</a:t>
            </a:r>
          </a:p>
          <a:p>
            <a:pPr marL="0" indent="0" algn="just" rtl="1">
              <a:buNone/>
            </a:pPr>
            <a:endParaRPr lang="ar-JO" sz="6600" dirty="0">
              <a:latin typeface="Traditional Arabic" panose="02020603050405020304" pitchFamily="18" charset="-78"/>
              <a:cs typeface="Traditional Arabic" panose="02020603050405020304" pitchFamily="18" charset="-78"/>
            </a:endParaRPr>
          </a:p>
          <a:p>
            <a:pPr marL="0" indent="0" algn="just" rtl="1">
              <a:buNone/>
            </a:pPr>
            <a:endParaRPr lang="ar-JO" sz="66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24227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lnSpcReduction="10000"/>
          </a:bodyPr>
          <a:lstStyle/>
          <a:p>
            <a:pPr marL="0" indent="0" algn="ctr" rtl="1">
              <a:buNone/>
            </a:pPr>
            <a:r>
              <a:rPr lang="ar-JO" sz="6600" dirty="0">
                <a:latin typeface="Traditional Arabic" panose="02020603050405020304" pitchFamily="18" charset="-78"/>
                <a:cs typeface="Traditional Arabic" panose="02020603050405020304" pitchFamily="18" charset="-78"/>
              </a:rPr>
              <a:t>•	</a:t>
            </a:r>
            <a:r>
              <a:rPr lang="ar-JO" sz="6600" b="1" dirty="0">
                <a:latin typeface="Traditional Arabic" panose="02020603050405020304" pitchFamily="18" charset="-78"/>
                <a:cs typeface="Traditional Arabic" panose="02020603050405020304" pitchFamily="18" charset="-78"/>
              </a:rPr>
              <a:t>شبهة عدم التكافؤ في القوى: </a:t>
            </a:r>
          </a:p>
          <a:p>
            <a:pPr marL="0" indent="0" algn="just" rtl="1">
              <a:buNone/>
            </a:pPr>
            <a:r>
              <a:rPr lang="ar-JO" sz="6600" dirty="0">
                <a:latin typeface="Traditional Arabic" panose="02020603050405020304" pitchFamily="18" charset="-78"/>
                <a:cs typeface="Traditional Arabic" panose="02020603050405020304" pitchFamily="18" charset="-78"/>
              </a:rPr>
              <a:t>-	</a:t>
            </a:r>
            <a:r>
              <a:rPr lang="ar-JO" sz="6600" b="1" dirty="0">
                <a:latin typeface="Traditional Arabic" panose="02020603050405020304" pitchFamily="18" charset="-78"/>
                <a:cs typeface="Traditional Arabic" panose="02020603050405020304" pitchFamily="18" charset="-78"/>
              </a:rPr>
              <a:t>يقول البعض: بأن الفلسطينيين لا يملكون إلا صواريخ صغيرة ليست ذات فعالية، واليهود يملكون قوة جوية وأرضية وبحرية رهيبة، ومن يحاربهم يعرض نفسه للتهلكة؛ فما رأي الشرع في هذا الكلام؟</a:t>
            </a:r>
          </a:p>
          <a:p>
            <a:pPr marL="0" indent="0" algn="just" rtl="1">
              <a:buNone/>
            </a:pPr>
            <a:r>
              <a:rPr lang="ar-JO" sz="6600" dirty="0">
                <a:latin typeface="Traditional Arabic" panose="02020603050405020304" pitchFamily="18" charset="-78"/>
                <a:cs typeface="Traditional Arabic" panose="02020603050405020304" pitchFamily="18" charset="-78"/>
              </a:rPr>
              <a:t>-	شرعاً، المحتل لأرضك والمغتصب لها يجب عليك أن تدافع عنها بكل ما تستطيع، والله تعالى يقول: (وَأَعِدُّواْ لَهُم مَّا اسْتَطَعْتُم مِّن قُوَّةٍ) (الأنفال: 60)</a:t>
            </a:r>
          </a:p>
          <a:p>
            <a:pPr marL="0" indent="0" algn="just" rtl="1">
              <a:buNone/>
            </a:pPr>
            <a:r>
              <a:rPr lang="ar-JO" sz="6600" dirty="0">
                <a:latin typeface="Traditional Arabic" panose="02020603050405020304" pitchFamily="18" charset="-78"/>
                <a:cs typeface="Traditional Arabic" panose="02020603050405020304" pitchFamily="18" charset="-78"/>
              </a:rPr>
              <a:t>-	والنبي صلى الله عليه وسلم خاض معظم الغزوات وقوة المسلمين فيها أقل بكثير من قوة المشركين عدداً وعدة؛ مثل «بدر»، </a:t>
            </a:r>
            <a:r>
              <a:rPr lang="ar-JO" sz="6600" dirty="0" err="1">
                <a:latin typeface="Traditional Arabic" panose="02020603050405020304" pitchFamily="18" charset="-78"/>
                <a:cs typeface="Traditional Arabic" panose="02020603050405020304" pitchFamily="18" charset="-78"/>
              </a:rPr>
              <a:t>و»أُحد</a:t>
            </a:r>
            <a:r>
              <a:rPr lang="ar-JO" sz="6600" dirty="0">
                <a:latin typeface="Traditional Arabic" panose="02020603050405020304" pitchFamily="18" charset="-78"/>
                <a:cs typeface="Traditional Arabic" panose="02020603050405020304" pitchFamily="18" charset="-78"/>
              </a:rPr>
              <a:t>»، </a:t>
            </a:r>
            <a:r>
              <a:rPr lang="ar-JO" sz="6600" dirty="0" err="1">
                <a:latin typeface="Traditional Arabic" panose="02020603050405020304" pitchFamily="18" charset="-78"/>
                <a:cs typeface="Traditional Arabic" panose="02020603050405020304" pitchFamily="18" charset="-78"/>
              </a:rPr>
              <a:t>و»الأحزاب</a:t>
            </a:r>
            <a:r>
              <a:rPr lang="ar-JO" sz="6600" dirty="0">
                <a:latin typeface="Traditional Arabic" panose="02020603050405020304" pitchFamily="18" charset="-78"/>
                <a:cs typeface="Traditional Arabic" panose="02020603050405020304" pitchFamily="18" charset="-78"/>
              </a:rPr>
              <a:t>»</a:t>
            </a:r>
          </a:p>
          <a:p>
            <a:pPr marL="0" indent="0" algn="just" rtl="1">
              <a:buNone/>
            </a:pPr>
            <a:r>
              <a:rPr lang="ar-JO" sz="6600" dirty="0">
                <a:latin typeface="Traditional Arabic" panose="02020603050405020304" pitchFamily="18" charset="-78"/>
                <a:cs typeface="Traditional Arabic" panose="02020603050405020304" pitchFamily="18" charset="-78"/>
              </a:rPr>
              <a:t>-	في جهاد الدفع لا يطلب الشارع الحكيم منك التساوي في القوة العسكرية، وإنما المطلوب منك أن تدفع بما تستطيع، ولا تجعل لهذا المحتل رجلاً تستقر، تهاجمه بكل ما تستطيع من قوة. فلو أن إنساناً دخل عليك في بيتك وأنت ليس معك إلا أسرتك، وهذا الإنسان دخل بعدته وعتاده، هل تستسلم أم تدفع بكل ما تستطيع؟</a:t>
            </a:r>
          </a:p>
          <a:p>
            <a:pPr marL="0" indent="0" algn="just" rtl="1">
              <a:buNone/>
            </a:pPr>
            <a:r>
              <a:rPr lang="ar-JO" sz="6600" dirty="0">
                <a:latin typeface="Traditional Arabic" panose="02020603050405020304" pitchFamily="18" charset="-78"/>
                <a:cs typeface="Traditional Arabic" panose="02020603050405020304" pitchFamily="18" charset="-78"/>
              </a:rPr>
              <a:t>-	أن النصر ليس مرتبط أبدًا بالعدد والعتاد، وإنما ربط دائما بالله عزّ وجل. </a:t>
            </a:r>
          </a:p>
        </p:txBody>
      </p:sp>
    </p:spTree>
    <p:extLst>
      <p:ext uri="{BB962C8B-B14F-4D97-AF65-F5344CB8AC3E}">
        <p14:creationId xmlns:p14="http://schemas.microsoft.com/office/powerpoint/2010/main" val="256438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a:bodyPr>
          <a:lstStyle/>
          <a:p>
            <a:pPr marL="0" indent="0" algn="ctr" rtl="1">
              <a:buNone/>
            </a:pPr>
            <a:endParaRPr lang="ar-JO" sz="6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7897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CD36-26AA-AB46-B258-2811451F39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9E57B7-E370-F547-90CD-8DC6640783F8}"/>
              </a:ext>
            </a:extLst>
          </p:cNvPr>
          <p:cNvSpPr>
            <a:spLocks noGrp="1"/>
          </p:cNvSpPr>
          <p:nvPr>
            <p:ph idx="1"/>
          </p:nvPr>
        </p:nvSpPr>
        <p:spPr>
          <a:xfrm>
            <a:off x="576471" y="2255520"/>
            <a:ext cx="23277442" cy="10098405"/>
          </a:xfrm>
        </p:spPr>
        <p:txBody>
          <a:bodyPr>
            <a:normAutofit/>
          </a:bodyPr>
          <a:lstStyle/>
          <a:p>
            <a:pPr marL="0" indent="0" algn="ctr" rtl="1">
              <a:buNone/>
            </a:pPr>
            <a:r>
              <a:rPr lang="ar-EG" b="1" u="sng" dirty="0">
                <a:latin typeface="Traditional Arabic" panose="02020603050405020304" pitchFamily="18" charset="-78"/>
                <a:cs typeface="Traditional Arabic" panose="02020603050405020304" pitchFamily="18" charset="-78"/>
              </a:rPr>
              <a:t>التأصيل العلمي لقضية فلسطين والمسجد الأقصى</a:t>
            </a:r>
          </a:p>
          <a:p>
            <a:pPr marL="1371600" indent="-1371600" algn="just" rtl="1">
              <a:buAutoNum type="arabicPeriod"/>
            </a:pPr>
            <a:r>
              <a:rPr lang="ar-EG" b="1" dirty="0">
                <a:latin typeface="Traditional Arabic" panose="02020603050405020304" pitchFamily="18" charset="-78"/>
                <a:cs typeface="Traditional Arabic" panose="02020603050405020304" pitchFamily="18" charset="-78"/>
              </a:rPr>
              <a:t>فلسطين أرض إسلامية خالصة لا حق للصهاينة بذرة تراب واحدة فيها. </a:t>
            </a:r>
          </a:p>
          <a:p>
            <a:pPr marL="1371600" indent="-1371600" algn="just" rtl="1">
              <a:buAutoNum type="arabicPeriod"/>
            </a:pPr>
            <a:r>
              <a:rPr lang="ar-EG" b="1" dirty="0">
                <a:latin typeface="Traditional Arabic" panose="02020603050405020304" pitchFamily="18" charset="-78"/>
                <a:cs typeface="Traditional Arabic" panose="02020603050405020304" pitchFamily="18" charset="-78"/>
              </a:rPr>
              <a:t>احتلال الصهاينة لأرض فلسطين والمسجد الأقصى.</a:t>
            </a:r>
          </a:p>
          <a:p>
            <a:pPr marL="1371600" indent="-1371600" algn="just" rtl="1">
              <a:buAutoNum type="arabicPeriod"/>
            </a:pPr>
            <a:r>
              <a:rPr lang="ar-EG" b="1" dirty="0">
                <a:latin typeface="Traditional Arabic" panose="02020603050405020304" pitchFamily="18" charset="-78"/>
                <a:cs typeface="Traditional Arabic" panose="02020603050405020304" pitchFamily="18" charset="-78"/>
              </a:rPr>
              <a:t>واجب المسلمين إذا احتل بلد من بلدانهم. </a:t>
            </a:r>
          </a:p>
          <a:p>
            <a:pPr marL="1371600" indent="-1371600" algn="just" rtl="1">
              <a:buAutoNum type="arabicPeriod"/>
            </a:pPr>
            <a:r>
              <a:rPr lang="ar-EG" b="1" dirty="0">
                <a:latin typeface="Traditional Arabic" panose="02020603050405020304" pitchFamily="18" charset="-78"/>
                <a:cs typeface="Traditional Arabic" panose="02020603050405020304" pitchFamily="18" charset="-78"/>
              </a:rPr>
              <a:t>كيف ننصر فلسطين والمسجد الأقصى المبارك؟ </a:t>
            </a:r>
          </a:p>
          <a:p>
            <a:pPr marL="1371600" indent="-1371600" algn="just" rtl="1">
              <a:buAutoNum type="arabicPeriod"/>
            </a:pPr>
            <a:r>
              <a:rPr lang="ar-EG" b="1" dirty="0">
                <a:latin typeface="Traditional Arabic" panose="02020603050405020304" pitchFamily="18" charset="-78"/>
                <a:cs typeface="Traditional Arabic" panose="02020603050405020304" pitchFamily="18" charset="-78"/>
              </a:rPr>
              <a:t>شبهات والرد عليها. </a:t>
            </a:r>
            <a:endParaRPr lang="en-MY" dirty="0">
              <a:latin typeface="Times New Roman" panose="02020603050405020304" pitchFamily="18" charset="0"/>
              <a:cs typeface="DecoType Thuluth" panose="02010000000000000000" pitchFamily="2" charset="-78"/>
            </a:endParaRPr>
          </a:p>
          <a:p>
            <a:pPr marL="0" indent="0" algn="ctr" rtl="1">
              <a:buNone/>
            </a:pPr>
            <a:endParaRPr lang="en-US" b="1" dirty="0">
              <a:latin typeface="Times New Roman" panose="02020603050405020304" pitchFamily="18" charset="0"/>
              <a:cs typeface="+mj-cs"/>
            </a:endParaRPr>
          </a:p>
        </p:txBody>
      </p:sp>
    </p:spTree>
    <p:extLst>
      <p:ext uri="{BB962C8B-B14F-4D97-AF65-F5344CB8AC3E}">
        <p14:creationId xmlns:p14="http://schemas.microsoft.com/office/powerpoint/2010/main" val="416534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2E17-D420-EF9D-8A17-C2EC53EE535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A6064CDC-0FD1-1D8F-718C-5CBCC05E866C}"/>
              </a:ext>
            </a:extLst>
          </p:cNvPr>
          <p:cNvSpPr>
            <a:spLocks noGrp="1"/>
          </p:cNvSpPr>
          <p:nvPr>
            <p:ph idx="1"/>
          </p:nvPr>
        </p:nvSpPr>
        <p:spPr>
          <a:xfrm>
            <a:off x="755374" y="2255520"/>
            <a:ext cx="22879878" cy="10098405"/>
          </a:xfrm>
        </p:spPr>
        <p:txBody>
          <a:bodyPr>
            <a:normAutofit/>
          </a:bodyPr>
          <a:lstStyle/>
          <a:p>
            <a:pPr marL="0" indent="0" algn="just" rtl="1">
              <a:buNone/>
            </a:pPr>
            <a:r>
              <a:rPr lang="ar-JO" sz="8000" b="1" u="sng" dirty="0">
                <a:latin typeface="Times New Roman" panose="02020603050405020304" pitchFamily="18" charset="0"/>
                <a:cs typeface="Times New Roman" panose="02020603050405020304" pitchFamily="18" charset="0"/>
              </a:rPr>
              <a:t>أولًا: فلسطين أرض إسلامية خالصة لا حق للصهاينة بذرة تراب واحدة فيها. </a:t>
            </a:r>
          </a:p>
          <a:p>
            <a:pPr marL="0" indent="0" algn="just" rtl="1">
              <a:buNone/>
            </a:pPr>
            <a:endParaRPr lang="ar-JO" sz="8000" b="1" dirty="0">
              <a:latin typeface="Times New Roman" panose="02020603050405020304" pitchFamily="18" charset="0"/>
              <a:cs typeface="Times New Roman" panose="02020603050405020304" pitchFamily="18" charset="0"/>
            </a:endParaRPr>
          </a:p>
          <a:p>
            <a:pPr algn="just" rtl="1"/>
            <a:r>
              <a:rPr lang="ar-JO" sz="8000" b="1" dirty="0">
                <a:latin typeface="Times New Roman" panose="02020603050405020304" pitchFamily="18" charset="0"/>
                <a:cs typeface="Times New Roman" panose="02020603050405020304" pitchFamily="18" charset="0"/>
              </a:rPr>
              <a:t>الجانب التاريخي</a:t>
            </a:r>
            <a:r>
              <a:rPr lang="ar-JO" sz="8000" dirty="0">
                <a:latin typeface="Times New Roman" panose="02020603050405020304" pitchFamily="18" charset="0"/>
                <a:cs typeface="Times New Roman" panose="02020603050405020304" pitchFamily="18" charset="0"/>
              </a:rPr>
              <a:t>: السكان الأصليون لأرض فلسطين. </a:t>
            </a:r>
          </a:p>
          <a:p>
            <a:pPr marL="0" indent="0" algn="just" rtl="1">
              <a:buNone/>
            </a:pPr>
            <a:endParaRPr lang="ar-JO" sz="8000" b="1" dirty="0">
              <a:latin typeface="Times New Roman" panose="02020603050405020304" pitchFamily="18" charset="0"/>
              <a:cs typeface="Times New Roman" panose="02020603050405020304" pitchFamily="18" charset="0"/>
            </a:endParaRPr>
          </a:p>
          <a:p>
            <a:pPr algn="just" rtl="1"/>
            <a:r>
              <a:rPr lang="ar-JO" sz="8000" b="1" dirty="0">
                <a:latin typeface="Times New Roman" panose="02020603050405020304" pitchFamily="18" charset="0"/>
                <a:cs typeface="Times New Roman" panose="02020603050405020304" pitchFamily="18" charset="0"/>
              </a:rPr>
              <a:t>الفتوحات الإسلامية: </a:t>
            </a:r>
            <a:r>
              <a:rPr lang="ar-JO" sz="8000" dirty="0">
                <a:latin typeface="Times New Roman" panose="02020603050405020304" pitchFamily="18" charset="0"/>
                <a:cs typeface="Times New Roman" panose="02020603050405020304" pitchFamily="18" charset="0"/>
              </a:rPr>
              <a:t>فتحها عمر بن الخطاب، وحررها صلاح الدين الأيوبي.</a:t>
            </a:r>
          </a:p>
          <a:p>
            <a:pPr algn="just" rtl="1"/>
            <a:endParaRPr lang="ar-JO" sz="8000" b="1" dirty="0">
              <a:latin typeface="Times New Roman" panose="02020603050405020304" pitchFamily="18" charset="0"/>
              <a:cs typeface="Times New Roman" panose="02020603050405020304" pitchFamily="18" charset="0"/>
            </a:endParaRPr>
          </a:p>
          <a:p>
            <a:pPr algn="just" rtl="1"/>
            <a:endParaRPr lang="ar-JO" sz="8000" b="1" dirty="0">
              <a:latin typeface="Times New Roman" panose="02020603050405020304" pitchFamily="18" charset="0"/>
              <a:cs typeface="Times New Roman" panose="02020603050405020304" pitchFamily="18" charset="0"/>
            </a:endParaRPr>
          </a:p>
          <a:p>
            <a:pPr marL="0" indent="0" algn="ctr" rtl="1">
              <a:buNone/>
            </a:pPr>
            <a:endParaRPr lang="en-MY"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57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CADB-7431-56F3-6318-380BF1FACE2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0B65E938-4EDC-9EFB-BDD8-43AA0E8718E8}"/>
              </a:ext>
            </a:extLst>
          </p:cNvPr>
          <p:cNvSpPr>
            <a:spLocks noGrp="1"/>
          </p:cNvSpPr>
          <p:nvPr>
            <p:ph idx="1"/>
          </p:nvPr>
        </p:nvSpPr>
        <p:spPr>
          <a:xfrm>
            <a:off x="496957" y="1311966"/>
            <a:ext cx="23655130" cy="11211338"/>
          </a:xfrm>
        </p:spPr>
        <p:txBody>
          <a:bodyPr/>
          <a:lstStyle/>
          <a:p>
            <a:pPr marL="0" indent="0" algn="ctr" rtl="1">
              <a:buNone/>
            </a:pPr>
            <a:r>
              <a:rPr lang="ar-JO" sz="6600" b="1" dirty="0" err="1">
                <a:latin typeface="Traditional Arabic" panose="02020603050405020304" pitchFamily="18" charset="-78"/>
                <a:cs typeface="Traditional Arabic" panose="02020603050405020304" pitchFamily="18" charset="-78"/>
              </a:rPr>
              <a:t>ثانيًا:احتلال</a:t>
            </a:r>
            <a:r>
              <a:rPr lang="ar-JO" sz="6600" b="1" dirty="0">
                <a:latin typeface="Traditional Arabic" panose="02020603050405020304" pitchFamily="18" charset="-78"/>
                <a:cs typeface="Traditional Arabic" panose="02020603050405020304" pitchFamily="18" charset="-78"/>
              </a:rPr>
              <a:t> الصهاينة لأرض فلسطين والمسجد الأقصى.</a:t>
            </a:r>
          </a:p>
          <a:p>
            <a:pPr marL="0" indent="0" algn="just" rtl="1">
              <a:buNone/>
            </a:pPr>
            <a:endParaRPr lang="ar-JO" sz="6600" dirty="0">
              <a:latin typeface="Traditional Arabic" panose="02020603050405020304" pitchFamily="18" charset="-78"/>
              <a:cs typeface="Traditional Arabic" panose="02020603050405020304" pitchFamily="18" charset="-78"/>
            </a:endParaRPr>
          </a:p>
          <a:p>
            <a:pPr marL="0" indent="0" algn="ctr" rtl="1">
              <a:buNone/>
            </a:pPr>
            <a:endParaRPr lang="en-MY" sz="4800" dirty="0">
              <a:latin typeface="Traditional Arabic" panose="02020603050405020304" pitchFamily="18" charset="-78"/>
              <a:cs typeface="Traditional Arabic" panose="02020603050405020304" pitchFamily="18" charset="-78"/>
            </a:endParaRPr>
          </a:p>
        </p:txBody>
      </p:sp>
      <p:pic>
        <p:nvPicPr>
          <p:cNvPr id="4" name="Picture 3">
            <a:extLst>
              <a:ext uri="{FF2B5EF4-FFF2-40B4-BE49-F238E27FC236}">
                <a16:creationId xmlns:a16="http://schemas.microsoft.com/office/drawing/2014/main" id="{47DD25B1-C7DC-DCA6-3E26-8168FBF021DF}"/>
              </a:ext>
            </a:extLst>
          </p:cNvPr>
          <p:cNvPicPr>
            <a:picLocks noChangeAspect="1"/>
          </p:cNvPicPr>
          <p:nvPr/>
        </p:nvPicPr>
        <p:blipFill>
          <a:blip r:embed="rId2"/>
          <a:stretch>
            <a:fillRect/>
          </a:stretch>
        </p:blipFill>
        <p:spPr>
          <a:xfrm>
            <a:off x="231914" y="2226364"/>
            <a:ext cx="23655130" cy="11648661"/>
          </a:xfrm>
          <a:prstGeom prst="rect">
            <a:avLst/>
          </a:prstGeom>
        </p:spPr>
      </p:pic>
    </p:spTree>
    <p:extLst>
      <p:ext uri="{BB962C8B-B14F-4D97-AF65-F5344CB8AC3E}">
        <p14:creationId xmlns:p14="http://schemas.microsoft.com/office/powerpoint/2010/main" val="91833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pic>
        <p:nvPicPr>
          <p:cNvPr id="4" name="Content Placeholder 3">
            <a:extLst>
              <a:ext uri="{FF2B5EF4-FFF2-40B4-BE49-F238E27FC236}">
                <a16:creationId xmlns:a16="http://schemas.microsoft.com/office/drawing/2014/main" id="{1E1D8D2F-5421-6450-C001-A742E85736DE}"/>
              </a:ext>
            </a:extLst>
          </p:cNvPr>
          <p:cNvPicPr>
            <a:picLocks noGrp="1" noChangeAspect="1"/>
          </p:cNvPicPr>
          <p:nvPr>
            <p:ph idx="1"/>
          </p:nvPr>
        </p:nvPicPr>
        <p:blipFill>
          <a:blip r:embed="rId2"/>
          <a:stretch>
            <a:fillRect/>
          </a:stretch>
        </p:blipFill>
        <p:spPr>
          <a:xfrm>
            <a:off x="1" y="1212574"/>
            <a:ext cx="24384000" cy="11410121"/>
          </a:xfrm>
          <a:prstGeom prst="rect">
            <a:avLst/>
          </a:prstGeom>
        </p:spPr>
      </p:pic>
    </p:spTree>
    <p:extLst>
      <p:ext uri="{BB962C8B-B14F-4D97-AF65-F5344CB8AC3E}">
        <p14:creationId xmlns:p14="http://schemas.microsoft.com/office/powerpoint/2010/main" val="161761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a:bodyPr>
          <a:lstStyle/>
          <a:p>
            <a:pPr marL="0" indent="0" algn="ctr" rtl="1">
              <a:buNone/>
            </a:pPr>
            <a:r>
              <a:rPr lang="ar-SA" sz="5400" dirty="0">
                <a:latin typeface="Traditional Arabic" panose="02020603050405020304" pitchFamily="18" charset="-78"/>
                <a:cs typeface="Traditional Arabic" panose="02020603050405020304" pitchFamily="18" charset="-78"/>
              </a:rPr>
              <a:t> </a:t>
            </a:r>
            <a:endParaRPr lang="ar-EG" sz="6600" b="1" u="sng" dirty="0">
              <a:latin typeface="Traditional Arabic" panose="02020603050405020304" pitchFamily="18" charset="-78"/>
              <a:cs typeface="Traditional Arabic" panose="02020603050405020304" pitchFamily="18" charset="-78"/>
            </a:endParaRPr>
          </a:p>
        </p:txBody>
      </p:sp>
      <p:pic>
        <p:nvPicPr>
          <p:cNvPr id="4" name="Picture 3">
            <a:extLst>
              <a:ext uri="{FF2B5EF4-FFF2-40B4-BE49-F238E27FC236}">
                <a16:creationId xmlns:a16="http://schemas.microsoft.com/office/drawing/2014/main" id="{BD0AACF1-B9AB-DCED-293D-1EA2D16FED5B}"/>
              </a:ext>
            </a:extLst>
          </p:cNvPr>
          <p:cNvPicPr>
            <a:picLocks noChangeAspect="1"/>
          </p:cNvPicPr>
          <p:nvPr/>
        </p:nvPicPr>
        <p:blipFill>
          <a:blip r:embed="rId2"/>
          <a:stretch>
            <a:fillRect/>
          </a:stretch>
        </p:blipFill>
        <p:spPr>
          <a:xfrm>
            <a:off x="1" y="1362074"/>
            <a:ext cx="24384000" cy="10991851"/>
          </a:xfrm>
          <a:prstGeom prst="rect">
            <a:avLst/>
          </a:prstGeom>
        </p:spPr>
      </p:pic>
    </p:spTree>
    <p:extLst>
      <p:ext uri="{BB962C8B-B14F-4D97-AF65-F5344CB8AC3E}">
        <p14:creationId xmlns:p14="http://schemas.microsoft.com/office/powerpoint/2010/main" val="424025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pic>
        <p:nvPicPr>
          <p:cNvPr id="4" name="Content Placeholder 3">
            <a:extLst>
              <a:ext uri="{FF2B5EF4-FFF2-40B4-BE49-F238E27FC236}">
                <a16:creationId xmlns:a16="http://schemas.microsoft.com/office/drawing/2014/main" id="{ED06E21D-AB3D-8B35-0D97-F5F100A1EEE5}"/>
              </a:ext>
            </a:extLst>
          </p:cNvPr>
          <p:cNvPicPr>
            <a:picLocks noGrp="1" noChangeAspect="1"/>
          </p:cNvPicPr>
          <p:nvPr>
            <p:ph idx="1"/>
          </p:nvPr>
        </p:nvPicPr>
        <p:blipFill>
          <a:blip r:embed="rId2"/>
          <a:stretch>
            <a:fillRect/>
          </a:stretch>
        </p:blipFill>
        <p:spPr>
          <a:xfrm>
            <a:off x="636104" y="1610140"/>
            <a:ext cx="23277444" cy="10694504"/>
          </a:xfrm>
          <a:prstGeom prst="rect">
            <a:avLst/>
          </a:prstGeom>
        </p:spPr>
      </p:pic>
    </p:spTree>
    <p:extLst>
      <p:ext uri="{BB962C8B-B14F-4D97-AF65-F5344CB8AC3E}">
        <p14:creationId xmlns:p14="http://schemas.microsoft.com/office/powerpoint/2010/main" val="172044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pic>
        <p:nvPicPr>
          <p:cNvPr id="5" name="Content Placeholder 4">
            <a:extLst>
              <a:ext uri="{FF2B5EF4-FFF2-40B4-BE49-F238E27FC236}">
                <a16:creationId xmlns:a16="http://schemas.microsoft.com/office/drawing/2014/main" id="{DD6B6A53-6250-DC64-4CD7-9E3812C11C53}"/>
              </a:ext>
            </a:extLst>
          </p:cNvPr>
          <p:cNvPicPr>
            <a:picLocks noGrp="1" noChangeAspect="1"/>
          </p:cNvPicPr>
          <p:nvPr>
            <p:ph idx="1"/>
          </p:nvPr>
        </p:nvPicPr>
        <p:blipFill>
          <a:blip r:embed="rId2"/>
          <a:stretch>
            <a:fillRect/>
          </a:stretch>
        </p:blipFill>
        <p:spPr>
          <a:xfrm>
            <a:off x="0" y="1192696"/>
            <a:ext cx="24378253" cy="12523303"/>
          </a:xfrm>
          <a:prstGeom prst="rect">
            <a:avLst/>
          </a:prstGeom>
        </p:spPr>
      </p:pic>
    </p:spTree>
    <p:extLst>
      <p:ext uri="{BB962C8B-B14F-4D97-AF65-F5344CB8AC3E}">
        <p14:creationId xmlns:p14="http://schemas.microsoft.com/office/powerpoint/2010/main" val="204788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CC77-9608-0990-59F1-17B3CC14A5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ABD2AF8-B5E0-1E06-0C3E-9E1812FB285D}"/>
              </a:ext>
            </a:extLst>
          </p:cNvPr>
          <p:cNvSpPr>
            <a:spLocks noGrp="1"/>
          </p:cNvSpPr>
          <p:nvPr>
            <p:ph idx="1"/>
          </p:nvPr>
        </p:nvSpPr>
        <p:spPr>
          <a:xfrm>
            <a:off x="655983" y="1769166"/>
            <a:ext cx="23078660" cy="10584760"/>
          </a:xfrm>
        </p:spPr>
        <p:txBody>
          <a:bodyPr>
            <a:normAutofit lnSpcReduction="10000"/>
          </a:bodyPr>
          <a:lstStyle/>
          <a:p>
            <a:pPr marL="0" indent="0" algn="ctr" rtl="1">
              <a:buNone/>
            </a:pPr>
            <a:r>
              <a:rPr lang="ar-JO" sz="7200" b="1" dirty="0">
                <a:latin typeface="Traditional Arabic" panose="02020603050405020304" pitchFamily="18" charset="-78"/>
                <a:cs typeface="Traditional Arabic" panose="02020603050405020304" pitchFamily="18" charset="-78"/>
              </a:rPr>
              <a:t>ثالثًا: واجب المسلمين إذا احتل بلد من بلدانهم. </a:t>
            </a:r>
          </a:p>
          <a:p>
            <a:pPr marL="0" indent="0" algn="just" rtl="1">
              <a:buNone/>
            </a:pPr>
            <a:r>
              <a:rPr lang="ar-JO" sz="6000" dirty="0">
                <a:latin typeface="Traditional Arabic" panose="02020603050405020304" pitchFamily="18" charset="-78"/>
                <a:cs typeface="Traditional Arabic" panose="02020603050405020304" pitchFamily="18" charset="-78"/>
              </a:rPr>
              <a:t>1. قرَّر الفقهاء من جميع المذاهب: أن البلد الذي يهاجمه الغُزاة من الكفار المعادين، أو يحتلونه بالفعل: يفرض على أهله جميعا - فرضية عينية - أن يقاوموا وينفروا كافة لطرد الغزاة، وردِّهم على أعقابهم مدحورين.</a:t>
            </a:r>
          </a:p>
          <a:p>
            <a:pPr marL="0" indent="0" algn="just" rtl="1">
              <a:buNone/>
            </a:pPr>
            <a:r>
              <a:rPr lang="ar-JO" sz="6000" dirty="0">
                <a:latin typeface="Traditional Arabic" panose="02020603050405020304" pitchFamily="18" charset="-78"/>
                <a:cs typeface="Traditional Arabic" panose="02020603050405020304" pitchFamily="18" charset="-78"/>
              </a:rPr>
              <a:t>وهذا هو الذي قال فيه الفقهاء: تخرج المرأة للاشتراك في المقاومة، بدون إذن زوجها، والابن بغير إذن أبيه، والخادم بغير إذن مخدومه، لأن حق الجماعة العام مقدَّم على حقوق الأفراد الخاصة. ولو هلكت الجماعة - لا قدر الله - لهلك الأفراد، ولم يبقَ لهم حقوق خاصة ولا عامة.</a:t>
            </a:r>
          </a:p>
          <a:p>
            <a:pPr marL="0" indent="0" algn="just" rtl="1">
              <a:buNone/>
            </a:pPr>
            <a:r>
              <a:rPr lang="ar-JO" sz="6000" dirty="0">
                <a:latin typeface="Traditional Arabic" panose="02020603050405020304" pitchFamily="18" charset="-78"/>
                <a:cs typeface="Traditional Arabic" panose="02020603050405020304" pitchFamily="18" charset="-78"/>
              </a:rPr>
              <a:t>وهذا النوع من تحقيق القيام بفرض العين المطلوب: واضح بيِّن لا ريب فيه، ولا خلاف عليه.</a:t>
            </a:r>
          </a:p>
          <a:p>
            <a:pPr marL="0" indent="0" algn="just" rtl="1">
              <a:buNone/>
            </a:pPr>
            <a:r>
              <a:rPr lang="ar-JO" sz="6000" dirty="0">
                <a:latin typeface="Traditional Arabic" panose="02020603050405020304" pitchFamily="18" charset="-78"/>
                <a:cs typeface="Traditional Arabic" panose="02020603050405020304" pitchFamily="18" charset="-78"/>
              </a:rPr>
              <a:t>2. ولكن الذي يحتاج إلى بيان وإيضاح، هو ما قرَّره عامة الفقهاء من أن أهل البلد الذي يغزوه الأعداء: إذا لم يقدروا على مقاومتهم، لأنهم أكثر عددا، أو أقوى جندا، أو أمهر في الحرب، وأبرع في الكيد، أو يملكون من الأسلحة المتطوِّرة ما لا يملكه هؤلاء المسلمون، أو كان المسلمون </a:t>
            </a:r>
            <a:r>
              <a:rPr lang="ar-JO" sz="6000" dirty="0" err="1">
                <a:latin typeface="Traditional Arabic" panose="02020603050405020304" pitchFamily="18" charset="-78"/>
                <a:cs typeface="Traditional Arabic" panose="02020603050405020304" pitchFamily="18" charset="-78"/>
              </a:rPr>
              <a:t>المغزوُّون</a:t>
            </a:r>
            <a:r>
              <a:rPr lang="ar-JO" sz="6000" dirty="0">
                <a:latin typeface="Traditional Arabic" panose="02020603050405020304" pitchFamily="18" charset="-78"/>
                <a:cs typeface="Traditional Arabic" panose="02020603050405020304" pitchFamily="18" charset="-78"/>
              </a:rPr>
              <a:t> قادرين على مقاومتهم وردِّهم، ولكنهم جبنوا وتقاعسوا، أو اختلفوا وتفرَّقوا، ولم يقوموا بواجبهم، فهناك تنتقل الفرضية العينية إلى جيرانهم وأقرب الناس إليهم، وأسرعهم نجدة لهم، فإن لم يقدر هؤلاء أيضا، أو قدروا ولكن تقاعسوا: انتقل الفرض إلى جيرانهم وأقرب المسلمين إليهم، وهكذا حتى يشمل المسلمين كافَّة، وإن كانوا في أقصى أطراف الأرض.</a:t>
            </a:r>
          </a:p>
          <a:p>
            <a:pPr marL="0" indent="0" algn="just" rtl="1">
              <a:buNone/>
            </a:pPr>
            <a:endParaRPr lang="ar-JO" sz="6000" dirty="0">
              <a:latin typeface="Traditional Arabic" panose="02020603050405020304" pitchFamily="18" charset="-78"/>
              <a:cs typeface="Traditional Arabic" panose="02020603050405020304" pitchFamily="18" charset="-78"/>
            </a:endParaRPr>
          </a:p>
          <a:p>
            <a:pPr marL="0" indent="0" algn="ctr" rtl="1">
              <a:buNone/>
            </a:pPr>
            <a:endParaRPr lang="ar-JO" sz="6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3724370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3294</TotalTime>
  <Words>1738</Words>
  <Application>Microsoft Office PowerPoint</Application>
  <PresentationFormat>Custom</PresentationFormat>
  <Paragraphs>73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 Neue</vt:lpstr>
      <vt:lpstr>Times New Roman</vt:lpstr>
      <vt:lpstr>Traditional Arabic</vt:lpstr>
      <vt:lpstr>Custom Design</vt:lpstr>
      <vt:lpstr> ندوة المقاومة: مسؤولية الأمة الإسلامية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BELAL B.S. SALHAB</cp:lastModifiedBy>
  <cp:revision>32</cp:revision>
  <dcterms:modified xsi:type="dcterms:W3CDTF">2023-11-07T05:34:04Z</dcterms:modified>
</cp:coreProperties>
</file>