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6858000" cy="127444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eem" initials="s" lastIdx="1" clrIdx="0">
    <p:extLst>
      <p:ext uri="{19B8F6BF-5375-455C-9EA6-DF929625EA0E}">
        <p15:presenceInfo xmlns:p15="http://schemas.microsoft.com/office/powerpoint/2012/main" userId="e66097ad29368b0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6600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9" d="100"/>
          <a:sy n="99" d="100"/>
        </p:scale>
        <p:origin x="1072" y="-31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085724"/>
            <a:ext cx="5829300" cy="443695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693787"/>
            <a:ext cx="5143500" cy="307695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3248CA-1AED-4FD6-8ADD-1439DAD23B0E}"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427368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248CA-1AED-4FD6-8ADD-1439DAD23B0E}"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2123581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78524"/>
            <a:ext cx="1478756" cy="108003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78524"/>
            <a:ext cx="4350544" cy="108003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248CA-1AED-4FD6-8ADD-1439DAD23B0E}"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10296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248CA-1AED-4FD6-8ADD-1439DAD23B0E}"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205496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177266"/>
            <a:ext cx="5915025" cy="5301336"/>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528755"/>
            <a:ext cx="5915025" cy="2787848"/>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248CA-1AED-4FD6-8ADD-1439DAD23B0E}"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55302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392620"/>
            <a:ext cx="2914650" cy="80862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392620"/>
            <a:ext cx="2914650" cy="80862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3248CA-1AED-4FD6-8ADD-1439DAD23B0E}"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2671061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78527"/>
            <a:ext cx="5915025" cy="2463338"/>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3124161"/>
            <a:ext cx="2901255" cy="153110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655264"/>
            <a:ext cx="2901255" cy="684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3124161"/>
            <a:ext cx="2915543" cy="153110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655264"/>
            <a:ext cx="2915543" cy="684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3248CA-1AED-4FD6-8ADD-1439DAD23B0E}" type="datetimeFigureOut">
              <a:rPr lang="en-US" smtClean="0"/>
              <a:t>7/13/2023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397031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3248CA-1AED-4FD6-8ADD-1439DAD23B0E}" type="datetimeFigureOut">
              <a:rPr lang="en-US" smtClean="0"/>
              <a:t>7/13/2023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205716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248CA-1AED-4FD6-8ADD-1439DAD23B0E}" type="datetimeFigureOut">
              <a:rPr lang="en-US" smtClean="0"/>
              <a:t>7/13/2023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3859024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49630"/>
            <a:ext cx="2211884" cy="2973705"/>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834967"/>
            <a:ext cx="3471863" cy="905682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823335"/>
            <a:ext cx="2211884" cy="708320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73248CA-1AED-4FD6-8ADD-1439DAD23B0E}"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809928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49630"/>
            <a:ext cx="2211884" cy="297370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834967"/>
            <a:ext cx="3471863" cy="905682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823335"/>
            <a:ext cx="2211884" cy="708320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73248CA-1AED-4FD6-8ADD-1439DAD23B0E}"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05953-E72D-4B54-8D3D-DBA411148AC2}" type="slidenum">
              <a:rPr lang="en-US" smtClean="0"/>
              <a:t>‹#›</a:t>
            </a:fld>
            <a:endParaRPr lang="en-US"/>
          </a:p>
        </p:txBody>
      </p:sp>
    </p:spTree>
    <p:extLst>
      <p:ext uri="{BB962C8B-B14F-4D97-AF65-F5344CB8AC3E}">
        <p14:creationId xmlns:p14="http://schemas.microsoft.com/office/powerpoint/2010/main" val="364009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78527"/>
            <a:ext cx="5915025" cy="24633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392620"/>
            <a:ext cx="5915025" cy="80862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812220"/>
            <a:ext cx="1543050" cy="678524"/>
          </a:xfrm>
          <a:prstGeom prst="rect">
            <a:avLst/>
          </a:prstGeom>
        </p:spPr>
        <p:txBody>
          <a:bodyPr vert="horz" lIns="91440" tIns="45720" rIns="91440" bIns="45720" rtlCol="0" anchor="ctr"/>
          <a:lstStyle>
            <a:lvl1pPr algn="l">
              <a:defRPr sz="900">
                <a:solidFill>
                  <a:schemeClr val="tx1">
                    <a:tint val="75000"/>
                  </a:schemeClr>
                </a:solidFill>
              </a:defRPr>
            </a:lvl1pPr>
          </a:lstStyle>
          <a:p>
            <a:fld id="{173248CA-1AED-4FD6-8ADD-1439DAD23B0E}" type="datetimeFigureOut">
              <a:rPr lang="en-US" smtClean="0"/>
              <a:t>7/13/2023</a:t>
            </a:fld>
            <a:endParaRPr lang="en-US"/>
          </a:p>
        </p:txBody>
      </p:sp>
      <p:sp>
        <p:nvSpPr>
          <p:cNvPr id="5" name="Footer Placeholder 4"/>
          <p:cNvSpPr>
            <a:spLocks noGrp="1"/>
          </p:cNvSpPr>
          <p:nvPr>
            <p:ph type="ftr" sz="quarter" idx="3"/>
          </p:nvPr>
        </p:nvSpPr>
        <p:spPr>
          <a:xfrm>
            <a:off x="2271713" y="11812220"/>
            <a:ext cx="2314575" cy="67852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812220"/>
            <a:ext cx="1543050" cy="678524"/>
          </a:xfrm>
          <a:prstGeom prst="rect">
            <a:avLst/>
          </a:prstGeom>
        </p:spPr>
        <p:txBody>
          <a:bodyPr vert="horz" lIns="91440" tIns="45720" rIns="91440" bIns="45720" rtlCol="0" anchor="ctr"/>
          <a:lstStyle>
            <a:lvl1pPr algn="r">
              <a:defRPr sz="900">
                <a:solidFill>
                  <a:schemeClr val="tx1">
                    <a:tint val="75000"/>
                  </a:schemeClr>
                </a:solidFill>
              </a:defRPr>
            </a:lvl1pPr>
          </a:lstStyle>
          <a:p>
            <a:fld id="{D4205953-E72D-4B54-8D3D-DBA411148AC2}" type="slidenum">
              <a:rPr lang="en-US" smtClean="0"/>
              <a:t>‹#›</a:t>
            </a:fld>
            <a:endParaRPr lang="en-US"/>
          </a:p>
        </p:txBody>
      </p:sp>
    </p:spTree>
    <p:extLst>
      <p:ext uri="{BB962C8B-B14F-4D97-AF65-F5344CB8AC3E}">
        <p14:creationId xmlns:p14="http://schemas.microsoft.com/office/powerpoint/2010/main" val="31482354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EE5FB72-15A1-A10D-00FB-4FE5FE2425F2}"/>
              </a:ext>
            </a:extLst>
          </p:cNvPr>
          <p:cNvGraphicFramePr>
            <a:graphicFrameLocks noGrp="1"/>
          </p:cNvGraphicFramePr>
          <p:nvPr>
            <p:extLst>
              <p:ext uri="{D42A27DB-BD31-4B8C-83A1-F6EECF244321}">
                <p14:modId xmlns:p14="http://schemas.microsoft.com/office/powerpoint/2010/main" val="2907755691"/>
              </p:ext>
            </p:extLst>
          </p:nvPr>
        </p:nvGraphicFramePr>
        <p:xfrm>
          <a:off x="0" y="0"/>
          <a:ext cx="6858000" cy="12757150"/>
        </p:xfrm>
        <a:graphic>
          <a:graphicData uri="http://schemas.openxmlformats.org/drawingml/2006/table">
            <a:tbl>
              <a:tblPr firstRow="1" firstCol="1" bandRow="1"/>
              <a:tblGrid>
                <a:gridCol w="6858000">
                  <a:extLst>
                    <a:ext uri="{9D8B030D-6E8A-4147-A177-3AD203B41FA5}">
                      <a16:colId xmlns:a16="http://schemas.microsoft.com/office/drawing/2014/main" val="1937377169"/>
                    </a:ext>
                  </a:extLst>
                </a:gridCol>
              </a:tblGrid>
              <a:tr h="2099441">
                <a:tc>
                  <a:txBody>
                    <a:bodyPr/>
                    <a:lstStyle/>
                    <a:p>
                      <a:pPr marL="0" marR="0" algn="ctr">
                        <a:lnSpc>
                          <a:spcPct val="107000"/>
                        </a:lnSpc>
                        <a:spcBef>
                          <a:spcPts val="0"/>
                        </a:spcBef>
                        <a:spcAft>
                          <a:spcPts val="0"/>
                        </a:spcAft>
                        <a:tabLst>
                          <a:tab pos="4876800" algn="l"/>
                        </a:tabLst>
                      </a:pPr>
                      <a:r>
                        <a:rPr lang="en-US" sz="300" kern="100" dirty="0">
                          <a:solidFill>
                            <a:srgbClr val="000000"/>
                          </a:solidFill>
                          <a:effectLst/>
                          <a:latin typeface="Calibri" panose="020F0502020204030204" pitchFamily="34" charset="0"/>
                          <a:cs typeface="Arial" panose="020B0604020202020204" pitchFamily="34" charset="0"/>
                        </a:rPr>
                        <a:t>	</a:t>
                      </a:r>
                      <a:r>
                        <a:rPr lang="en-US" sz="300" kern="100" dirty="0">
                          <a:effectLst/>
                          <a:latin typeface="Calibri" panose="020F0502020204030204" pitchFamily="34" charset="0"/>
                          <a:cs typeface="Arial" panose="020B0604020202020204" pitchFamily="34" charset="0"/>
                        </a:rPr>
                        <a:t> </a:t>
                      </a:r>
                    </a:p>
                  </a:txBody>
                  <a:tcPr marL="17795" marR="1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39445029"/>
                  </a:ext>
                </a:extLst>
              </a:tr>
              <a:tr h="10657709">
                <a:tc>
                  <a:txBody>
                    <a:bodyPr/>
                    <a:lstStyle/>
                    <a:p>
                      <a:pPr marL="0" marR="0" algn="ctr">
                        <a:lnSpc>
                          <a:spcPct val="107000"/>
                        </a:lnSpc>
                        <a:spcBef>
                          <a:spcPts val="0"/>
                        </a:spcBef>
                        <a:spcAft>
                          <a:spcPts val="0"/>
                        </a:spcAft>
                      </a:pPr>
                      <a:r>
                        <a:rPr lang="en-US" sz="300" kern="100" dirty="0">
                          <a:effectLst/>
                          <a:latin typeface="Calibri" panose="020F0502020204030204" pitchFamily="34" charset="0"/>
                          <a:ea typeface="Calibri" panose="020F0502020204030204" pitchFamily="34" charset="0"/>
                          <a:cs typeface="Arial" panose="020B0604020202020204" pitchFamily="34" charset="0"/>
                        </a:rPr>
                        <a:t> </a:t>
                      </a:r>
                    </a:p>
                    <a:p>
                      <a:pPr marL="0" marR="0" algn="ctr">
                        <a:lnSpc>
                          <a:spcPct val="107000"/>
                        </a:lnSpc>
                        <a:spcBef>
                          <a:spcPts val="0"/>
                        </a:spcBef>
                        <a:spcAft>
                          <a:spcPts val="0"/>
                        </a:spcAft>
                      </a:pPr>
                      <a:r>
                        <a:rPr lang="en-US" sz="300" kern="100" dirty="0">
                          <a:effectLst/>
                          <a:latin typeface="Calibri" panose="020F0502020204030204" pitchFamily="34" charset="0"/>
                          <a:ea typeface="Calibri" panose="020F0502020204030204" pitchFamily="34" charset="0"/>
                          <a:cs typeface="Arial" panose="020B0604020202020204" pitchFamily="34" charset="0"/>
                        </a:rPr>
                        <a:t> </a:t>
                      </a:r>
                    </a:p>
                  </a:txBody>
                  <a:tcPr marL="17795" marR="177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34836946"/>
                  </a:ext>
                </a:extLst>
              </a:tr>
            </a:tbl>
          </a:graphicData>
        </a:graphic>
      </p:graphicFrame>
      <p:sp>
        <p:nvSpPr>
          <p:cNvPr id="13" name="Text Box 1">
            <a:extLst>
              <a:ext uri="{FF2B5EF4-FFF2-40B4-BE49-F238E27FC236}">
                <a16:creationId xmlns:a16="http://schemas.microsoft.com/office/drawing/2014/main" id="{4FDE6C62-54F3-B8FB-C94C-CF5D1491BE2A}"/>
              </a:ext>
            </a:extLst>
          </p:cNvPr>
          <p:cNvSpPr txBox="1"/>
          <p:nvPr/>
        </p:nvSpPr>
        <p:spPr>
          <a:xfrm>
            <a:off x="0" y="1286122"/>
            <a:ext cx="6858000" cy="476508"/>
          </a:xfrm>
          <a:prstGeom prst="rect">
            <a:avLst/>
          </a:prstGeom>
          <a:noFill/>
          <a:ln>
            <a:noFill/>
          </a:ln>
        </p:spPr>
        <p:txBody>
          <a:bodyPr rot="0" spcFirstLastPara="0" vert="horz" wrap="square" lIns="38576" tIns="19288" rIns="38576" bIns="19288" numCol="1" spcCol="0" rtlCol="0" fromWordArt="0" anchor="t" anchorCtr="0" forceAA="0" compatLnSpc="1">
            <a:prstTxWarp prst="textNoShape">
              <a:avLst/>
            </a:prstTxWarp>
            <a:spAutoFit/>
          </a:bodyPr>
          <a:lstStyle/>
          <a:p>
            <a:pPr algn="ctr">
              <a:lnSpc>
                <a:spcPct val="107000"/>
              </a:lnSpc>
            </a:pPr>
            <a:r>
              <a:rPr lang="en-US" sz="900" kern="100" dirty="0" err="1">
                <a:effectLst>
                  <a:outerShdw blurRad="38100" dist="25400" dir="5400000" algn="ctr">
                    <a:srgbClr val="6E747A">
                      <a:alpha val="43000"/>
                    </a:srgbClr>
                  </a:outerShdw>
                </a:effectLst>
                <a:latin typeface="Montserrat SemiBold" panose="00000700000000000000" pitchFamily="50" charset="0"/>
                <a:ea typeface="Calibri" panose="020F0502020204030204" pitchFamily="34" charset="0"/>
                <a:cs typeface="Arial" panose="020B0604020202020204" pitchFamily="34" charset="0"/>
              </a:rPr>
              <a:t>AbdulHamid</a:t>
            </a:r>
            <a:r>
              <a:rPr lang="en-US" sz="900" kern="100" dirty="0">
                <a:effectLst>
                  <a:outerShdw blurRad="38100" dist="25400" dir="5400000" algn="ctr">
                    <a:srgbClr val="6E747A">
                      <a:alpha val="43000"/>
                    </a:srgbClr>
                  </a:outerShdw>
                </a:effectLst>
                <a:latin typeface="Montserrat SemiBold" panose="00000700000000000000" pitchFamily="50" charset="0"/>
                <a:ea typeface="Calibri" panose="020F0502020204030204" pitchFamily="34" charset="0"/>
                <a:cs typeface="Arial" panose="020B0604020202020204" pitchFamily="34" charset="0"/>
              </a:rPr>
              <a:t> </a:t>
            </a:r>
            <a:r>
              <a:rPr lang="en-US" sz="900" kern="100" dirty="0" err="1">
                <a:effectLst>
                  <a:outerShdw blurRad="38100" dist="25400" dir="5400000" algn="ctr">
                    <a:srgbClr val="6E747A">
                      <a:alpha val="43000"/>
                    </a:srgbClr>
                  </a:outerShdw>
                </a:effectLst>
                <a:latin typeface="Montserrat SemiBold" panose="00000700000000000000" pitchFamily="50" charset="0"/>
                <a:ea typeface="Calibri" panose="020F0502020204030204" pitchFamily="34" charset="0"/>
                <a:cs typeface="Arial" panose="020B0604020202020204" pitchFamily="34" charset="0"/>
              </a:rPr>
              <a:t>AbuSulayman</a:t>
            </a:r>
            <a:r>
              <a:rPr lang="en-US" sz="900" kern="100" dirty="0">
                <a:effectLst>
                  <a:outerShdw blurRad="38100" dist="25400" dir="5400000" algn="ctr">
                    <a:srgbClr val="6E747A">
                      <a:alpha val="43000"/>
                    </a:srgbClr>
                  </a:outerShdw>
                </a:effectLst>
                <a:latin typeface="Montserrat SemiBold" panose="00000700000000000000" pitchFamily="50" charset="0"/>
                <a:ea typeface="Calibri" panose="020F0502020204030204" pitchFamily="34" charset="0"/>
                <a:cs typeface="Arial" panose="020B0604020202020204" pitchFamily="34" charset="0"/>
              </a:rPr>
              <a:t> Kulliyyah of Islamic Revealed Knowledge </a:t>
            </a:r>
            <a:br>
              <a:rPr lang="en-US" sz="900" kern="100" dirty="0">
                <a:effectLst>
                  <a:outerShdw blurRad="38100" dist="25400" dir="5400000" algn="ctr">
                    <a:srgbClr val="6E747A">
                      <a:alpha val="43000"/>
                    </a:srgbClr>
                  </a:outerShdw>
                </a:effectLst>
                <a:latin typeface="Montserrat SemiBold" panose="00000700000000000000" pitchFamily="50" charset="0"/>
                <a:ea typeface="Calibri" panose="020F0502020204030204" pitchFamily="34" charset="0"/>
                <a:cs typeface="Arial" panose="020B0604020202020204" pitchFamily="34" charset="0"/>
              </a:rPr>
            </a:br>
            <a:r>
              <a:rPr lang="en-US" sz="900" kern="100" dirty="0">
                <a:effectLst>
                  <a:outerShdw blurRad="38100" dist="25400" dir="5400000" algn="ctr">
                    <a:srgbClr val="6E747A">
                      <a:alpha val="43000"/>
                    </a:srgbClr>
                  </a:outerShdw>
                </a:effectLst>
                <a:latin typeface="Montserrat SemiBold" panose="00000700000000000000" pitchFamily="50" charset="0"/>
                <a:ea typeface="Calibri" panose="020F0502020204030204" pitchFamily="34" charset="0"/>
                <a:cs typeface="Arial" panose="020B0604020202020204" pitchFamily="34" charset="0"/>
              </a:rPr>
              <a:t>and Human Sciences, IIUM</a:t>
            </a:r>
            <a:endParaRPr lang="en-US" sz="900" kern="1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900" kern="100" dirty="0">
                <a:effectLst>
                  <a:outerShdw blurRad="38100" dist="25400" dir="5400000" algn="ctr">
                    <a:srgbClr val="6E747A">
                      <a:alpha val="43000"/>
                    </a:srgbClr>
                  </a:outerShdw>
                </a:effectLst>
                <a:latin typeface="Montserrat SemiBold" panose="00000700000000000000" pitchFamily="50" charset="0"/>
                <a:ea typeface="Calibri" panose="020F0502020204030204" pitchFamily="34" charset="0"/>
                <a:cs typeface="Arial" panose="020B0604020202020204" pitchFamily="34" charset="0"/>
              </a:rPr>
              <a:t>Faculty of Islamic Studies, Sultan </a:t>
            </a:r>
            <a:r>
              <a:rPr lang="en-US" sz="900" kern="100" dirty="0" err="1">
                <a:effectLst>
                  <a:outerShdw blurRad="38100" dist="25400" dir="5400000" algn="ctr">
                    <a:srgbClr val="6E747A">
                      <a:alpha val="43000"/>
                    </a:srgbClr>
                  </a:outerShdw>
                </a:effectLst>
                <a:latin typeface="Montserrat SemiBold" panose="00000700000000000000" pitchFamily="50" charset="0"/>
                <a:ea typeface="Calibri" panose="020F0502020204030204" pitchFamily="34" charset="0"/>
                <a:cs typeface="Arial" panose="020B0604020202020204" pitchFamily="34" charset="0"/>
              </a:rPr>
              <a:t>Azlan</a:t>
            </a:r>
            <a:r>
              <a:rPr lang="en-US" sz="900" kern="100" dirty="0">
                <a:effectLst>
                  <a:outerShdw blurRad="38100" dist="25400" dir="5400000" algn="ctr">
                    <a:srgbClr val="6E747A">
                      <a:alpha val="43000"/>
                    </a:srgbClr>
                  </a:outerShdw>
                </a:effectLst>
                <a:latin typeface="Montserrat SemiBold" panose="00000700000000000000" pitchFamily="50" charset="0"/>
                <a:ea typeface="Calibri" panose="020F0502020204030204" pitchFamily="34" charset="0"/>
                <a:cs typeface="Arial" panose="020B0604020202020204" pitchFamily="34" charset="0"/>
              </a:rPr>
              <a:t> Shah University (USAS)</a:t>
            </a:r>
            <a:endParaRPr lang="en-US" sz="900" kern="100" dirty="0">
              <a:latin typeface="Calibri" panose="020F0502020204030204" pitchFamily="34" charset="0"/>
              <a:ea typeface="Calibri" panose="020F0502020204030204" pitchFamily="34" charset="0"/>
              <a:cs typeface="Arial" panose="020B0604020202020204" pitchFamily="34" charset="0"/>
            </a:endParaRPr>
          </a:p>
        </p:txBody>
      </p:sp>
      <p:sp>
        <p:nvSpPr>
          <p:cNvPr id="14" name="Text Box 1">
            <a:extLst>
              <a:ext uri="{FF2B5EF4-FFF2-40B4-BE49-F238E27FC236}">
                <a16:creationId xmlns:a16="http://schemas.microsoft.com/office/drawing/2014/main" id="{51E3205F-5F5F-8052-9F4B-87659A01321A}"/>
              </a:ext>
            </a:extLst>
          </p:cNvPr>
          <p:cNvSpPr txBox="1"/>
          <p:nvPr/>
        </p:nvSpPr>
        <p:spPr>
          <a:xfrm>
            <a:off x="0" y="564544"/>
            <a:ext cx="6858000" cy="720293"/>
          </a:xfrm>
          <a:prstGeom prst="rect">
            <a:avLst/>
          </a:prstGeom>
          <a:noFill/>
          <a:ln>
            <a:noFill/>
          </a:ln>
        </p:spPr>
        <p:txBody>
          <a:bodyPr rot="0" spcFirstLastPara="0" vert="horz" wrap="square" lIns="38576" tIns="19288" rIns="38576" bIns="19288" numCol="1" spcCol="0" rtlCol="0" fromWordArt="0" anchor="t" anchorCtr="0" forceAA="0" compatLnSpc="1">
            <a:prstTxWarp prst="textNoShape">
              <a:avLst/>
            </a:prstTxWarp>
            <a:spAutoFit/>
          </a:bodyPr>
          <a:lstStyle/>
          <a:p>
            <a:pPr algn="ctr">
              <a:lnSpc>
                <a:spcPct val="107000"/>
              </a:lnSpc>
              <a:tabLst>
                <a:tab pos="2057525" algn="l"/>
              </a:tabLst>
            </a:pPr>
            <a:r>
              <a:rPr lang="en-US" sz="1400" b="1" kern="100" dirty="0">
                <a:solidFill>
                  <a:srgbClr val="660066"/>
                </a:solidFill>
                <a:effectLst>
                  <a:outerShdw blurRad="38100" dist="19050" dir="2700000" algn="tl">
                    <a:schemeClr val="dk1">
                      <a:alpha val="40000"/>
                    </a:schemeClr>
                  </a:outerShdw>
                </a:effectLst>
                <a:ea typeface="Calibri" panose="020F0502020204030204" pitchFamily="34" charset="0"/>
                <a:cs typeface="Arial" panose="020B0604020202020204" pitchFamily="34" charset="0"/>
              </a:rPr>
              <a:t>INTERNATIONAL COMPETITION AND EXHIBITION</a:t>
            </a:r>
            <a:br>
              <a:rPr lang="en-US" sz="1400" b="1" kern="100" dirty="0">
                <a:solidFill>
                  <a:srgbClr val="660066"/>
                </a:solidFill>
                <a:effectLst>
                  <a:outerShdw blurRad="38100" dist="19050" dir="2700000" algn="tl">
                    <a:schemeClr val="dk1">
                      <a:alpha val="40000"/>
                    </a:schemeClr>
                  </a:outerShdw>
                </a:effectLst>
                <a:ea typeface="Calibri" panose="020F0502020204030204" pitchFamily="34" charset="0"/>
                <a:cs typeface="Arial" panose="020B0604020202020204" pitchFamily="34" charset="0"/>
              </a:rPr>
            </a:br>
            <a:r>
              <a:rPr lang="en-US" sz="1400" b="1" kern="100" dirty="0">
                <a:solidFill>
                  <a:srgbClr val="660066"/>
                </a:solidFill>
                <a:effectLst>
                  <a:outerShdw blurRad="38100" dist="19050" dir="2700000" algn="tl">
                    <a:schemeClr val="dk1">
                      <a:alpha val="40000"/>
                    </a:schemeClr>
                  </a:outerShdw>
                </a:effectLst>
                <a:ea typeface="Calibri" panose="020F0502020204030204" pitchFamily="34" charset="0"/>
                <a:cs typeface="Arial" panose="020B0604020202020204" pitchFamily="34" charset="0"/>
              </a:rPr>
              <a:t>OF RESEARCH AND INNOVATION</a:t>
            </a:r>
            <a:br>
              <a:rPr lang="en-US" sz="1400" b="1" kern="100" dirty="0">
                <a:solidFill>
                  <a:srgbClr val="660066"/>
                </a:solidFill>
                <a:effectLst>
                  <a:outerShdw blurRad="38100" dist="19050" dir="2700000" algn="tl">
                    <a:schemeClr val="dk1">
                      <a:alpha val="40000"/>
                    </a:schemeClr>
                  </a:outerShdw>
                </a:effectLst>
                <a:ea typeface="Calibri" panose="020F0502020204030204" pitchFamily="34" charset="0"/>
                <a:cs typeface="Arial" panose="020B0604020202020204" pitchFamily="34" charset="0"/>
              </a:rPr>
            </a:br>
            <a:r>
              <a:rPr lang="en-US" sz="1400" b="1" kern="100" dirty="0">
                <a:solidFill>
                  <a:srgbClr val="660066"/>
                </a:solidFill>
                <a:effectLst>
                  <a:outerShdw blurRad="38100" dist="19050" dir="2700000" algn="tl">
                    <a:schemeClr val="dk1">
                      <a:alpha val="40000"/>
                    </a:schemeClr>
                  </a:outerShdw>
                </a:effectLst>
                <a:ea typeface="Calibri" panose="020F0502020204030204" pitchFamily="34" charset="0"/>
                <a:cs typeface="Arial" panose="020B0604020202020204" pitchFamily="34" charset="0"/>
              </a:rPr>
              <a:t>ON ISLAMIC STUDIES AND HUMAN SCIENCES</a:t>
            </a:r>
            <a:endParaRPr lang="en-US" sz="1400" b="1" kern="100" dirty="0">
              <a:solidFill>
                <a:srgbClr val="660066"/>
              </a:solidFill>
              <a:ea typeface="Calibri" panose="020F0502020204030204" pitchFamily="34" charset="0"/>
              <a:cs typeface="Arial" panose="020B0604020202020204" pitchFamily="34" charset="0"/>
            </a:endParaRPr>
          </a:p>
        </p:txBody>
      </p:sp>
      <p:pic>
        <p:nvPicPr>
          <p:cNvPr id="2057" name="Picture 3">
            <a:extLst>
              <a:ext uri="{FF2B5EF4-FFF2-40B4-BE49-F238E27FC236}">
                <a16:creationId xmlns:a16="http://schemas.microsoft.com/office/drawing/2014/main" id="{F98BCBAE-E7B7-2340-8FC9-F9E39E59F2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4292" t="19708" r="1723" b="17817"/>
          <a:stretch/>
        </p:blipFill>
        <p:spPr bwMode="auto">
          <a:xfrm>
            <a:off x="5797101" y="465744"/>
            <a:ext cx="1009214" cy="1110623"/>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75EF4DDD-BD00-06C1-E9D2-4D2AE3C771E9}"/>
              </a:ext>
            </a:extLst>
          </p:cNvPr>
          <p:cNvSpPr>
            <a:spLocks noChangeArrowheads="1"/>
          </p:cNvSpPr>
          <p:nvPr/>
        </p:nvSpPr>
        <p:spPr bwMode="auto">
          <a:xfrm>
            <a:off x="2658815" y="5714353"/>
            <a:ext cx="77970" cy="155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8576" tIns="19288" rIns="38576" bIns="19288" numCol="1" anchor="ctr" anchorCtr="0" compatLnSpc="1">
            <a:prstTxWarp prst="textNoShape">
              <a:avLst/>
            </a:prstTxWarp>
            <a:spAutoFit/>
          </a:bodyPr>
          <a:lstStyle/>
          <a:p>
            <a:endParaRPr lang="en-US" sz="759"/>
          </a:p>
        </p:txBody>
      </p:sp>
      <p:pic>
        <p:nvPicPr>
          <p:cNvPr id="2" name="Picture 3">
            <a:extLst>
              <a:ext uri="{FF2B5EF4-FFF2-40B4-BE49-F238E27FC236}">
                <a16:creationId xmlns:a16="http://schemas.microsoft.com/office/drawing/2014/main" id="{A435281C-A03C-25E7-EB79-292B2B0B9F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68" t="15665" r="81655" b="17804"/>
          <a:stretch/>
        </p:blipFill>
        <p:spPr bwMode="auto">
          <a:xfrm>
            <a:off x="45872" y="419058"/>
            <a:ext cx="1166049" cy="1152748"/>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1">
            <a:extLst>
              <a:ext uri="{FF2B5EF4-FFF2-40B4-BE49-F238E27FC236}">
                <a16:creationId xmlns:a16="http://schemas.microsoft.com/office/drawing/2014/main" id="{F0CDA1EA-70E7-5EA0-2B06-706A60674D8D}"/>
              </a:ext>
            </a:extLst>
          </p:cNvPr>
          <p:cNvSpPr txBox="1"/>
          <p:nvPr/>
        </p:nvSpPr>
        <p:spPr>
          <a:xfrm>
            <a:off x="1072547" y="135738"/>
            <a:ext cx="4712905" cy="409439"/>
          </a:xfrm>
          <a:prstGeom prst="rect">
            <a:avLst/>
          </a:prstGeom>
          <a:noFill/>
          <a:ln>
            <a:noFill/>
          </a:ln>
        </p:spPr>
        <p:txBody>
          <a:bodyPr rot="0" spcFirstLastPara="0" vert="horz" wrap="square" lIns="38576" tIns="19288" rIns="38576" bIns="19288" numCol="1" spcCol="0" rtlCol="0" fromWordArt="0" anchor="t" anchorCtr="0" forceAA="0" compatLnSpc="1">
            <a:prstTxWarp prst="textNoShape">
              <a:avLst/>
            </a:prstTxWarp>
            <a:spAutoFit/>
          </a:bodyPr>
          <a:lstStyle/>
          <a:p>
            <a:pPr algn="ctr">
              <a:lnSpc>
                <a:spcPct val="107000"/>
              </a:lnSpc>
              <a:tabLst>
                <a:tab pos="2057525" algn="l"/>
              </a:tabLst>
            </a:pPr>
            <a:r>
              <a:rPr lang="en-US" sz="3000" b="1" kern="100" dirty="0">
                <a:solidFill>
                  <a:srgbClr val="660066"/>
                </a:solidFill>
                <a:effectLst>
                  <a:outerShdw blurRad="38100" dist="19050" dir="2700000" algn="tl">
                    <a:schemeClr val="dk1">
                      <a:alpha val="40000"/>
                    </a:schemeClr>
                  </a:outerShdw>
                </a:effectLst>
                <a:latin typeface="Hotel De Paris Xe" pitchFamily="50" charset="0"/>
                <a:ea typeface="Calibri" panose="020F0502020204030204" pitchFamily="34" charset="0"/>
                <a:cs typeface="Arial" panose="020B0604020202020204" pitchFamily="34" charset="0"/>
              </a:rPr>
              <a:t>ICONISHS 2023</a:t>
            </a:r>
            <a:endParaRPr lang="en-US" sz="3000" kern="100" dirty="0">
              <a:solidFill>
                <a:srgbClr val="660066"/>
              </a:solidFill>
              <a:latin typeface="Hotel De Paris Xe" pitchFamily="50" charset="0"/>
              <a:ea typeface="Calibri" panose="020F0502020204030204" pitchFamily="34" charset="0"/>
              <a:cs typeface="Arial" panose="020B0604020202020204" pitchFamily="34" charset="0"/>
            </a:endParaRPr>
          </a:p>
        </p:txBody>
      </p:sp>
      <p:sp>
        <p:nvSpPr>
          <p:cNvPr id="4" name="Text Box 1">
            <a:extLst>
              <a:ext uri="{FF2B5EF4-FFF2-40B4-BE49-F238E27FC236}">
                <a16:creationId xmlns:a16="http://schemas.microsoft.com/office/drawing/2014/main" id="{8AC36609-8B1B-AD15-F4D8-383EA2497046}"/>
              </a:ext>
            </a:extLst>
          </p:cNvPr>
          <p:cNvSpPr txBox="1"/>
          <p:nvPr/>
        </p:nvSpPr>
        <p:spPr>
          <a:xfrm>
            <a:off x="1072546" y="1782944"/>
            <a:ext cx="4712905" cy="227851"/>
          </a:xfrm>
          <a:prstGeom prst="rect">
            <a:avLst/>
          </a:prstGeom>
          <a:noFill/>
          <a:ln>
            <a:noFill/>
          </a:ln>
        </p:spPr>
        <p:txBody>
          <a:bodyPr rot="0" spcFirstLastPara="0" vert="horz" wrap="square" lIns="38576" tIns="19288" rIns="38576" bIns="19288" numCol="1" spcCol="0" rtlCol="0" fromWordArt="0" anchor="t" anchorCtr="0" forceAA="0" compatLnSpc="1">
            <a:prstTxWarp prst="textNoShape">
              <a:avLst/>
            </a:prstTxWarp>
            <a:spAutoFit/>
          </a:bodyPr>
          <a:lstStyle/>
          <a:p>
            <a:pPr algn="ctr">
              <a:lnSpc>
                <a:spcPct val="107000"/>
              </a:lnSpc>
              <a:tabLst>
                <a:tab pos="2057525" algn="l"/>
              </a:tabLst>
            </a:pPr>
            <a:r>
              <a:rPr lang="en-US" sz="1200" b="1" kern="100" dirty="0">
                <a:solidFill>
                  <a:srgbClr val="660066"/>
                </a:solidFill>
                <a:effectLst>
                  <a:outerShdw blurRad="38100" dist="19050" dir="2700000" algn="tl">
                    <a:schemeClr val="dk1">
                      <a:alpha val="40000"/>
                    </a:schemeClr>
                  </a:outerShdw>
                </a:effectLst>
                <a:ea typeface="Calibri" panose="020F0502020204030204" pitchFamily="34" charset="0"/>
                <a:cs typeface="Arial" panose="020B0604020202020204" pitchFamily="34" charset="0"/>
              </a:rPr>
              <a:t>25</a:t>
            </a:r>
            <a:r>
              <a:rPr lang="en-US" sz="1200" b="1" kern="100" baseline="30000" dirty="0">
                <a:solidFill>
                  <a:srgbClr val="660066"/>
                </a:solidFill>
                <a:effectLst>
                  <a:outerShdw blurRad="38100" dist="19050" dir="2700000" algn="tl">
                    <a:schemeClr val="dk1">
                      <a:alpha val="40000"/>
                    </a:schemeClr>
                  </a:outerShdw>
                </a:effectLst>
                <a:ea typeface="Calibri" panose="020F0502020204030204" pitchFamily="34" charset="0"/>
                <a:cs typeface="Arial" panose="020B0604020202020204" pitchFamily="34" charset="0"/>
              </a:rPr>
              <a:t>th</a:t>
            </a:r>
            <a:r>
              <a:rPr lang="en-US" sz="1200" b="1" kern="100" dirty="0">
                <a:solidFill>
                  <a:srgbClr val="660066"/>
                </a:solidFill>
                <a:effectLst>
                  <a:outerShdw blurRad="38100" dist="19050" dir="2700000" algn="tl">
                    <a:schemeClr val="dk1">
                      <a:alpha val="40000"/>
                    </a:schemeClr>
                  </a:outerShdw>
                </a:effectLst>
                <a:ea typeface="Calibri" panose="020F0502020204030204" pitchFamily="34" charset="0"/>
                <a:cs typeface="Arial" panose="020B0604020202020204" pitchFamily="34" charset="0"/>
              </a:rPr>
              <a:t> JULY 2023</a:t>
            </a:r>
            <a:endParaRPr lang="en-US" sz="1200" b="1" kern="100" dirty="0">
              <a:solidFill>
                <a:srgbClr val="660066"/>
              </a:solidFill>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2BCBC9C1-CA3D-CD65-BBD9-5627FC6B0624}"/>
              </a:ext>
            </a:extLst>
          </p:cNvPr>
          <p:cNvSpPr txBox="1"/>
          <p:nvPr/>
        </p:nvSpPr>
        <p:spPr>
          <a:xfrm>
            <a:off x="45872" y="1721942"/>
            <a:ext cx="1368713" cy="307777"/>
          </a:xfrm>
          <a:prstGeom prst="rect">
            <a:avLst/>
          </a:prstGeom>
          <a:noFill/>
          <a:ln>
            <a:solidFill>
              <a:schemeClr val="tx1"/>
            </a:solidFill>
          </a:ln>
        </p:spPr>
        <p:txBody>
          <a:bodyPr wrap="square" rtlCol="0">
            <a:spAutoFit/>
          </a:bodyPr>
          <a:lstStyle/>
          <a:p>
            <a:r>
              <a:rPr lang="en-US" sz="1400" b="1" dirty="0"/>
              <a:t>Ref. No: </a:t>
            </a:r>
            <a:endParaRPr lang="en-MY" sz="1400" b="1" dirty="0"/>
          </a:p>
        </p:txBody>
      </p:sp>
      <p:sp>
        <p:nvSpPr>
          <p:cNvPr id="6" name="Rectangle: Rounded Corners 5">
            <a:extLst>
              <a:ext uri="{FF2B5EF4-FFF2-40B4-BE49-F238E27FC236}">
                <a16:creationId xmlns:a16="http://schemas.microsoft.com/office/drawing/2014/main" id="{3C8D93B0-A868-F053-E845-323264663E4B}"/>
              </a:ext>
            </a:extLst>
          </p:cNvPr>
          <p:cNvSpPr/>
          <p:nvPr/>
        </p:nvSpPr>
        <p:spPr>
          <a:xfrm>
            <a:off x="1861626" y="2096860"/>
            <a:ext cx="2684089" cy="6858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ar-SA" dirty="0"/>
              <a:t>نموذج مبسط للوحة العرض</a:t>
            </a:r>
            <a:endParaRPr lang="en-MY" dirty="0"/>
          </a:p>
        </p:txBody>
      </p:sp>
      <p:sp>
        <p:nvSpPr>
          <p:cNvPr id="7" name="Rectangle: Rounded Corners 6">
            <a:extLst>
              <a:ext uri="{FF2B5EF4-FFF2-40B4-BE49-F238E27FC236}">
                <a16:creationId xmlns:a16="http://schemas.microsoft.com/office/drawing/2014/main" id="{E7D1702B-84F0-DBE9-4D39-9798DD74B61A}"/>
              </a:ext>
            </a:extLst>
          </p:cNvPr>
          <p:cNvSpPr/>
          <p:nvPr/>
        </p:nvSpPr>
        <p:spPr>
          <a:xfrm>
            <a:off x="4597400" y="2140910"/>
            <a:ext cx="2208915" cy="180637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ar-SA" sz="1000" b="1" dirty="0">
                <a:ln w="0"/>
                <a:solidFill>
                  <a:schemeClr val="tx1"/>
                </a:solidFill>
                <a:cs typeface="+mj-cs"/>
              </a:rPr>
              <a:t>مشكلة البحث:</a:t>
            </a:r>
          </a:p>
          <a:p>
            <a:pPr algn="just" rtl="1"/>
            <a:r>
              <a:rPr lang="ar-SA" sz="900" dirty="0">
                <a:ln w="0"/>
                <a:solidFill>
                  <a:schemeClr val="tx1"/>
                </a:solidFill>
                <a:latin typeface="Traditional Arabic" panose="02020603050405020304" pitchFamily="18" charset="-78"/>
              </a:rPr>
              <a:t>لم يكن هناك سبق لبحث ودراسة المنهج الوسطي في السياسة والعقيدة في ضوء رسائل النور للإمام بديع الزمان النورسي، وكذلك وضعنا الراهن وما نحن فيه من حمى تطرف السياسة الوضعية التي اجتاحت البلاد بعيداً عن الشريعة الإسلامية، وفي هذا الوضع نكون في أمس الحاجة إلى معرفة الأحكام السياسة الشرعية لما فيها من صلاح البلاد والعباد، حيث يأمل الباحث أن يبين المهج الوسطي السياسي والعقائدي في ضوء رسائل النور ومكانتها ودورها.</a:t>
            </a:r>
            <a:endParaRPr lang="en-MY" sz="900" dirty="0">
              <a:ln w="0"/>
              <a:solidFill>
                <a:schemeClr val="tx1"/>
              </a:solidFill>
              <a:latin typeface="Traditional Arabic" panose="02020603050405020304" pitchFamily="18" charset="-78"/>
            </a:endParaRPr>
          </a:p>
        </p:txBody>
      </p:sp>
      <p:sp>
        <p:nvSpPr>
          <p:cNvPr id="8" name="Rectangle: Rounded Corners 7">
            <a:extLst>
              <a:ext uri="{FF2B5EF4-FFF2-40B4-BE49-F238E27FC236}">
                <a16:creationId xmlns:a16="http://schemas.microsoft.com/office/drawing/2014/main" id="{00EE535B-9686-2D16-66B2-FB4967BDC92A}"/>
              </a:ext>
            </a:extLst>
          </p:cNvPr>
          <p:cNvSpPr/>
          <p:nvPr/>
        </p:nvSpPr>
        <p:spPr>
          <a:xfrm>
            <a:off x="4577462" y="3976018"/>
            <a:ext cx="2240663" cy="160559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endParaRPr lang="ar-SA" sz="1000" dirty="0">
              <a:cs typeface="+mj-cs"/>
            </a:endParaRPr>
          </a:p>
          <a:p>
            <a:pPr algn="ctr" rtl="1"/>
            <a:endParaRPr lang="ar-SA" sz="1000" b="1" dirty="0">
              <a:cs typeface="+mj-cs"/>
            </a:endParaRPr>
          </a:p>
          <a:p>
            <a:pPr algn="ctr" rtl="1"/>
            <a:r>
              <a:rPr lang="ar-SA" sz="1000" b="1" dirty="0">
                <a:cs typeface="+mj-cs"/>
              </a:rPr>
              <a:t>خلفية البحث:</a:t>
            </a:r>
          </a:p>
          <a:p>
            <a:pPr algn="just" rtl="1"/>
            <a:r>
              <a:rPr lang="ar-SA" sz="900" dirty="0">
                <a:latin typeface="Traditional Arabic" panose="02020603050405020304" pitchFamily="18" charset="-78"/>
              </a:rPr>
              <a:t>سلسلة رسائل النور للإمام بديع الزمان النورسي، التجديد في الفكر الإسلامي وأثره في الدعوة عند النورسي، أخلاق النورسي كأخلاق قرآنية، النورسي والموقف من الحضارة الغربية، النورسي متكلم العصر الحديث، مظاهر فقه الوسطية عند الإمام النورسي، مفهوم السياسة عند الإمام بديع الزمان سعيد النورسي وأسباب انسحابه منها، فقه المعارضة بين حسن البنا وسعيد النورسي، و دراسة ما بعد السياسة الشرعية – النموذج النورسي والتجربة التونسية.</a:t>
            </a:r>
          </a:p>
          <a:p>
            <a:pPr algn="ctr"/>
            <a:endParaRPr lang="en-MY" dirty="0"/>
          </a:p>
        </p:txBody>
      </p:sp>
      <p:sp>
        <p:nvSpPr>
          <p:cNvPr id="9" name="Rectangle: Rounded Corners 8">
            <a:extLst>
              <a:ext uri="{FF2B5EF4-FFF2-40B4-BE49-F238E27FC236}">
                <a16:creationId xmlns:a16="http://schemas.microsoft.com/office/drawing/2014/main" id="{98764AC4-D9E5-C112-61FA-C77C0226B452}"/>
              </a:ext>
            </a:extLst>
          </p:cNvPr>
          <p:cNvSpPr/>
          <p:nvPr/>
        </p:nvSpPr>
        <p:spPr>
          <a:xfrm>
            <a:off x="4582930" y="5616378"/>
            <a:ext cx="2223384" cy="101605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ar-SA" sz="1000" b="1" dirty="0">
                <a:cs typeface="+mj-cs"/>
              </a:rPr>
              <a:t>الفرضية</a:t>
            </a:r>
            <a:r>
              <a:rPr lang="ar-SA" sz="1200" b="1" dirty="0"/>
              <a:t>:</a:t>
            </a:r>
          </a:p>
          <a:p>
            <a:pPr algn="just" rtl="1"/>
            <a:r>
              <a:rPr lang="ar-SA" sz="900" dirty="0">
                <a:latin typeface="Traditional Arabic" panose="02020603050405020304" pitchFamily="18" charset="-78"/>
              </a:rPr>
              <a:t>يتوقع الباحث بأن هذه التجربة السياسية "تجربة الإمام النورسي" هي تجربة وسطية قد تصلح للمجتمعات الإسلامية بشكل عام وفي المجتمعات العربية بشكل خاص، خصوصا وأنها تجمع بين مدرسة الأثر والمدرسة الحديثة وتدمج بينهما، مما يعود على المجتمع بأفضل أثر وبناء.</a:t>
            </a:r>
            <a:endParaRPr lang="en-MY" sz="900" dirty="0">
              <a:latin typeface="Traditional Arabic" panose="02020603050405020304" pitchFamily="18" charset="-78"/>
            </a:endParaRPr>
          </a:p>
        </p:txBody>
      </p:sp>
      <p:sp>
        <p:nvSpPr>
          <p:cNvPr id="10" name="Rectangle: Rounded Corners 9">
            <a:extLst>
              <a:ext uri="{FF2B5EF4-FFF2-40B4-BE49-F238E27FC236}">
                <a16:creationId xmlns:a16="http://schemas.microsoft.com/office/drawing/2014/main" id="{BFE6D1D3-A2E9-4C52-221D-58E10D6FCBF9}"/>
              </a:ext>
            </a:extLst>
          </p:cNvPr>
          <p:cNvSpPr/>
          <p:nvPr/>
        </p:nvSpPr>
        <p:spPr>
          <a:xfrm>
            <a:off x="4572960" y="6667201"/>
            <a:ext cx="2235196" cy="68609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ar-SA" sz="1000" b="1" dirty="0">
                <a:cs typeface="+mj-cs"/>
              </a:rPr>
              <a:t>المواد</a:t>
            </a:r>
            <a:r>
              <a:rPr lang="ar-SA" sz="1000" dirty="0">
                <a:effectLst>
                  <a:outerShdw blurRad="38100" dist="38100" dir="2700000" algn="tl">
                    <a:srgbClr val="000000">
                      <a:alpha val="43137"/>
                    </a:srgbClr>
                  </a:outerShdw>
                </a:effectLst>
                <a:cs typeface="+mj-cs"/>
              </a:rPr>
              <a:t>:</a:t>
            </a:r>
          </a:p>
          <a:p>
            <a:pPr algn="just" rtl="1"/>
            <a:r>
              <a:rPr lang="ar-SA" sz="900" dirty="0">
                <a:latin typeface="Traditional Arabic" panose="02020603050405020304" pitchFamily="18" charset="-78"/>
              </a:rPr>
              <a:t>رسائل النور، والكتب العلمية، والمقالات العلمية، والرسائل الجامعية، والمحاضرات والمناقشات العلمية سواء بلقاء مباشر أو على برامح الحاسوب.</a:t>
            </a:r>
            <a:endParaRPr lang="en-MY" sz="1100" dirty="0">
              <a:latin typeface="Traditional Arabic" panose="02020603050405020304" pitchFamily="18" charset="-78"/>
            </a:endParaRPr>
          </a:p>
        </p:txBody>
      </p:sp>
      <p:sp>
        <p:nvSpPr>
          <p:cNvPr id="11" name="Rectangle: Rounded Corners 10">
            <a:extLst>
              <a:ext uri="{FF2B5EF4-FFF2-40B4-BE49-F238E27FC236}">
                <a16:creationId xmlns:a16="http://schemas.microsoft.com/office/drawing/2014/main" id="{6DD95720-224F-A078-47D0-C9BCAB9271DB}"/>
              </a:ext>
            </a:extLst>
          </p:cNvPr>
          <p:cNvSpPr/>
          <p:nvPr/>
        </p:nvSpPr>
        <p:spPr>
          <a:xfrm>
            <a:off x="45871" y="2152124"/>
            <a:ext cx="1758071" cy="121429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ar-SA" sz="1000" b="1" dirty="0">
                <a:cs typeface="+mj-cs"/>
              </a:rPr>
              <a:t>المتغيرات</a:t>
            </a:r>
            <a:r>
              <a:rPr lang="ar-SA" sz="1100" b="1" dirty="0">
                <a:cs typeface="+mj-cs"/>
              </a:rPr>
              <a:t>:</a:t>
            </a:r>
          </a:p>
          <a:p>
            <a:pPr algn="just" rtl="1"/>
            <a:r>
              <a:rPr lang="ar-SA" sz="900" dirty="0"/>
              <a:t>حداثة الموضوع وصعوبة مقابلة من عاصروا الإمام النورسي أو مقابلة من يحدثنا عن خبايا وأسرار هذا الفيلسوف الإسلامي الكبير، وكذلك الصعوبات المادية في البلاد ما يحتم على الباحث العمل أحيانا كثيرة، ولكنها صعوبات طفيفة يمكن تجاوزها بإذن الله.</a:t>
            </a:r>
          </a:p>
        </p:txBody>
      </p:sp>
      <p:sp>
        <p:nvSpPr>
          <p:cNvPr id="16" name="Rectangle: Rounded Corners 15">
            <a:extLst>
              <a:ext uri="{FF2B5EF4-FFF2-40B4-BE49-F238E27FC236}">
                <a16:creationId xmlns:a16="http://schemas.microsoft.com/office/drawing/2014/main" id="{71BC39F1-8711-61EE-F30E-B5AA9B2E1352}"/>
              </a:ext>
            </a:extLst>
          </p:cNvPr>
          <p:cNvSpPr/>
          <p:nvPr/>
        </p:nvSpPr>
        <p:spPr>
          <a:xfrm>
            <a:off x="4571118" y="7388069"/>
            <a:ext cx="2235196" cy="473281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ar-SA" sz="1000" b="1" dirty="0"/>
              <a:t>ملخص البحث:</a:t>
            </a:r>
          </a:p>
          <a:p>
            <a:pPr algn="just" rtl="1"/>
            <a:r>
              <a:rPr lang="ar-SA" sz="900" dirty="0"/>
              <a:t>يهدف هذا البحث إلى دراسة المنهج الوسطي في السياسة والعقيدة في ضوء رسائل النور للإمام بديع الزمان النورسي، حيث بدأت هذه الدراسة بالترجمة والتعريف بالإمام بديع الزمان النورسي، والتعريف برسائل النور ومضامينها، ثم بيان وتعريف الوسطية وتوضيح المفاهيم والمصطلحات المتعلقة بمفهوم الوسطية كالاستقامة والاعتدال والتطرف وغيرها، ثم بيان منهج الإمام النورسي وتوضيح وسطيته وبيانها من خلال العقيدة والفكر وكذلك اجتهاداته، ثم ستوضح الدراسة وتبيّن منهج الإمام النورسي وسياسته الوسطية في التعامل مع العباد والبلاد، من خلال توضيح تعريف السياسة والمصطلحات المتعلقة بها، وبيان الفرق بين السياسة الشرعية والسياسة الوضعية، موضحاً أدلة السياسة الشرعية وشروط العمل بها، وإبراز دور الإمام النورسي ومنهجه وأثره في المجتمع وكيفية تطور منهج الإمام النورسي من خلال المقارنة بين سعيد القديم وسعيد الحديث والتي توضح كيفية إعمال السياسة مع مراعاة فقه الواقع،</a:t>
            </a:r>
            <a:r>
              <a:rPr lang="ar-AE" sz="900" dirty="0"/>
              <a:t> </a:t>
            </a:r>
            <a:r>
              <a:rPr lang="ar-SA" sz="900" dirty="0"/>
              <a:t>وسيتَّبع الباحث المنهج الاستقرائيَّ في بيان وسطية سياسة الإمام النورسي، كما سيتَّبع الباحث المنهج التَّحليليَّ لدراسة الواقع وفقا لسياسة الإمام النورسي ومدى إمكانية تطبيقها في الواقع بشكل عام، وقد توصل الباحث بشكل مبدئيٍ أن منهج الإمام النورسي الوسطي هو منهج ملائم لهذا العصر ومقبول عقلا وروحا عند المعاصرين لأنه مُستنبط من القرآن مع مراعاة الجوانب الإنسانية من الروح والعقل والجسد معا، فهو منهج يدمج بين المدرسة القديمة مع مدرسة العلوم الحديثة، وخلص الباحث إلى جملة من التوصيات، أهمها: لا ضير في تجربة هذا المنهج الوسطي وإعمال سياسته الوسطية في الحياة الواقعية لنرقى بديننا ومجتمعاتنا.</a:t>
            </a:r>
            <a:endParaRPr lang="en-MY" sz="900" dirty="0"/>
          </a:p>
        </p:txBody>
      </p:sp>
      <p:sp>
        <p:nvSpPr>
          <p:cNvPr id="17" name="Rectangle: Rounded Corners 16">
            <a:extLst>
              <a:ext uri="{FF2B5EF4-FFF2-40B4-BE49-F238E27FC236}">
                <a16:creationId xmlns:a16="http://schemas.microsoft.com/office/drawing/2014/main" id="{88902F50-BCB3-86C0-B4A0-B6145807468F}"/>
              </a:ext>
            </a:extLst>
          </p:cNvPr>
          <p:cNvSpPr/>
          <p:nvPr/>
        </p:nvSpPr>
        <p:spPr>
          <a:xfrm>
            <a:off x="39875" y="3407400"/>
            <a:ext cx="1769880" cy="143997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ar-SA" sz="1000" b="1" dirty="0"/>
              <a:t>النتائج</a:t>
            </a:r>
            <a:r>
              <a:rPr lang="ar-SA" sz="1000" dirty="0"/>
              <a:t>:</a:t>
            </a:r>
          </a:p>
          <a:p>
            <a:pPr algn="just" rtl="1"/>
            <a:r>
              <a:rPr lang="ar-SA" sz="900" dirty="0"/>
              <a:t>في المرحلة الأولى يبين البحث الإمام سعيد النورسي وخلفيته التاريخية والعلمية، وفي المرحلة الثانية يبين البحث منهج الإمام سعيد النورسي في الوسطية، وفي المرحلة الثالثة نبين الوسطية عند الإمام النورسي في العقيدة، أما في المرحلة الخامسة الوسطية عند الإمام النورسي في السياسة.</a:t>
            </a:r>
          </a:p>
        </p:txBody>
      </p:sp>
      <p:sp>
        <p:nvSpPr>
          <p:cNvPr id="19" name="Rectangle: Rounded Corners 18">
            <a:extLst>
              <a:ext uri="{FF2B5EF4-FFF2-40B4-BE49-F238E27FC236}">
                <a16:creationId xmlns:a16="http://schemas.microsoft.com/office/drawing/2014/main" id="{E5D5DDAD-659C-606E-DDB3-5ACA6E0741BA}"/>
              </a:ext>
            </a:extLst>
          </p:cNvPr>
          <p:cNvSpPr/>
          <p:nvPr/>
        </p:nvSpPr>
        <p:spPr>
          <a:xfrm>
            <a:off x="42781" y="4887914"/>
            <a:ext cx="1764067" cy="166399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SA" sz="1000" b="1" dirty="0"/>
              <a:t>الاستنتاج:</a:t>
            </a:r>
          </a:p>
          <a:p>
            <a:pPr algn="just" rtl="1"/>
            <a:r>
              <a:rPr lang="ar-SA" sz="900" dirty="0"/>
              <a:t>الناتج النهائي والذي يمكن استخلاصه من البحث بشكل عام هو أن وقد توصل الباحث بشكل مبدئيٍ أن منهج الإمام النورسي الوسطي هو منهج ملائم لهذا العصر ومقبول عقلا وروحا عند المعاصرين لأنه مُستنبط من القرآن مع مراعاة الجوانب الإنسانية من الروح والعقل والجسد معا، فهو منهج يدمج بين المدرسة القديمة مع مدرسة العلوم الحديثة.</a:t>
            </a:r>
          </a:p>
        </p:txBody>
      </p:sp>
      <p:sp>
        <p:nvSpPr>
          <p:cNvPr id="20" name="Rectangle: Rounded Corners 19">
            <a:extLst>
              <a:ext uri="{FF2B5EF4-FFF2-40B4-BE49-F238E27FC236}">
                <a16:creationId xmlns:a16="http://schemas.microsoft.com/office/drawing/2014/main" id="{E12C4E83-588B-729E-2A11-B3A7055D2399}"/>
              </a:ext>
            </a:extLst>
          </p:cNvPr>
          <p:cNvSpPr/>
          <p:nvPr/>
        </p:nvSpPr>
        <p:spPr>
          <a:xfrm>
            <a:off x="49844" y="6592448"/>
            <a:ext cx="1764067" cy="256332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ar-SA" sz="1000" b="1" dirty="0"/>
              <a:t>التطبيقات</a:t>
            </a:r>
            <a:endParaRPr lang="ar-SA" dirty="0"/>
          </a:p>
          <a:p>
            <a:pPr algn="just" rtl="1"/>
            <a:r>
              <a:rPr lang="ar-SA" sz="1000" dirty="0"/>
              <a:t>أهمية هذا البتأتي أهميته من أهمية الشريعة الإسلامية التي هي دين وحياة ومنهج، وكون السياسة  الشرعية جزءاً منها؛ بها تدبر أمور الناس وتساس دنياهم و</a:t>
            </a:r>
            <a:r>
              <a:rPr lang="ar-SA" sz="900" dirty="0"/>
              <a:t>إبراز شخصية الإمام النورسي العلمية والتعريف بها، وبيان دوره ومنهجه السياسي الوسطي، والكشف عن معلومات جديدة متعلقة بالسياسة الشرعية وإيضاحها.</a:t>
            </a:r>
          </a:p>
          <a:p>
            <a:pPr algn="just" rtl="1"/>
            <a:r>
              <a:rPr lang="ar-SA" sz="900" dirty="0"/>
              <a:t>يمكن تطبيق هذا البحث من خلال التعاون مع الحكومات والبرلمانات الإسلامية، والتي تعنى وتهتم بنبذ التطرف وتلتفت لمصلحة الإنسان المسلم لترقى وترتقي به.</a:t>
            </a:r>
          </a:p>
        </p:txBody>
      </p:sp>
      <p:sp>
        <p:nvSpPr>
          <p:cNvPr id="21" name="Rectangle: Rounded Corners 20">
            <a:extLst>
              <a:ext uri="{FF2B5EF4-FFF2-40B4-BE49-F238E27FC236}">
                <a16:creationId xmlns:a16="http://schemas.microsoft.com/office/drawing/2014/main" id="{E920C30A-6577-781C-3E0A-3C0F2B992486}"/>
              </a:ext>
            </a:extLst>
          </p:cNvPr>
          <p:cNvSpPr/>
          <p:nvPr/>
        </p:nvSpPr>
        <p:spPr>
          <a:xfrm>
            <a:off x="55840" y="9196315"/>
            <a:ext cx="1758071" cy="120854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ar-SA" sz="1000" b="1" dirty="0"/>
              <a:t>مصادر البحث:</a:t>
            </a:r>
          </a:p>
          <a:p>
            <a:pPr algn="just" rtl="1"/>
            <a:r>
              <a:rPr lang="ar-SA" sz="900" dirty="0"/>
              <a:t>سلسلة رسائل النور، والتي سينحصر البحث حولها، كما رجعت إلى الكثير من البحوث والمقالات العلمية التي تهتم بالموضوع، </a:t>
            </a:r>
            <a:r>
              <a:rPr lang="ar-SA" sz="900" dirty="0">
                <a:latin typeface="Traditional Arabic" panose="02020603050405020304" pitchFamily="18" charset="-78"/>
              </a:rPr>
              <a:t>والمحاضرات والمناقشات العلمية، وكذلك أقوال العلماء والأعلام في هذه المسألة.</a:t>
            </a:r>
            <a:endParaRPr lang="en-MY" sz="900" dirty="0"/>
          </a:p>
        </p:txBody>
      </p:sp>
      <p:sp>
        <p:nvSpPr>
          <p:cNvPr id="22" name="Rectangle 21">
            <a:extLst>
              <a:ext uri="{FF2B5EF4-FFF2-40B4-BE49-F238E27FC236}">
                <a16:creationId xmlns:a16="http://schemas.microsoft.com/office/drawing/2014/main" id="{242D513F-0989-1B54-E6A4-9DC02D112CAC}"/>
              </a:ext>
            </a:extLst>
          </p:cNvPr>
          <p:cNvSpPr/>
          <p:nvPr/>
        </p:nvSpPr>
        <p:spPr>
          <a:xfrm>
            <a:off x="1942802" y="2813913"/>
            <a:ext cx="2515738" cy="8711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1400" b="1" dirty="0">
                <a:ln w="0"/>
                <a:solidFill>
                  <a:schemeClr val="tx1"/>
                </a:solidFill>
                <a:effectLst>
                  <a:outerShdw blurRad="38100" dist="19050" dir="2700000" algn="tl" rotWithShape="0">
                    <a:schemeClr val="dk1">
                      <a:alpha val="40000"/>
                    </a:schemeClr>
                  </a:outerShdw>
                </a:effectLst>
              </a:rPr>
              <a:t>عنوان البحث</a:t>
            </a:r>
          </a:p>
          <a:p>
            <a:pPr algn="ctr" rtl="1"/>
            <a:r>
              <a:rPr lang="ar-SA" sz="1200" dirty="0"/>
              <a:t>منهج الوسطية في السياسة والعقيدة، دراسة تحليلية في ضوء رسائل النور للإمام بديع الزمان سعيد النورسي</a:t>
            </a:r>
            <a:endParaRPr lang="en-MY" sz="1200" dirty="0"/>
          </a:p>
        </p:txBody>
      </p:sp>
      <p:sp>
        <p:nvSpPr>
          <p:cNvPr id="23" name="Rectangle: Rounded Corners 22">
            <a:extLst>
              <a:ext uri="{FF2B5EF4-FFF2-40B4-BE49-F238E27FC236}">
                <a16:creationId xmlns:a16="http://schemas.microsoft.com/office/drawing/2014/main" id="{A0AA1414-BB1C-F982-CE1E-C2958FB8BD49}"/>
              </a:ext>
            </a:extLst>
          </p:cNvPr>
          <p:cNvSpPr/>
          <p:nvPr/>
        </p:nvSpPr>
        <p:spPr>
          <a:xfrm>
            <a:off x="1931502" y="3730388"/>
            <a:ext cx="2515738" cy="408068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ar-SA" sz="1400" b="1" dirty="0"/>
              <a:t>الإجراءات</a:t>
            </a:r>
          </a:p>
          <a:p>
            <a:pPr algn="just" rtl="1"/>
            <a:r>
              <a:rPr lang="ar-SA" sz="900" dirty="0"/>
              <a:t>اتبع الباحث المنهج الوصفي القائم على والتحليل والاستقراء، فجمع الكتب المشهور للإمام النورسي بدءا بسلسلة رسائل النور "كليات رسائل النور، الكلمات، اللمعات، الشعاعات، الإشارات، الملاحق في فقه دعوة النور، صيقل الإسلام، وسيرة ذاتية"، وفي ترتيب البحث وكتابته اتبعت الخطوات التالية:</a:t>
            </a:r>
          </a:p>
          <a:p>
            <a:pPr algn="just" rtl="1"/>
            <a:r>
              <a:rPr lang="ar-SA" sz="900" dirty="0"/>
              <a:t>- جمع المادة العلمية وترتيبها حسب تقسيمات الخطة.</a:t>
            </a:r>
          </a:p>
          <a:p>
            <a:pPr algn="just" rtl="1"/>
            <a:r>
              <a:rPr lang="ar-SA" sz="900" dirty="0"/>
              <a:t>- عزو الآيات إلى سورها مع ذكر رقمها معتمدا على الرسم العثماني.</a:t>
            </a:r>
          </a:p>
          <a:p>
            <a:pPr algn="just" rtl="1"/>
            <a:r>
              <a:rPr lang="ar-SA" sz="900" dirty="0"/>
              <a:t>- تخريج الأحاديث النبوية من مصادرها الأصلية، فإن كان الحديث في الصحيحين اكتفيت به، وإن كان في غيرهما أخرجه وأحكم عليه كما هو المتبع عند المتخصصين في هذا الشأن.</a:t>
            </a:r>
          </a:p>
          <a:p>
            <a:pPr algn="just" rtl="1"/>
            <a:r>
              <a:rPr lang="ar-SA" sz="900" dirty="0"/>
              <a:t>- عزوا الأقوال إلى مصادرها في الحاشية مع بيان التوثيق للكتاب.</a:t>
            </a:r>
          </a:p>
          <a:p>
            <a:pPr algn="just" rtl="1"/>
            <a:r>
              <a:rPr lang="ar-SA" sz="900" dirty="0"/>
              <a:t>- إسناد كل رأي إلى قائله وذلك بالرجوع إلى الكتب الأصلية في كل فن ما استطعت إلى ذلك سبيلا.</a:t>
            </a:r>
          </a:p>
          <a:p>
            <a:pPr algn="just" rtl="1"/>
            <a:r>
              <a:rPr lang="ar-SA" sz="900" dirty="0"/>
              <a:t>- الترجمة المختصرة لمن يرد اسمه في متن البحث من غير المشهورين من الصحابة والتابعين وذلك من خلال كتب الترجمة المشهورة، وكذلك للمتأخرين لمن وُجد له ترجمة في تراجم المعاصرين أو من خلال النت لمن تردد اسمه كثيرًا في صلب البحث.</a:t>
            </a:r>
          </a:p>
          <a:p>
            <a:pPr algn="just" rtl="1"/>
            <a:r>
              <a:rPr lang="ar-SA" sz="900" dirty="0"/>
              <a:t>- الخاتمة وتشمل على أهم النتائج والتوصيات، ثم الفهارس الفنية في نهاية الرسالة مثل: (فهرس الآيات – وفهرس الأحاديث – وفهرس المراجع – وفهرس الأعلام)، ثم فهرس الموضوعات.</a:t>
            </a:r>
          </a:p>
        </p:txBody>
      </p:sp>
      <p:sp>
        <p:nvSpPr>
          <p:cNvPr id="18" name="Rectangle: Rounded Corners 17">
            <a:extLst>
              <a:ext uri="{FF2B5EF4-FFF2-40B4-BE49-F238E27FC236}">
                <a16:creationId xmlns:a16="http://schemas.microsoft.com/office/drawing/2014/main" id="{9C8AED96-FD00-D5A1-318A-C83CAEA80816}"/>
              </a:ext>
            </a:extLst>
          </p:cNvPr>
          <p:cNvSpPr/>
          <p:nvPr/>
        </p:nvSpPr>
        <p:spPr>
          <a:xfrm>
            <a:off x="1931502" y="7854098"/>
            <a:ext cx="2515738" cy="213318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MY"/>
          </a:p>
        </p:txBody>
      </p:sp>
      <p:pic>
        <p:nvPicPr>
          <p:cNvPr id="26" name="Picture 25">
            <a:extLst>
              <a:ext uri="{FF2B5EF4-FFF2-40B4-BE49-F238E27FC236}">
                <a16:creationId xmlns:a16="http://schemas.microsoft.com/office/drawing/2014/main" id="{33119861-6035-E913-E27A-B939ADC643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6280" y="8041640"/>
            <a:ext cx="2418080" cy="1684894"/>
          </a:xfrm>
          <a:prstGeom prst="rect">
            <a:avLst/>
          </a:prstGeom>
        </p:spPr>
      </p:pic>
    </p:spTree>
    <p:extLst>
      <p:ext uri="{BB962C8B-B14F-4D97-AF65-F5344CB8AC3E}">
        <p14:creationId xmlns:p14="http://schemas.microsoft.com/office/powerpoint/2010/main" val="19542203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266</TotalTime>
  <Words>1016</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Hotel De Paris Xe</vt:lpstr>
      <vt:lpstr>Montserrat SemiBold</vt:lpstr>
      <vt:lpstr>Traditional Arabic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Amirul Amin</dc:creator>
  <cp:lastModifiedBy>saleem</cp:lastModifiedBy>
  <cp:revision>20</cp:revision>
  <dcterms:created xsi:type="dcterms:W3CDTF">2023-06-07T03:59:58Z</dcterms:created>
  <dcterms:modified xsi:type="dcterms:W3CDTF">2023-07-13T08:10:37Z</dcterms:modified>
</cp:coreProperties>
</file>