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63" r:id="rId2"/>
    <p:sldId id="258" r:id="rId3"/>
    <p:sldId id="349" r:id="rId4"/>
    <p:sldId id="398" r:id="rId5"/>
    <p:sldId id="400" r:id="rId6"/>
    <p:sldId id="402" r:id="rId7"/>
    <p:sldId id="28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F9EBA6-16F3-4E3C-A17E-70D43A804A1B}" type="datetimeFigureOut">
              <a:rPr lang="en-US" smtClean="0"/>
              <a:t>9/20/2023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883DFF-B428-4B8D-8910-7C29FCEAB17A}"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06DA34-FC1E-47F2-AB95-6951F05C92EC}" type="datetimeFigureOut">
              <a:rPr lang="en-US" smtClean="0"/>
              <a:t>9/20/2023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1A78D9-B41E-4AB9-94E5-1DE2E3188AF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dirty="0"/>
              <a:t>Custom animation effects: picture changes during motion path</a:t>
            </a:r>
          </a:p>
          <a:p>
            <a:r>
              <a:rPr lang="en-US" sz="1400" dirty="0"/>
              <a:t>(Advanced)</a:t>
            </a:r>
          </a:p>
          <a:p>
            <a:endParaRPr lang="en-US" sz="1200" dirty="0"/>
          </a:p>
          <a:p>
            <a:endParaRPr lang="en-US" sz="1200" dirty="0"/>
          </a:p>
          <a:p>
            <a:pPr marL="0" marR="0" indent="0" algn="l" defTabSz="914400" rtl="0" eaLnBrk="1" fontAlgn="auto" latinLnBrk="0" hangingPunct="1">
              <a:lnSpc>
                <a:spcPct val="90000"/>
              </a:lnSpc>
              <a:spcBef>
                <a:spcPts val="0"/>
              </a:spcBef>
              <a:spcAft>
                <a:spcPts val="600"/>
              </a:spcAft>
              <a:buClrTx/>
              <a:buSzTx/>
              <a:buFontTx/>
              <a:buNone/>
              <a:defRPr/>
            </a:pPr>
            <a:r>
              <a:rPr lang="en-US" sz="1200" dirty="0"/>
              <a:t>To reproduce the first picture effect on this slide, do the following:</a:t>
            </a:r>
          </a:p>
          <a:p>
            <a:pPr marL="228600" marR="0" indent="-228600" algn="l" defTabSz="914400" rtl="0" eaLnBrk="1" fontAlgn="auto" latinLnBrk="0" hangingPunct="1">
              <a:lnSpc>
                <a:spcPct val="90000"/>
              </a:lnSpc>
              <a:spcBef>
                <a:spcPts val="0"/>
              </a:spcBef>
              <a:spcAft>
                <a:spcPts val="600"/>
              </a:spcAft>
              <a:buClrTx/>
              <a:buSzTx/>
              <a:buFont typeface="+mj-lt"/>
              <a:buAutoNum type="arabicPeriod"/>
              <a:defRPr/>
            </a:pPr>
            <a:r>
              <a:rPr lang="en-US" sz="1200" baseline="0" dirty="0"/>
              <a:t>On the </a:t>
            </a:r>
            <a:r>
              <a:rPr lang="en-US" sz="1200" b="1" baseline="0" dirty="0"/>
              <a:t>Home</a:t>
            </a:r>
            <a:r>
              <a:rPr lang="en-US" sz="1200" baseline="0" dirty="0"/>
              <a:t> tab, in the </a:t>
            </a:r>
            <a:r>
              <a:rPr lang="en-US" sz="1200" b="1" baseline="0" dirty="0"/>
              <a:t>Slides</a:t>
            </a:r>
            <a:r>
              <a:rPr lang="en-US" sz="1200" baseline="0" dirty="0"/>
              <a:t> group, click </a:t>
            </a:r>
            <a:r>
              <a:rPr lang="en-US" sz="1200" b="1" baseline="0" dirty="0"/>
              <a:t>Layout</a:t>
            </a:r>
            <a:r>
              <a:rPr lang="en-US" sz="1200" baseline="0" dirty="0"/>
              <a:t> and then click </a:t>
            </a:r>
            <a:r>
              <a:rPr lang="en-US" sz="1200" b="1" baseline="0" dirty="0"/>
              <a:t>Blank</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On the </a:t>
            </a:r>
            <a:r>
              <a:rPr lang="en-US" sz="1200" b="1" baseline="0" dirty="0"/>
              <a:t>Insert</a:t>
            </a:r>
            <a:r>
              <a:rPr lang="en-US" sz="1200" baseline="0" dirty="0"/>
              <a:t> tab, in the </a:t>
            </a:r>
            <a:r>
              <a:rPr lang="en-US" sz="1200" b="1" baseline="0" dirty="0"/>
              <a:t>Illustrations</a:t>
            </a:r>
            <a:r>
              <a:rPr lang="en-US" sz="1200" baseline="0" dirty="0"/>
              <a:t> group, click </a:t>
            </a:r>
            <a:r>
              <a:rPr lang="en-US" sz="1200" b="1" baseline="0" dirty="0"/>
              <a:t>Picture</a:t>
            </a:r>
            <a:r>
              <a:rPr lang="en-US" sz="1200" baseline="0" dirty="0"/>
              <a:t>. In the </a:t>
            </a:r>
            <a:r>
              <a:rPr lang="en-US" sz="1200" b="1" baseline="0" dirty="0"/>
              <a:t>Insert Picture </a:t>
            </a:r>
            <a:r>
              <a:rPr lang="en-US" sz="1200" baseline="0" dirty="0"/>
              <a:t>dialog box, select a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Under </a:t>
            </a:r>
            <a:r>
              <a:rPr lang="en-US" sz="1200" b="1" baseline="0" dirty="0"/>
              <a:t>Picture Tools</a:t>
            </a:r>
            <a:r>
              <a:rPr lang="en-US" sz="1200" baseline="0" dirty="0"/>
              <a:t>, on the </a:t>
            </a:r>
            <a:r>
              <a:rPr lang="en-US" sz="1200" b="1" baseline="0" dirty="0"/>
              <a:t>Format</a:t>
            </a:r>
            <a:r>
              <a:rPr lang="en-US" sz="1200" baseline="0" dirty="0"/>
              <a:t> tab, in the bottom right corner of the </a:t>
            </a:r>
            <a:r>
              <a:rPr lang="en-US" sz="1200" b="1" baseline="0" dirty="0"/>
              <a:t>Picture Styles </a:t>
            </a:r>
            <a:r>
              <a:rPr lang="en-US" sz="1200" baseline="0" dirty="0"/>
              <a:t>group, click the </a:t>
            </a:r>
            <a:r>
              <a:rPr lang="en-US" sz="1200" b="1" dirty="0"/>
              <a:t>Format Shape </a:t>
            </a:r>
            <a:r>
              <a:rPr lang="en-US" sz="1200" b="0" dirty="0"/>
              <a:t>d</a:t>
            </a:r>
            <a:r>
              <a:rPr lang="en-US" sz="1200" dirty="0"/>
              <a:t>ialog box launcher. In the </a:t>
            </a:r>
            <a:r>
              <a:rPr lang="en-US" sz="1200" b="1" dirty="0"/>
              <a:t>Format Shape </a:t>
            </a:r>
            <a:r>
              <a:rPr lang="en-US" sz="1200" b="0" dirty="0"/>
              <a:t>d</a:t>
            </a:r>
            <a:r>
              <a:rPr lang="en-US" sz="1200" dirty="0"/>
              <a:t>ialog box,</a:t>
            </a:r>
            <a:r>
              <a:rPr lang="en-US" sz="1200" baseline="0" dirty="0"/>
              <a:t> click </a:t>
            </a:r>
            <a:r>
              <a:rPr lang="en-US" sz="1200" b="1" baseline="0" dirty="0"/>
              <a:t>Line Color </a:t>
            </a:r>
            <a:r>
              <a:rPr lang="en-US" sz="1200" baseline="0" dirty="0"/>
              <a:t>in the left pane. In the </a:t>
            </a:r>
            <a:r>
              <a:rPr lang="en-US" sz="1200" b="1" baseline="0" dirty="0"/>
              <a:t>Line Color </a:t>
            </a:r>
            <a:r>
              <a:rPr lang="en-US" sz="1200" baseline="0" dirty="0"/>
              <a:t>pane, select </a:t>
            </a:r>
            <a:r>
              <a:rPr lang="en-US" sz="1200" b="1" baseline="0" dirty="0"/>
              <a:t>Solid line</a:t>
            </a:r>
            <a:r>
              <a:rPr lang="en-US" sz="1200" baseline="0" dirty="0"/>
              <a:t>, click the button next to </a:t>
            </a:r>
            <a:r>
              <a:rPr lang="en-US" sz="1200" b="1" baseline="0" dirty="0"/>
              <a:t>Color</a:t>
            </a:r>
            <a:r>
              <a:rPr lang="en-US" sz="1200" baseline="0" dirty="0"/>
              <a:t>, and then under </a:t>
            </a:r>
            <a:r>
              <a:rPr lang="en-US" sz="1200" b="1" baseline="0" dirty="0"/>
              <a:t>Theme Colors </a:t>
            </a:r>
            <a:r>
              <a:rPr lang="en-US" sz="1200" baseline="0" dirty="0"/>
              <a:t>click </a:t>
            </a:r>
            <a:r>
              <a:rPr lang="en-US" sz="1200" b="1" baseline="0" dirty="0"/>
              <a:t>White, Background 1 </a:t>
            </a:r>
            <a:r>
              <a:rPr lang="en-US" sz="1200" baseline="0" dirty="0"/>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Line Style </a:t>
            </a:r>
            <a:r>
              <a:rPr lang="en-US" sz="1200" baseline="0" dirty="0"/>
              <a:t>in the left pane, and then in the </a:t>
            </a:r>
            <a:r>
              <a:rPr lang="en-US" sz="1200" b="1" baseline="0" dirty="0"/>
              <a:t>Line Style </a:t>
            </a:r>
            <a:r>
              <a:rPr lang="en-US" sz="1200" baseline="0" dirty="0"/>
              <a:t>pane, in the </a:t>
            </a:r>
            <a:r>
              <a:rPr lang="en-US" sz="1200" b="1" baseline="0" dirty="0"/>
              <a:t>Width</a:t>
            </a:r>
            <a:r>
              <a:rPr lang="en-US" sz="1200" baseline="0" dirty="0"/>
              <a:t> box, enter </a:t>
            </a:r>
            <a:r>
              <a:rPr lang="en-US" sz="1200" b="1" baseline="0" dirty="0"/>
              <a:t>1.5 pt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a:t>
            </a:r>
            <a:r>
              <a:rPr lang="en-US" sz="1200" dirty="0"/>
              <a:t>the </a:t>
            </a:r>
            <a:r>
              <a:rPr lang="en-US" sz="1200" b="1" dirty="0"/>
              <a:t>Format Shape </a:t>
            </a:r>
            <a:r>
              <a:rPr lang="en-US" sz="1200" b="0" dirty="0"/>
              <a:t>d</a:t>
            </a:r>
            <a:r>
              <a:rPr lang="en-US" sz="1200" dirty="0"/>
              <a:t>ialog box,</a:t>
            </a:r>
            <a:r>
              <a:rPr lang="en-US" sz="1200" baseline="0" dirty="0"/>
              <a:t> click </a:t>
            </a:r>
            <a:r>
              <a:rPr lang="en-US" sz="1200" b="1" baseline="0" dirty="0"/>
              <a:t>Shadow</a:t>
            </a:r>
            <a:r>
              <a:rPr lang="en-US" sz="1200" baseline="0" dirty="0"/>
              <a:t> in the left pane. In the </a:t>
            </a:r>
            <a:r>
              <a:rPr lang="en-US" sz="1200" b="1" baseline="0" dirty="0"/>
              <a:t>Shadow </a:t>
            </a:r>
            <a:r>
              <a:rPr lang="en-US" sz="1200" baseline="0" dirty="0"/>
              <a:t>pane, click the button next to </a:t>
            </a:r>
            <a:r>
              <a:rPr lang="en-US" sz="1200" b="1" baseline="0" dirty="0"/>
              <a:t>Presets</a:t>
            </a:r>
            <a:r>
              <a:rPr lang="en-US" sz="1200" baseline="0" dirty="0"/>
              <a:t>, and then under </a:t>
            </a:r>
            <a:r>
              <a:rPr lang="en-US" sz="1200" b="1" baseline="0" dirty="0"/>
              <a:t>Outer</a:t>
            </a:r>
            <a:r>
              <a:rPr lang="en-US" sz="1200" baseline="0" dirty="0"/>
              <a:t> click </a:t>
            </a:r>
            <a:r>
              <a:rPr lang="en-US" sz="1200" b="1" baseline="0" dirty="0"/>
              <a:t>Offset Center </a:t>
            </a:r>
            <a:r>
              <a:rPr lang="en-US" sz="1200" baseline="0" dirty="0"/>
              <a:t>(second row, second option from the left).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dirty="0"/>
              <a:t>On the </a:t>
            </a:r>
            <a:r>
              <a:rPr lang="en-US" sz="1200" b="1" dirty="0"/>
              <a:t>Animations</a:t>
            </a:r>
            <a:r>
              <a:rPr lang="en-US" sz="1200" dirty="0"/>
              <a:t> tab, in the </a:t>
            </a:r>
            <a:r>
              <a:rPr lang="en-US" sz="1200" b="1" dirty="0"/>
              <a:t>Animations</a:t>
            </a:r>
            <a:r>
              <a:rPr lang="en-US" sz="1200" dirty="0"/>
              <a:t> group, click </a:t>
            </a:r>
            <a:r>
              <a:rPr lang="en-US" sz="1200" b="1" dirty="0"/>
              <a:t>Custom Animation</a:t>
            </a:r>
            <a:r>
              <a:rPr lang="en-US" sz="1200" dirty="0"/>
              <a:t>. </a:t>
            </a:r>
          </a:p>
          <a:p>
            <a:pPr marL="228600" indent="-228600">
              <a:buFont typeface="+mj-lt"/>
              <a:buAutoNum type="arabicPeriod"/>
            </a:pPr>
            <a:r>
              <a:rPr lang="en-US" sz="1200" dirty="0"/>
              <a:t>On</a:t>
            </a:r>
            <a:r>
              <a:rPr lang="en-US" sz="1200" baseline="0" dirty="0"/>
              <a:t> the slide, select the picture.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Entrance</a:t>
            </a:r>
            <a:r>
              <a:rPr lang="en-US" sz="1200" baseline="0" dirty="0"/>
              <a:t>, and then click </a:t>
            </a:r>
            <a:r>
              <a:rPr lang="en-US" sz="1200" b="1" baseline="0" dirty="0"/>
              <a:t>More Effects</a:t>
            </a:r>
            <a:r>
              <a:rPr lang="en-US" sz="1200" baseline="0" dirty="0"/>
              <a:t>. In the </a:t>
            </a:r>
            <a:r>
              <a:rPr lang="en-US" sz="1200" b="1" baseline="0" dirty="0"/>
              <a:t>Add Entrance Effect </a:t>
            </a:r>
            <a:r>
              <a:rPr lang="en-US" sz="1200" baseline="0" dirty="0"/>
              <a:t>dialog box, under </a:t>
            </a:r>
            <a:r>
              <a:rPr lang="en-US" sz="1200" b="1" baseline="0" dirty="0"/>
              <a:t>Subtle</a:t>
            </a:r>
            <a:r>
              <a:rPr lang="en-US" sz="1200" baseline="0" dirty="0"/>
              <a:t>, click </a:t>
            </a:r>
            <a:r>
              <a:rPr lang="en-US" sz="1200" b="1" baseline="0" dirty="0"/>
              <a:t>Fade</a:t>
            </a:r>
            <a:r>
              <a:rPr lang="en-US" sz="1200" b="0" baseline="0" dirty="0"/>
              <a:t>, and then click </a:t>
            </a:r>
            <a:r>
              <a:rPr lang="en-US" sz="1200" b="1" baseline="0" dirty="0"/>
              <a:t>OK</a:t>
            </a:r>
            <a:r>
              <a:rPr lang="en-US" sz="1200" b="0" baseline="0" dirty="0"/>
              <a: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first animation effect (fade effect for the picture), and then under </a:t>
            </a:r>
            <a:r>
              <a:rPr lang="en-US" sz="1200" b="1" baseline="0" dirty="0"/>
              <a:t>Modify: Fade</a:t>
            </a:r>
            <a:r>
              <a:rPr lang="en-US" sz="1200" baseline="0" dirty="0"/>
              <a:t> do the following:</a:t>
            </a:r>
          </a:p>
          <a:p>
            <a:pPr marL="685800" lvl="1" indent="-228600">
              <a:buFont typeface="Arial" panose="020B0604020202020204" pitchFamily="34" charset="0"/>
              <a:buChar char="•"/>
            </a:pPr>
            <a:r>
              <a:rPr lang="en-US" sz="1200" baseline="0" dirty="0"/>
              <a:t>In the </a:t>
            </a:r>
            <a:r>
              <a:rPr lang="en-US" sz="1200" b="1" baseline="0" dirty="0"/>
              <a:t>Start</a:t>
            </a:r>
            <a:r>
              <a:rPr lang="en-US" sz="1200" baseline="0" dirty="0"/>
              <a:t> list, select </a:t>
            </a:r>
            <a:r>
              <a:rPr lang="en-US" sz="1200" b="1" baseline="0" dirty="0"/>
              <a:t>With Previous</a:t>
            </a:r>
            <a:r>
              <a:rPr lang="en-US" sz="1200" baseline="0" dirty="0"/>
              <a:t>. </a:t>
            </a:r>
          </a:p>
          <a:p>
            <a:pPr marL="685800" lvl="1" indent="-228600">
              <a:buFont typeface="Arial" panose="020B0604020202020204" pitchFamily="34" charset="0"/>
              <a:buChar char="•"/>
            </a:pPr>
            <a:r>
              <a:rPr lang="en-US" sz="1200" baseline="0" dirty="0"/>
              <a:t>In the </a:t>
            </a:r>
            <a:r>
              <a:rPr lang="en-US" sz="1200" b="1" baseline="0" dirty="0"/>
              <a:t>Speed</a:t>
            </a:r>
            <a:r>
              <a:rPr lang="en-US" sz="1200" baseline="0" dirty="0"/>
              <a:t> list, select </a:t>
            </a:r>
            <a:r>
              <a:rPr lang="en-US" sz="1200" b="1" baseline="0" dirty="0"/>
              <a:t>Fast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a:t>
            </a:r>
            <a:r>
              <a:rPr lang="en-US" sz="1200" b="1" baseline="0" dirty="0"/>
              <a:t>Add Effect</a:t>
            </a:r>
            <a:r>
              <a:rPr lang="en-US" sz="1200" baseline="0" dirty="0"/>
              <a:t>, point to </a:t>
            </a:r>
            <a:r>
              <a:rPr lang="en-US" sz="1200" b="1" baseline="0" dirty="0"/>
              <a:t>Motion Paths</a:t>
            </a:r>
            <a:r>
              <a:rPr lang="en-US" sz="1200" baseline="0" dirty="0"/>
              <a:t>, and then click </a:t>
            </a:r>
            <a:r>
              <a:rPr lang="en-US" sz="1200" b="1" baseline="0" dirty="0"/>
              <a:t>Right</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select the second animation effect (motion path for the picture), and then under </a:t>
            </a:r>
            <a:r>
              <a:rPr lang="en-US" sz="1200" b="1" baseline="0" dirty="0"/>
              <a:t>Modify: Right</a:t>
            </a:r>
            <a:r>
              <a:rPr lang="en-US" sz="1200" baseline="0" dirty="0"/>
              <a:t>, in the </a:t>
            </a:r>
            <a:r>
              <a:rPr lang="en-US" sz="1200" b="1" baseline="0" dirty="0"/>
              <a:t>Start</a:t>
            </a:r>
            <a:r>
              <a:rPr lang="en-US" sz="1200" baseline="0" dirty="0"/>
              <a:t> list, select </a:t>
            </a:r>
            <a:r>
              <a:rPr lang="en-US" sz="1200" b="1" baseline="0" dirty="0"/>
              <a:t>With Previous</a:t>
            </a:r>
            <a:r>
              <a:rPr lang="en-US" sz="1200" baseline="0" dirty="0"/>
              <a:t>. </a:t>
            </a:r>
          </a:p>
          <a:p>
            <a:pPr marL="228600" indent="-228600">
              <a:buFont typeface="+mj-lt"/>
              <a:buAutoNum type="arabicPeriod"/>
            </a:pPr>
            <a:r>
              <a:rPr lang="en-US" sz="1200" baseline="0" dirty="0"/>
              <a:t>Also in the </a:t>
            </a:r>
            <a:r>
              <a:rPr lang="en-US" sz="1200" b="1" baseline="0" dirty="0"/>
              <a:t>Custom Animation </a:t>
            </a:r>
            <a:r>
              <a:rPr lang="en-US" sz="1200" baseline="0" dirty="0"/>
              <a:t>task pane, click the arrow to the right of the second animation effect, and then click </a:t>
            </a:r>
            <a:r>
              <a:rPr lang="en-US" sz="1200" b="1" baseline="0" dirty="0"/>
              <a:t>Timing</a:t>
            </a:r>
            <a:r>
              <a:rPr lang="en-US" sz="1200" baseline="0" dirty="0"/>
              <a:t>. In the </a:t>
            </a:r>
            <a:r>
              <a:rPr lang="en-US" sz="1200" b="1" baseline="0" dirty="0"/>
              <a:t>Right</a:t>
            </a:r>
            <a:r>
              <a:rPr lang="en-US" sz="1200" baseline="0" dirty="0"/>
              <a:t> dialog box, on the </a:t>
            </a:r>
            <a:r>
              <a:rPr lang="en-US" sz="1200" b="1" baseline="0" dirty="0"/>
              <a:t>Timing</a:t>
            </a:r>
            <a:r>
              <a:rPr lang="en-US" sz="1200" baseline="0" dirty="0"/>
              <a:t> tab, in the </a:t>
            </a:r>
            <a:r>
              <a:rPr lang="en-US" sz="1200" b="1" baseline="0" dirty="0"/>
              <a:t>Speed</a:t>
            </a:r>
            <a:r>
              <a:rPr lang="en-US" sz="1200" baseline="0" dirty="0"/>
              <a:t> box, enter </a:t>
            </a:r>
            <a:r>
              <a:rPr lang="en-US" sz="1200" b="1" baseline="0" dirty="0"/>
              <a:t>10</a:t>
            </a:r>
            <a:r>
              <a:rPr lang="en-US" sz="1200" baseline="0" dirty="0"/>
              <a:t> </a:t>
            </a:r>
            <a:r>
              <a:rPr lang="en-US" sz="1200" b="1" baseline="0" dirty="0"/>
              <a:t>seconds</a:t>
            </a:r>
            <a:r>
              <a:rPr lang="en-US" sz="1200" b="0" baseline="0" dirty="0"/>
              <a:t>.</a:t>
            </a:r>
          </a:p>
          <a:p>
            <a:pPr marL="228600" indent="-228600">
              <a:buFont typeface="+mj-lt"/>
              <a:buAutoNum type="arabicPeriod"/>
            </a:pPr>
            <a:r>
              <a:rPr lang="en-US" sz="1200" baseline="0" dirty="0"/>
              <a:t>On the slide, select the motion path. Press and hold SHIFT to constrain the path to a straight, horizontal line, and then drag the right adjustment handle to the right, stopping approximately 1.5” left of the right edge of the slide. (</a:t>
            </a:r>
            <a:r>
              <a:rPr lang="en-US" sz="1200" b="1" baseline="0" dirty="0"/>
              <a:t>Note: </a:t>
            </a:r>
            <a:r>
              <a:rPr lang="en-US" sz="1200" baseline="0" dirty="0"/>
              <a:t>On the </a:t>
            </a:r>
            <a:r>
              <a:rPr lang="en-US" sz="1200" b="1" baseline="0" dirty="0"/>
              <a:t>View</a:t>
            </a:r>
            <a:r>
              <a:rPr lang="en-US" sz="1200" baseline="0" dirty="0"/>
              <a:t> tab, in the </a:t>
            </a:r>
            <a:r>
              <a:rPr lang="en-US" sz="1200" b="1" baseline="0" dirty="0"/>
              <a:t>Show/Hide</a:t>
            </a:r>
            <a:r>
              <a:rPr lang="en-US" sz="1200" baseline="0" dirty="0"/>
              <a:t> group, select </a:t>
            </a:r>
            <a:r>
              <a:rPr lang="en-US" sz="1200" b="1" baseline="0" dirty="0"/>
              <a:t>Ruler</a:t>
            </a:r>
            <a:r>
              <a:rPr lang="en-US" sz="1200" b="0" baseline="0" dirty="0"/>
              <a:t> t</a:t>
            </a:r>
            <a:r>
              <a:rPr lang="en-US" sz="1200" baseline="0" dirty="0"/>
              <a:t>o measure approximately where the endpoint is on the slide.)</a:t>
            </a:r>
          </a:p>
          <a:p>
            <a:pPr marL="228600" indent="-228600">
              <a:buFont typeface="+mj-lt"/>
              <a:buNone/>
            </a:pPr>
            <a:endParaRPr lang="en-US" sz="1200" baseline="0" dirty="0"/>
          </a:p>
          <a:p>
            <a:endParaRPr lang="en-US" sz="1200" baseline="0" dirty="0"/>
          </a:p>
          <a:p>
            <a:r>
              <a:rPr lang="en-US" sz="1200" baseline="0" dirty="0"/>
              <a:t>To reproduce the other pictures on this slide, do the following:</a:t>
            </a:r>
          </a:p>
          <a:p>
            <a:pPr marL="228600" indent="-228600">
              <a:buFont typeface="+mj-lt"/>
              <a:buAutoNum type="arabicPeriod"/>
            </a:pPr>
            <a:r>
              <a:rPr lang="en-US" sz="1200" baseline="0" dirty="0"/>
              <a:t>Select the picture. On the </a:t>
            </a:r>
            <a:r>
              <a:rPr lang="en-US" sz="1200" b="1" baseline="0" dirty="0"/>
              <a:t>Home</a:t>
            </a:r>
            <a:r>
              <a:rPr lang="en-US" sz="1200" baseline="0" dirty="0"/>
              <a:t> tab, in the </a:t>
            </a:r>
            <a:r>
              <a:rPr lang="en-US" sz="1200" b="1" baseline="0" dirty="0"/>
              <a:t>Clipboard</a:t>
            </a:r>
            <a:r>
              <a:rPr lang="en-US" sz="1200" baseline="0" dirty="0"/>
              <a:t> group, click the arrow under </a:t>
            </a:r>
            <a:r>
              <a:rPr lang="en-US" sz="1200" b="1" baseline="0" dirty="0"/>
              <a:t>Paste</a:t>
            </a:r>
            <a:r>
              <a:rPr lang="en-US" sz="1200" baseline="0" dirty="0"/>
              <a:t>, and then click </a:t>
            </a:r>
            <a:r>
              <a:rPr lang="en-US" sz="1200" b="1" baseline="0" dirty="0"/>
              <a:t>Duplicate</a:t>
            </a:r>
            <a:r>
              <a:rPr lang="en-US" sz="1200" baseline="0" dirty="0"/>
              <a:t>. Repeat this process for a total of four duplicate pictures. </a:t>
            </a:r>
          </a:p>
          <a:p>
            <a:pPr marL="228600" indent="-228600">
              <a:buFont typeface="+mj-lt"/>
              <a:buAutoNum type="arabicPeriod"/>
            </a:pPr>
            <a:r>
              <a:rPr lang="en-US" sz="1200" baseline="0" dirty="0"/>
              <a:t>Select a duplicate picture. Under </a:t>
            </a:r>
            <a:r>
              <a:rPr lang="en-US" sz="1200" b="1" baseline="0" dirty="0"/>
              <a:t>Picture Tools</a:t>
            </a:r>
            <a:r>
              <a:rPr lang="en-US" sz="1200" baseline="0" dirty="0"/>
              <a:t>, on the </a:t>
            </a:r>
            <a:r>
              <a:rPr lang="en-US" sz="1200" b="1" baseline="0" dirty="0"/>
              <a:t>Format</a:t>
            </a:r>
            <a:r>
              <a:rPr lang="en-US" sz="1200" baseline="0" dirty="0"/>
              <a:t> tab, in the </a:t>
            </a:r>
            <a:r>
              <a:rPr lang="en-US" sz="1200" b="1" baseline="0" dirty="0"/>
              <a:t>Adjust</a:t>
            </a:r>
            <a:r>
              <a:rPr lang="en-US" sz="1200" baseline="0" dirty="0"/>
              <a:t> group, click </a:t>
            </a:r>
            <a:r>
              <a:rPr lang="en-US" sz="1200" b="1" baseline="0" dirty="0"/>
              <a:t>Change Picture</a:t>
            </a:r>
            <a:r>
              <a:rPr lang="en-US" sz="1200" baseline="0" dirty="0"/>
              <a:t>. </a:t>
            </a:r>
          </a:p>
          <a:p>
            <a:pPr marL="228600" indent="-228600">
              <a:buFont typeface="+mj-lt"/>
              <a:buAutoNum type="arabicPeriod"/>
            </a:pPr>
            <a:r>
              <a:rPr lang="en-US" sz="1200" baseline="0" dirty="0"/>
              <a:t>In the </a:t>
            </a:r>
            <a:r>
              <a:rPr lang="en-US" sz="1200" b="1" baseline="0" dirty="0"/>
              <a:t>Insert Picture </a:t>
            </a:r>
            <a:r>
              <a:rPr lang="en-US" sz="1200" baseline="0" dirty="0"/>
              <a:t>dialog box, select a new picture, and then click </a:t>
            </a:r>
            <a:r>
              <a:rPr lang="en-US" sz="1200" b="1" baseline="0" dirty="0"/>
              <a:t>Insert</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Under </a:t>
            </a:r>
            <a:r>
              <a:rPr lang="en-US" sz="1200" b="1" i="0" baseline="0" dirty="0"/>
              <a:t>Picture Tools</a:t>
            </a:r>
            <a:r>
              <a:rPr lang="en-US" sz="1200" i="0" baseline="0" dirty="0"/>
              <a:t>, on the </a:t>
            </a:r>
            <a:r>
              <a:rPr lang="en-US" sz="1200" b="1" i="0" baseline="0" dirty="0"/>
              <a:t>Format</a:t>
            </a:r>
            <a:r>
              <a:rPr lang="en-US" sz="1200" i="0" baseline="0" dirty="0"/>
              <a:t> tab, in the bottom right corner of the </a:t>
            </a:r>
            <a:r>
              <a:rPr lang="en-US" sz="1200" b="1" i="0" baseline="0" dirty="0"/>
              <a:t>Size</a:t>
            </a:r>
            <a:r>
              <a:rPr lang="en-US" sz="1200" i="0" baseline="0" dirty="0"/>
              <a:t> group, click the </a:t>
            </a:r>
            <a:r>
              <a:rPr lang="en-US" sz="1200" b="1" dirty="0"/>
              <a:t>Size and Position</a:t>
            </a:r>
            <a:r>
              <a:rPr lang="en-US" sz="1200" b="0" dirty="0"/>
              <a:t> dialog</a:t>
            </a:r>
            <a:r>
              <a:rPr lang="en-US" sz="1200" b="0" baseline="0" dirty="0"/>
              <a:t> box launcher. </a:t>
            </a:r>
            <a:r>
              <a:rPr lang="en-US" sz="1200" dirty="0"/>
              <a:t>In the </a:t>
            </a:r>
            <a:r>
              <a:rPr lang="en-US" sz="1200" b="1" dirty="0"/>
              <a:t>Size and Position </a:t>
            </a:r>
            <a:r>
              <a:rPr lang="en-US" sz="1200" dirty="0"/>
              <a:t> dialog box</a:t>
            </a:r>
            <a:r>
              <a:rPr lang="en-US" sz="1200" baseline="0" dirty="0"/>
              <a:t>, o</a:t>
            </a:r>
            <a:r>
              <a:rPr lang="en-US" sz="1200" dirty="0"/>
              <a:t>n the </a:t>
            </a:r>
            <a:r>
              <a:rPr lang="en-US" sz="1200" b="1" dirty="0"/>
              <a:t>Size</a:t>
            </a:r>
            <a:r>
              <a:rPr lang="en-US" sz="1200" dirty="0"/>
              <a:t> tab, resize or crop the picture as needed so that</a:t>
            </a:r>
            <a:r>
              <a:rPr lang="en-US" sz="1200" baseline="0" dirty="0"/>
              <a:t> under </a:t>
            </a:r>
            <a:r>
              <a:rPr lang="en-US" sz="1200" b="1" baseline="0" dirty="0"/>
              <a:t>Size and rotate</a:t>
            </a:r>
            <a:r>
              <a:rPr lang="en-US" sz="1200" baseline="0" dirty="0"/>
              <a:t>, the </a:t>
            </a:r>
            <a:r>
              <a:rPr lang="en-US" sz="1200" b="1" baseline="0" dirty="0"/>
              <a:t>Height</a:t>
            </a:r>
            <a:r>
              <a:rPr lang="en-US" sz="1200" baseline="0" dirty="0"/>
              <a:t> box is set to </a:t>
            </a:r>
            <a:r>
              <a:rPr lang="en-US" sz="1200" b="1" baseline="0" dirty="0"/>
              <a:t>2”</a:t>
            </a:r>
            <a:r>
              <a:rPr lang="en-US" sz="1200" baseline="0" dirty="0"/>
              <a:t> and the </a:t>
            </a:r>
            <a:r>
              <a:rPr lang="en-US" sz="1200" b="1" baseline="0" dirty="0"/>
              <a:t>Width</a:t>
            </a:r>
            <a:r>
              <a:rPr lang="en-US" sz="1200" baseline="0" dirty="0"/>
              <a:t> box is set to </a:t>
            </a:r>
            <a:r>
              <a:rPr lang="en-US" sz="1200" b="1" baseline="0" dirty="0"/>
              <a:t>2”</a:t>
            </a:r>
            <a:r>
              <a:rPr lang="en-US" sz="1200" baseline="0" dirty="0"/>
              <a:t>. Resize the picture under </a:t>
            </a:r>
            <a:r>
              <a:rPr lang="en-US" sz="1200" b="1" baseline="0" dirty="0"/>
              <a:t>Size and rotate </a:t>
            </a:r>
            <a:r>
              <a:rPr lang="en-US" sz="1200" baseline="0" dirty="0"/>
              <a:t>by entering values into the </a:t>
            </a:r>
            <a:r>
              <a:rPr lang="en-US" sz="1200" b="1" baseline="0" dirty="0"/>
              <a:t>Height</a:t>
            </a:r>
            <a:r>
              <a:rPr lang="en-US" sz="1200" baseline="0" dirty="0"/>
              <a:t> and </a:t>
            </a:r>
            <a:r>
              <a:rPr lang="en-US" sz="1200" b="1" baseline="0" dirty="0"/>
              <a:t>Width</a:t>
            </a:r>
            <a:r>
              <a:rPr lang="en-US" sz="1200" baseline="0" dirty="0"/>
              <a:t> boxes. Crop the picture under </a:t>
            </a:r>
            <a:r>
              <a:rPr lang="en-US" sz="1200" b="1" baseline="0" dirty="0"/>
              <a:t>Crop from </a:t>
            </a:r>
            <a:r>
              <a:rPr lang="en-US" sz="1200" baseline="0" dirty="0"/>
              <a:t>by entering values into the </a:t>
            </a:r>
            <a:r>
              <a:rPr lang="en-US" sz="1200" b="1" baseline="0" dirty="0"/>
              <a:t>Left</a:t>
            </a:r>
            <a:r>
              <a:rPr lang="en-US" sz="1200" baseline="0" dirty="0"/>
              <a:t>, </a:t>
            </a:r>
            <a:r>
              <a:rPr lang="en-US" sz="1200" b="1" baseline="0" dirty="0"/>
              <a:t>Right</a:t>
            </a:r>
            <a:r>
              <a:rPr lang="en-US" sz="1200" baseline="0" dirty="0"/>
              <a:t>, </a:t>
            </a:r>
            <a:r>
              <a:rPr lang="en-US" sz="1200" b="1" baseline="0" dirty="0"/>
              <a:t>Top</a:t>
            </a:r>
            <a:r>
              <a:rPr lang="en-US" sz="1200" baseline="0" dirty="0"/>
              <a:t>, and </a:t>
            </a:r>
            <a:r>
              <a:rPr lang="en-US" sz="1200" b="1" baseline="0" dirty="0"/>
              <a:t>Bottom</a:t>
            </a:r>
            <a:r>
              <a:rPr lang="en-US" sz="1200" baseline="0" dirty="0"/>
              <a:t> boxes. </a:t>
            </a:r>
          </a:p>
          <a:p>
            <a:pPr marL="228600" indent="-228600">
              <a:buFont typeface="+mj-lt"/>
              <a:buAutoNum type="arabicPeriod"/>
            </a:pPr>
            <a:r>
              <a:rPr lang="en-US" sz="1200" baseline="0" dirty="0"/>
              <a:t>Repeat steps 2-4 for the other duplicate pictures. </a:t>
            </a:r>
          </a:p>
          <a:p>
            <a:pPr marL="228600" indent="-228600">
              <a:buFont typeface="+mj-lt"/>
              <a:buAutoNum type="arabicPeriod"/>
            </a:pPr>
            <a:endParaRPr lang="en-US" sz="1200" baseline="0" dirty="0"/>
          </a:p>
          <a:p>
            <a:pPr marL="228600" indent="-228600">
              <a:buFont typeface="+mj-lt"/>
              <a:buAutoNum type="arabicPeriod"/>
            </a:pPr>
            <a:endParaRPr lang="en-US" sz="1200" baseline="0" dirty="0"/>
          </a:p>
          <a:p>
            <a:pPr marL="228600" indent="-228600">
              <a:buFontTx/>
              <a:buNone/>
            </a:pPr>
            <a:r>
              <a:rPr lang="en-US" sz="1200" baseline="0" dirty="0"/>
              <a:t>To reproduce the other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i="0" baseline="0" dirty="0"/>
              <a:t>In the </a:t>
            </a:r>
            <a:r>
              <a:rPr lang="en-US" sz="1200" b="1" i="0" baseline="0" dirty="0"/>
              <a:t>Custom Animation </a:t>
            </a:r>
            <a:r>
              <a:rPr lang="en-US" sz="1200" baseline="0" dirty="0"/>
              <a:t>task pane</a:t>
            </a:r>
            <a:r>
              <a:rPr lang="en-US" sz="1200" i="0" baseline="0" dirty="0"/>
              <a:t>, select the third animation effect (fade effect for the second picture). Click the arrow to the right of the selected effect, </a:t>
            </a:r>
            <a:r>
              <a:rPr lang="en-US" sz="1200" baseline="0" dirty="0"/>
              <a:t>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2.5</a:t>
            </a:r>
            <a:r>
              <a:rPr lang="en-US" sz="1200" baseline="0" dirty="0"/>
              <a:t>. </a:t>
            </a:r>
            <a:endParaRPr lang="en-US" sz="1200" i="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fifth animation effect (fade effect for the third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5</a:t>
            </a:r>
            <a:r>
              <a:rPr lang="en-US" sz="1200" baseline="0" dirty="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defRPr/>
            </a:pPr>
            <a:r>
              <a:rPr lang="en-US" sz="1200" baseline="0" dirty="0"/>
              <a:t>Also in the </a:t>
            </a:r>
            <a:r>
              <a:rPr lang="en-US" sz="1200" b="1" baseline="0" dirty="0"/>
              <a:t>Custom Animation </a:t>
            </a:r>
            <a:r>
              <a:rPr lang="en-US" sz="1200" baseline="0" dirty="0"/>
              <a:t>task pane, select the seventh animation effect (fade effect for the fourth picture). Click the arrow to the right of the selected effect, and then click </a:t>
            </a:r>
            <a:r>
              <a:rPr lang="en-US" sz="1200" b="1" baseline="0" dirty="0"/>
              <a:t>Timing</a:t>
            </a:r>
            <a:r>
              <a:rPr lang="en-US" sz="1200" baseline="0" dirty="0"/>
              <a:t>. In the </a:t>
            </a:r>
            <a:r>
              <a:rPr lang="en-US" sz="1200" b="1" baseline="0" dirty="0"/>
              <a:t>Fade </a:t>
            </a:r>
            <a:r>
              <a:rPr lang="en-US" sz="1200" baseline="0" dirty="0"/>
              <a:t>dialog box, on the </a:t>
            </a:r>
            <a:r>
              <a:rPr lang="en-US" sz="1200" b="1" baseline="0" dirty="0"/>
              <a:t>Timing</a:t>
            </a:r>
            <a:r>
              <a:rPr lang="en-US" sz="1200" baseline="0" dirty="0"/>
              <a:t> tab, in the </a:t>
            </a:r>
            <a:r>
              <a:rPr lang="en-US" sz="1200" b="1" baseline="0" dirty="0"/>
              <a:t>Delay</a:t>
            </a:r>
            <a:r>
              <a:rPr lang="en-US" sz="1200" baseline="0" dirty="0"/>
              <a:t> box, enter </a:t>
            </a:r>
            <a:r>
              <a:rPr lang="en-US" sz="1200" b="1" baseline="0" dirty="0"/>
              <a:t>7.5</a:t>
            </a:r>
            <a:r>
              <a:rPr lang="en-US" sz="1200" baseline="0" dirty="0"/>
              <a:t>. </a:t>
            </a:r>
          </a:p>
          <a:p>
            <a:pPr marL="228600" indent="-228600">
              <a:buFont typeface="+mj-lt"/>
              <a:buAutoNum type="arabicPeriod"/>
            </a:pPr>
            <a:r>
              <a:rPr lang="en-US" sz="1200" baseline="0" dirty="0"/>
              <a:t>On the slide, press and hold SHIFT and select all four pictures.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point to </a:t>
            </a:r>
            <a:r>
              <a:rPr lang="en-US" sz="1200" b="1" baseline="0" dirty="0"/>
              <a:t>Align</a:t>
            </a:r>
            <a:r>
              <a:rPr lang="en-US" sz="1200" baseline="0" dirty="0"/>
              <a:t>, and then do the following:</a:t>
            </a:r>
          </a:p>
          <a:p>
            <a:pPr marL="685800" lvl="1" indent="-228600">
              <a:buFont typeface="+mj-lt"/>
              <a:buAutoNum type="arabicPeriod"/>
            </a:pPr>
            <a:r>
              <a:rPr lang="en-US" sz="1200" baseline="0" dirty="0"/>
              <a:t>Click </a:t>
            </a:r>
            <a:r>
              <a:rPr lang="en-US" sz="1200" b="1" baseline="0" dirty="0"/>
              <a:t>Align Selected Objects</a:t>
            </a:r>
            <a:r>
              <a:rPr lang="en-US" sz="1200" baseline="0" dirty="0"/>
              <a:t>.</a:t>
            </a:r>
          </a:p>
          <a:p>
            <a:pPr marL="685800" lvl="1" indent="-228600">
              <a:buFont typeface="+mj-lt"/>
              <a:buAutoNum type="arabicPeriod"/>
            </a:pPr>
            <a:r>
              <a:rPr lang="en-US" sz="1200" baseline="0" dirty="0"/>
              <a:t>Click </a:t>
            </a:r>
            <a:r>
              <a:rPr lang="en-US" sz="1200" b="1" baseline="0" dirty="0"/>
              <a:t>Align Center</a:t>
            </a:r>
            <a:r>
              <a:rPr lang="en-US" sz="1200" baseline="0" dirty="0"/>
              <a:t>. </a:t>
            </a:r>
          </a:p>
          <a:p>
            <a:pPr marL="685800" lvl="1" indent="-228600">
              <a:buFont typeface="+mj-lt"/>
              <a:buAutoNum type="arabicPeriod"/>
            </a:pPr>
            <a:r>
              <a:rPr lang="en-US" sz="1200" baseline="0" dirty="0"/>
              <a:t>Click </a:t>
            </a:r>
            <a:r>
              <a:rPr lang="en-US" sz="1200" b="1" baseline="0" dirty="0"/>
              <a:t>Align Middle</a:t>
            </a:r>
            <a:r>
              <a:rPr lang="en-US" sz="1200" baseline="0" dirty="0"/>
              <a:t>. </a:t>
            </a:r>
          </a:p>
          <a:p>
            <a:pPr marL="228600" indent="-228600">
              <a:buFont typeface="+mj-lt"/>
              <a:buAutoNum type="arabicPeriod"/>
            </a:pPr>
            <a:r>
              <a:rPr lang="en-US" sz="1200" baseline="0" dirty="0"/>
              <a:t>Drag the pictures into the top left corner of the slide. </a:t>
            </a:r>
          </a:p>
          <a:p>
            <a:endParaRPr lang="en-US" sz="1200" baseline="0" dirty="0"/>
          </a:p>
          <a:p>
            <a:endParaRPr lang="en-US" sz="1200" baseline="0" dirty="0"/>
          </a:p>
          <a:p>
            <a:r>
              <a:rPr lang="en-US" sz="1200" baseline="0" dirty="0"/>
              <a:t>To reproduce the background effects on this slide, do the following:</a:t>
            </a:r>
          </a:p>
          <a:p>
            <a:pPr marL="228600" indent="-228600">
              <a:buFont typeface="+mj-lt"/>
              <a:buAutoNum type="arabicPeriod"/>
            </a:pPr>
            <a:r>
              <a:rPr lang="en-US" sz="1200" baseline="0" dirty="0"/>
              <a:t>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Shapes</a:t>
            </a:r>
            <a:r>
              <a:rPr lang="en-US" sz="1200" baseline="0" dirty="0"/>
              <a:t>, and then under </a:t>
            </a:r>
            <a:r>
              <a:rPr lang="en-US" sz="1200" b="1" baseline="0" dirty="0"/>
              <a:t>Rectangles</a:t>
            </a:r>
            <a:r>
              <a:rPr lang="en-US" sz="1200" baseline="0" dirty="0"/>
              <a:t> click </a:t>
            </a:r>
            <a:r>
              <a:rPr lang="en-US" sz="1200" b="1" baseline="0" dirty="0"/>
              <a:t>Rectangle</a:t>
            </a:r>
            <a:r>
              <a:rPr lang="en-US" sz="1200" baseline="0" dirty="0"/>
              <a:t> (first option from the left). On the slide, drag to draw a rectangle. </a:t>
            </a:r>
          </a:p>
          <a:p>
            <a:pPr marL="228600" indent="-228600">
              <a:buFont typeface="+mj-lt"/>
              <a:buAutoNum type="arabicPeriod"/>
            </a:pPr>
            <a:r>
              <a:rPr lang="en-US" sz="1200" baseline="0" dirty="0"/>
              <a:t>Select the rectangle. Under </a:t>
            </a:r>
            <a:r>
              <a:rPr lang="en-US" sz="1200" b="1" baseline="0" dirty="0"/>
              <a:t>Drawing Tools</a:t>
            </a:r>
            <a:r>
              <a:rPr lang="en-US" sz="1200" baseline="0" dirty="0"/>
              <a:t>, on the </a:t>
            </a:r>
            <a:r>
              <a:rPr lang="en-US" sz="1200" b="1" baseline="0" dirty="0"/>
              <a:t>Format</a:t>
            </a:r>
            <a:r>
              <a:rPr lang="en-US" sz="1200" baseline="0" dirty="0"/>
              <a:t> tab, in the </a:t>
            </a:r>
            <a:r>
              <a:rPr lang="en-US" sz="1200" b="1" baseline="0" dirty="0"/>
              <a:t>Size</a:t>
            </a:r>
            <a:r>
              <a:rPr lang="en-US" sz="1200" baseline="0" dirty="0"/>
              <a:t> group, do the following:</a:t>
            </a:r>
          </a:p>
          <a:p>
            <a:pPr marL="685800" lvl="1" indent="-228600">
              <a:buFont typeface="Arial" panose="020B0604020202020204" pitchFamily="34" charset="0"/>
              <a:buChar char="•"/>
            </a:pPr>
            <a:r>
              <a:rPr lang="en-US" sz="1200" baseline="0" dirty="0"/>
              <a:t>In the </a:t>
            </a:r>
            <a:r>
              <a:rPr lang="en-US" sz="1200" b="1" baseline="0" dirty="0"/>
              <a:t>Shape Height </a:t>
            </a:r>
            <a:r>
              <a:rPr lang="en-US" sz="1200" baseline="0" dirty="0"/>
              <a:t>box, enter </a:t>
            </a:r>
            <a:r>
              <a:rPr lang="en-US" sz="1200" b="1" baseline="0" dirty="0"/>
              <a:t>3.42”</a:t>
            </a:r>
            <a:r>
              <a:rPr lang="en-US" sz="1200" baseline="0" dirty="0"/>
              <a:t>.</a:t>
            </a:r>
          </a:p>
          <a:p>
            <a:pPr marL="685800" lvl="1" indent="-228600">
              <a:buFont typeface="Arial" panose="020B0604020202020204" pitchFamily="34" charset="0"/>
              <a:buChar char="•"/>
            </a:pPr>
            <a:r>
              <a:rPr lang="en-US" sz="1200" baseline="0" dirty="0"/>
              <a:t>In the </a:t>
            </a:r>
            <a:r>
              <a:rPr lang="en-US" sz="1200" b="1" baseline="0" dirty="0"/>
              <a:t>Shape Width </a:t>
            </a:r>
            <a:r>
              <a:rPr lang="en-US" sz="1200" baseline="0" dirty="0"/>
              <a:t>box, enter </a:t>
            </a:r>
            <a:r>
              <a:rPr lang="en-US" sz="1200" b="1" baseline="0" dirty="0"/>
              <a:t>10”</a:t>
            </a:r>
            <a:r>
              <a:rPr lang="en-US" sz="1200" baseline="0" dirty="0"/>
              <a:t>.</a:t>
            </a:r>
          </a:p>
          <a:p>
            <a:pPr marL="228600" indent="-228600">
              <a:buFont typeface="+mj-lt"/>
              <a:buAutoNum type="arabicPeriod"/>
            </a:pPr>
            <a:r>
              <a:rPr lang="en-US" sz="1200" baseline="0" dirty="0"/>
              <a:t>Under </a:t>
            </a:r>
            <a:r>
              <a:rPr lang="en-US" sz="1200" b="1" baseline="0" dirty="0"/>
              <a:t>Drawing</a:t>
            </a:r>
            <a:r>
              <a:rPr lang="en-US" sz="1200" baseline="0" dirty="0"/>
              <a:t> </a:t>
            </a:r>
            <a:r>
              <a:rPr lang="en-US" sz="1200" b="1" baseline="0" dirty="0"/>
              <a:t>Tools</a:t>
            </a:r>
            <a:r>
              <a:rPr lang="en-US" sz="1200" baseline="0" dirty="0"/>
              <a:t>, on the </a:t>
            </a:r>
            <a:r>
              <a:rPr lang="en-US" sz="1200" b="1" baseline="0" dirty="0"/>
              <a:t>Format</a:t>
            </a:r>
            <a:r>
              <a:rPr lang="en-US" sz="1200" baseline="0" dirty="0"/>
              <a:t> tab, in the bottom right corner of the </a:t>
            </a:r>
            <a:r>
              <a:rPr lang="en-US" sz="1200" b="1" baseline="0" dirty="0"/>
              <a:t>Shape Styles </a:t>
            </a:r>
            <a:r>
              <a:rPr lang="en-US" sz="1200" baseline="0" dirty="0"/>
              <a:t>group, click the </a:t>
            </a:r>
            <a:r>
              <a:rPr lang="en-US" sz="1200" b="1" baseline="0" dirty="0"/>
              <a:t>Format Shape </a:t>
            </a:r>
            <a:r>
              <a:rPr lang="en-US" sz="1200" baseline="0" dirty="0"/>
              <a:t>dialog box launcher. In the </a:t>
            </a:r>
            <a:r>
              <a:rPr lang="en-US" sz="1200" b="1" baseline="0" dirty="0"/>
              <a:t>Format Shape </a:t>
            </a:r>
            <a:r>
              <a:rPr lang="en-US" sz="1200" baseline="0" dirty="0"/>
              <a:t>dialog box, click </a:t>
            </a:r>
            <a:r>
              <a:rPr lang="en-US" sz="1200" b="1" baseline="0" dirty="0"/>
              <a:t>Line Color </a:t>
            </a:r>
            <a:r>
              <a:rPr lang="en-US" sz="1200" baseline="0" dirty="0"/>
              <a:t>in the left pane, and then select </a:t>
            </a:r>
            <a:r>
              <a:rPr lang="en-US" sz="1200" b="1" baseline="0" dirty="0"/>
              <a:t>No line </a:t>
            </a:r>
            <a:r>
              <a:rPr lang="en-US" sz="1200" baseline="0" dirty="0"/>
              <a:t>in the </a:t>
            </a:r>
            <a:r>
              <a:rPr lang="en-US" sz="1200" b="1" baseline="0" dirty="0"/>
              <a:t>Line Color </a:t>
            </a:r>
            <a:r>
              <a:rPr lang="en-US" sz="1200" baseline="0" dirty="0"/>
              <a:t>pane. </a:t>
            </a:r>
          </a:p>
          <a:p>
            <a:pPr marL="228600" indent="-228600">
              <a:buFont typeface="+mj-lt"/>
              <a:buAutoNum type="arabicPeriod"/>
            </a:pPr>
            <a:r>
              <a:rPr lang="en-US" sz="1200" baseline="0" dirty="0"/>
              <a:t>Also in the </a:t>
            </a:r>
            <a:r>
              <a:rPr lang="en-US" sz="1200" b="1" baseline="0" dirty="0"/>
              <a:t>Format Shape </a:t>
            </a:r>
            <a:r>
              <a:rPr lang="en-US" sz="1200" baseline="0" dirty="0"/>
              <a:t>dialog box, click </a:t>
            </a:r>
            <a:r>
              <a:rPr lang="en-US" sz="1200" b="1" baseline="0" dirty="0"/>
              <a:t>Fill</a:t>
            </a:r>
            <a:r>
              <a:rPr lang="en-US" sz="1200" baseline="0" dirty="0"/>
              <a:t> in the left pane, select </a:t>
            </a:r>
            <a:r>
              <a:rPr lang="en-US" sz="1200" b="1" baseline="0" dirty="0"/>
              <a:t>Gradient fill </a:t>
            </a:r>
            <a:r>
              <a:rPr lang="en-US" sz="1200" baseline="0" dirty="0"/>
              <a:t>in the </a:t>
            </a:r>
            <a:r>
              <a:rPr lang="en-US" sz="1200" b="1" baseline="0" dirty="0"/>
              <a:t>Fill </a:t>
            </a:r>
            <a:r>
              <a:rPr lang="en-US" sz="1200" baseline="0" dirty="0"/>
              <a:t>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a:t>
            </a:r>
            <a:r>
              <a:rPr lang="en-US" sz="1200" b="0" kern="1200" dirty="0">
                <a:solidFill>
                  <a:schemeClr val="tx1"/>
                </a:solidFill>
                <a:latin typeface="+mn-lt"/>
                <a:ea typeface="+mn-ea"/>
                <a:cs typeface="+mn-cs"/>
              </a:rPr>
              <a:t>.</a:t>
            </a:r>
            <a:r>
              <a:rPr lang="en-US" sz="1200" b="0" kern="1200" baseline="0" dirty="0">
                <a:solidFill>
                  <a:schemeClr val="tx1"/>
                </a:solidFill>
                <a:latin typeface="+mn-lt"/>
                <a:ea typeface="+mn-ea"/>
                <a:cs typeface="+mn-cs"/>
              </a:rPr>
              <a:t> </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marR="0" lvl="2"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60%</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dirty="0"/>
              <a:t>Click the button next to </a:t>
            </a:r>
            <a:r>
              <a:rPr lang="en-US" sz="1200" b="1" dirty="0"/>
              <a:t>Color</a:t>
            </a:r>
            <a:r>
              <a:rPr lang="en-US" sz="1200" dirty="0"/>
              <a:t>, click </a:t>
            </a:r>
            <a:r>
              <a:rPr lang="en-US" sz="1200" b="1" dirty="0"/>
              <a:t>More Colors</a:t>
            </a:r>
            <a:r>
              <a:rPr lang="en-US" sz="1200" dirty="0"/>
              <a:t>, and then in the </a:t>
            </a:r>
            <a:r>
              <a:rPr lang="en-US" sz="1200" b="1" dirty="0"/>
              <a:t>Colors</a:t>
            </a:r>
            <a:r>
              <a:rPr lang="en-US" sz="1200" dirty="0"/>
              <a:t> dialog box, on the </a:t>
            </a:r>
            <a:r>
              <a:rPr lang="en-US" sz="1200" b="1" dirty="0"/>
              <a:t>Custom</a:t>
            </a:r>
            <a:r>
              <a:rPr lang="en-US" sz="1200" dirty="0"/>
              <a:t> tab, enter values for Red: </a:t>
            </a:r>
            <a:r>
              <a:rPr lang="en-US" sz="1200" b="1" dirty="0"/>
              <a:t>94</a:t>
            </a:r>
            <a:r>
              <a:rPr lang="en-US" sz="1200" dirty="0"/>
              <a:t>, Green: </a:t>
            </a:r>
            <a:r>
              <a:rPr lang="en-US" sz="1200" b="1" dirty="0"/>
              <a:t>156</a:t>
            </a:r>
            <a:r>
              <a:rPr lang="en-US" sz="1200" dirty="0"/>
              <a:t>, Blue: </a:t>
            </a:r>
            <a:r>
              <a:rPr lang="en-US" sz="1200" b="1" dirty="0"/>
              <a:t>198</a:t>
            </a:r>
            <a:r>
              <a:rPr lang="en-US" sz="1200" dirty="0"/>
              <a:t>.</a:t>
            </a:r>
          </a:p>
          <a:p>
            <a:pPr marL="1143000" lvl="2"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Transparency</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a:t>
            </a:r>
            <a:r>
              <a:rPr lang="en-US" sz="1200" b="0" kern="1200" baseline="0" dirty="0">
                <a:solidFill>
                  <a:schemeClr val="tx1"/>
                </a:solidFill>
                <a:latin typeface="+mn-lt"/>
                <a:ea typeface="+mn-ea"/>
                <a:cs typeface="+mn-cs"/>
              </a:rPr>
              <a:t>.</a:t>
            </a:r>
            <a:endParaRPr lang="en-US" sz="1200" b="0" dirty="0"/>
          </a:p>
          <a:p>
            <a:pPr marL="228600" indent="-228600">
              <a:buFont typeface="+mj-lt"/>
              <a:buAutoNum type="arabicPeriod"/>
            </a:pPr>
            <a:r>
              <a:rPr lang="en-US" sz="1200" baseline="0" dirty="0"/>
              <a:t>On the slide, drag the rectangle vertically to position it just above the middle of the slide. On the </a:t>
            </a:r>
            <a:r>
              <a:rPr lang="en-US" sz="1200" b="1" baseline="0" dirty="0"/>
              <a:t>Home</a:t>
            </a:r>
            <a:r>
              <a:rPr lang="en-US" sz="1200" baseline="0" dirty="0"/>
              <a:t> tab, in the </a:t>
            </a:r>
            <a:r>
              <a:rPr lang="en-US" sz="1200" b="1" baseline="0" dirty="0"/>
              <a:t>Drawing</a:t>
            </a:r>
            <a:r>
              <a:rPr lang="en-US" sz="1200" baseline="0" dirty="0"/>
              <a:t> group, click </a:t>
            </a:r>
            <a:r>
              <a:rPr lang="en-US" sz="1200" b="1" baseline="0" dirty="0"/>
              <a:t>Arrange</a:t>
            </a:r>
            <a:r>
              <a:rPr lang="en-US" sz="1200" baseline="0" dirty="0"/>
              <a:t>, and then do the following:</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to Slide</a:t>
            </a:r>
            <a:r>
              <a:rPr lang="en-US" sz="1200" baseline="0" dirty="0"/>
              <a:t>.</a:t>
            </a:r>
          </a:p>
          <a:p>
            <a:pPr marL="685800" lvl="1" indent="-228600">
              <a:buFont typeface="+mj-lt"/>
              <a:buAutoNum type="arabicPeriod"/>
            </a:pPr>
            <a:r>
              <a:rPr lang="en-US" sz="1200" baseline="0" dirty="0"/>
              <a:t>Point to </a:t>
            </a:r>
            <a:r>
              <a:rPr lang="en-US" sz="1200" b="1" baseline="0" dirty="0"/>
              <a:t>Align</a:t>
            </a:r>
            <a:r>
              <a:rPr lang="en-US" sz="1200" baseline="0" dirty="0"/>
              <a:t>, and then click </a:t>
            </a:r>
            <a:r>
              <a:rPr lang="en-US" sz="1200" b="1" baseline="0" dirty="0"/>
              <a:t>Align Center</a:t>
            </a:r>
            <a:r>
              <a:rPr lang="en-US" sz="1200" baseline="0" dirty="0"/>
              <a:t>.</a:t>
            </a:r>
          </a:p>
          <a:p>
            <a:pPr marL="685800" lvl="1" indent="-228600">
              <a:buFont typeface="+mj-lt"/>
              <a:buAutoNum type="arabicPeriod"/>
            </a:pPr>
            <a:r>
              <a:rPr lang="en-US" sz="1200" baseline="0" dirty="0"/>
              <a:t>Click </a:t>
            </a:r>
            <a:r>
              <a:rPr lang="en-US" sz="1200" b="1" baseline="0" dirty="0"/>
              <a:t>Send to Back</a:t>
            </a:r>
            <a:r>
              <a:rPr lang="en-US" sz="1200" baseline="0" dirty="0"/>
              <a:t>. </a:t>
            </a:r>
          </a:p>
          <a:p>
            <a:pPr marL="228600" lvl="0" indent="-228600">
              <a:buFont typeface="+mj-lt"/>
              <a:buAutoNum type="arabicPeriod"/>
            </a:pPr>
            <a:r>
              <a:rPr lang="en-US" sz="1200" kern="1200" dirty="0">
                <a:solidFill>
                  <a:schemeClr val="tx1"/>
                </a:solidFill>
                <a:latin typeface="+mn-lt"/>
                <a:ea typeface="+mn-ea"/>
                <a:cs typeface="+mn-cs"/>
              </a:rPr>
              <a:t>Right-click the slide background area, and then click </a:t>
            </a:r>
            <a:r>
              <a:rPr lang="en-US" sz="1200" b="1" kern="1200" dirty="0">
                <a:solidFill>
                  <a:schemeClr val="tx1"/>
                </a:solidFill>
                <a:latin typeface="+mn-lt"/>
                <a:ea typeface="+mn-ea"/>
                <a:cs typeface="+mn-cs"/>
              </a:rPr>
              <a:t>Format Background</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Format Background </a:t>
            </a:r>
            <a:r>
              <a:rPr lang="en-US" sz="1200" kern="1200" dirty="0">
                <a:solidFill>
                  <a:schemeClr val="tx1"/>
                </a:solidFill>
                <a:latin typeface="+mn-lt"/>
                <a:ea typeface="+mn-ea"/>
                <a:cs typeface="+mn-cs"/>
              </a:rPr>
              <a:t>dialog box, click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in the left pane, select </a:t>
            </a:r>
            <a:r>
              <a:rPr lang="en-US" sz="1200" b="1" kern="1200" dirty="0">
                <a:solidFill>
                  <a:schemeClr val="tx1"/>
                </a:solidFill>
                <a:latin typeface="+mn-lt"/>
                <a:ea typeface="+mn-ea"/>
                <a:cs typeface="+mn-cs"/>
              </a:rPr>
              <a:t>Gradient fill</a:t>
            </a:r>
            <a:r>
              <a:rPr lang="en-US" sz="1200" kern="1200" dirty="0">
                <a:solidFill>
                  <a:schemeClr val="tx1"/>
                </a:solidFill>
                <a:latin typeface="+mn-lt"/>
                <a:ea typeface="+mn-ea"/>
                <a:cs typeface="+mn-cs"/>
              </a:rPr>
              <a:t> in the </a:t>
            </a:r>
            <a:r>
              <a:rPr lang="en-US" sz="1200" b="1" kern="1200" dirty="0">
                <a:solidFill>
                  <a:schemeClr val="tx1"/>
                </a:solidFill>
                <a:latin typeface="+mn-lt"/>
                <a:ea typeface="+mn-ea"/>
                <a:cs typeface="+mn-cs"/>
              </a:rPr>
              <a:t>Fill</a:t>
            </a:r>
            <a:r>
              <a:rPr lang="en-US" sz="1200" kern="1200" dirty="0">
                <a:solidFill>
                  <a:schemeClr val="tx1"/>
                </a:solidFill>
                <a:latin typeface="+mn-lt"/>
                <a:ea typeface="+mn-ea"/>
                <a:cs typeface="+mn-cs"/>
              </a:rPr>
              <a:t> pane, and then do the following:</a:t>
            </a:r>
          </a:p>
          <a:p>
            <a:pPr marL="685800" lvl="1"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Type</a:t>
            </a:r>
            <a:r>
              <a:rPr lang="en-US" sz="1200" kern="1200" dirty="0">
                <a:solidFill>
                  <a:schemeClr val="tx1"/>
                </a:solidFill>
                <a:latin typeface="+mn-lt"/>
                <a:ea typeface="+mn-ea"/>
                <a:cs typeface="+mn-cs"/>
              </a:rPr>
              <a:t> list, select </a:t>
            </a:r>
            <a:r>
              <a:rPr lang="en-US" sz="1200" b="1" kern="1200" dirty="0">
                <a:solidFill>
                  <a:schemeClr val="tx1"/>
                </a:solidFill>
                <a:latin typeface="+mn-lt"/>
                <a:ea typeface="+mn-ea"/>
                <a:cs typeface="+mn-cs"/>
              </a:rPr>
              <a:t>Linear</a:t>
            </a:r>
            <a:r>
              <a:rPr lang="en-US" sz="120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Direction</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Linear Down </a:t>
            </a:r>
            <a:r>
              <a:rPr lang="en-US" sz="1200" b="0" kern="1200" dirty="0">
                <a:solidFill>
                  <a:schemeClr val="tx1"/>
                </a:solidFill>
                <a:latin typeface="+mn-lt"/>
                <a:ea typeface="+mn-ea"/>
                <a:cs typeface="+mn-cs"/>
              </a:rPr>
              <a:t>(first</a:t>
            </a:r>
            <a:r>
              <a:rPr lang="en-US" sz="1200" b="0" kern="1200" baseline="0" dirty="0">
                <a:solidFill>
                  <a:schemeClr val="tx1"/>
                </a:solidFill>
                <a:latin typeface="+mn-lt"/>
                <a:ea typeface="+mn-ea"/>
                <a:cs typeface="+mn-cs"/>
              </a:rPr>
              <a:t> row, second option from the left)</a:t>
            </a:r>
            <a:endParaRPr lang="en-US" sz="1200" b="1" kern="1200" dirty="0">
              <a:solidFill>
                <a:schemeClr val="tx1"/>
              </a:solidFill>
              <a:latin typeface="+mn-lt"/>
              <a:ea typeface="+mn-ea"/>
              <a:cs typeface="+mn-cs"/>
            </a:endParaRPr>
          </a:p>
          <a:p>
            <a:pPr marL="685800" lvl="1" indent="-228600">
              <a:buFont typeface="Arial" panose="020B0604020202020204" pitchFamily="34" charset="0"/>
              <a:buChar char="•"/>
            </a:pPr>
            <a:r>
              <a:rPr lang="en-US" sz="1200" b="0" kern="1200" dirty="0">
                <a:solidFill>
                  <a:schemeClr val="tx1"/>
                </a:solidFill>
                <a:latin typeface="+mn-lt"/>
                <a:ea typeface="+mn-ea"/>
                <a:cs typeface="+mn-cs"/>
              </a:rPr>
              <a:t>In</a:t>
            </a:r>
            <a:r>
              <a:rPr lang="en-US" sz="1200" b="0" kern="1200" baseline="0" dirty="0">
                <a:solidFill>
                  <a:schemeClr val="tx1"/>
                </a:solidFill>
                <a:latin typeface="+mn-lt"/>
                <a:ea typeface="+mn-ea"/>
                <a:cs typeface="+mn-cs"/>
              </a:rPr>
              <a:t> the </a:t>
            </a:r>
            <a:r>
              <a:rPr lang="en-US" sz="1200" b="1" kern="1200" baseline="0" dirty="0">
                <a:solidFill>
                  <a:schemeClr val="tx1"/>
                </a:solidFill>
                <a:latin typeface="+mn-lt"/>
                <a:ea typeface="+mn-ea"/>
                <a:cs typeface="+mn-cs"/>
              </a:rPr>
              <a:t>Angle</a:t>
            </a:r>
            <a:r>
              <a:rPr lang="en-US" sz="1200" b="0" kern="1200" baseline="0" dirty="0">
                <a:solidFill>
                  <a:schemeClr val="tx1"/>
                </a:solidFill>
                <a:latin typeface="+mn-lt"/>
                <a:ea typeface="+mn-ea"/>
                <a:cs typeface="+mn-cs"/>
              </a:rPr>
              <a:t> box, enter </a:t>
            </a:r>
            <a:r>
              <a:rPr lang="en-US" sz="1200" b="1" kern="1200" baseline="0" dirty="0">
                <a:solidFill>
                  <a:schemeClr val="tx1"/>
                </a:solidFill>
                <a:latin typeface="+mn-lt"/>
                <a:ea typeface="+mn-ea"/>
                <a:cs typeface="+mn-cs"/>
              </a:rPr>
              <a:t>90⁰</a:t>
            </a:r>
            <a:r>
              <a:rPr lang="en-US" sz="1200" b="0" kern="1200" baseline="0" dirty="0">
                <a:solidFill>
                  <a:schemeClr val="tx1"/>
                </a:solidFill>
                <a:latin typeface="+mn-lt"/>
                <a:ea typeface="+mn-ea"/>
                <a:cs typeface="+mn-cs"/>
              </a:rPr>
              <a:t>.</a:t>
            </a:r>
            <a:endParaRPr lang="en-US" sz="1200" b="0" kern="1200" dirty="0">
              <a:solidFill>
                <a:schemeClr val="tx1"/>
              </a:solidFill>
              <a:latin typeface="+mn-lt"/>
              <a:ea typeface="+mn-ea"/>
              <a:cs typeface="+mn-cs"/>
            </a:endParaRPr>
          </a:p>
          <a:p>
            <a:pPr marL="685800" lvl="1" indent="-228600">
              <a:buFont typeface="Arial" panose="020B0604020202020204" pitchFamily="34" charset="0"/>
              <a:buChar char="•"/>
            </a:pPr>
            <a:r>
              <a:rPr lang="en-US" sz="1200" kern="1200" dirty="0">
                <a:solidFill>
                  <a:schemeClr val="tx1"/>
                </a:solidFill>
                <a:latin typeface="+mn-lt"/>
                <a:ea typeface="+mn-ea"/>
                <a:cs typeface="+mn-cs"/>
              </a:rPr>
              <a:t>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click </a:t>
            </a:r>
            <a:r>
              <a:rPr lang="en-US" sz="1200" b="1" kern="1200" dirty="0">
                <a:solidFill>
                  <a:schemeClr val="tx1"/>
                </a:solidFill>
                <a:latin typeface="+mn-lt"/>
                <a:ea typeface="+mn-ea"/>
                <a:cs typeface="+mn-cs"/>
              </a:rPr>
              <a:t>Add</a:t>
            </a:r>
            <a:r>
              <a:rPr lang="en-US" sz="1200" b="0" kern="1200" dirty="0">
                <a:solidFill>
                  <a:schemeClr val="tx1"/>
                </a:solidFill>
                <a:latin typeface="+mn-lt"/>
                <a:ea typeface="+mn-ea"/>
                <a:cs typeface="+mn-cs"/>
              </a:rPr>
              <a:t> or </a:t>
            </a:r>
            <a:r>
              <a:rPr lang="en-US" sz="1200" b="1" kern="1200" dirty="0">
                <a:solidFill>
                  <a:schemeClr val="tx1"/>
                </a:solidFill>
                <a:latin typeface="+mn-lt"/>
                <a:ea typeface="+mn-ea"/>
                <a:cs typeface="+mn-cs"/>
              </a:rPr>
              <a:t>Remove</a:t>
            </a:r>
            <a:r>
              <a:rPr lang="en-US" sz="1200" kern="1200" dirty="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a:solidFill>
                  <a:schemeClr val="tx1"/>
                </a:solidFill>
                <a:latin typeface="+mn-lt"/>
                <a:ea typeface="+mn-ea"/>
                <a:cs typeface="+mn-cs"/>
              </a:rPr>
              <a:t>Also under </a:t>
            </a:r>
            <a:r>
              <a:rPr lang="en-US" sz="1200" b="1" kern="1200" dirty="0">
                <a:solidFill>
                  <a:schemeClr val="tx1"/>
                </a:solidFill>
                <a:latin typeface="+mn-lt"/>
                <a:ea typeface="+mn-ea"/>
                <a:cs typeface="+mn-cs"/>
              </a:rPr>
              <a:t>Gradient stops</a:t>
            </a:r>
            <a:r>
              <a:rPr lang="en-US" sz="1200" kern="1200" dirty="0">
                <a:solidFill>
                  <a:schemeClr val="tx1"/>
                </a:solidFill>
                <a:latin typeface="+mn-lt"/>
                <a:ea typeface="+mn-ea"/>
                <a:cs typeface="+mn-cs"/>
              </a:rPr>
              <a:t>, customize the gradient stops that you added as follows:</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1 </a:t>
            </a:r>
            <a:r>
              <a:rPr lang="en-US" sz="1200" kern="1200" dirty="0">
                <a:solidFill>
                  <a:schemeClr val="tx1"/>
                </a:solidFill>
                <a:latin typeface="+mn-lt"/>
                <a:ea typeface="+mn-ea"/>
                <a:cs typeface="+mn-cs"/>
              </a:rPr>
              <a:t>from the list, and then do the following:</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70%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5% </a:t>
            </a:r>
            <a:r>
              <a:rPr lang="en-US" sz="1200" b="0" kern="1200" dirty="0">
                <a:solidFill>
                  <a:schemeClr val="tx1"/>
                </a:solidFill>
                <a:latin typeface="+mn-lt"/>
                <a:ea typeface="+mn-ea"/>
                <a:cs typeface="+mn-cs"/>
              </a:rPr>
              <a:t>(second row, first</a:t>
            </a:r>
            <a:r>
              <a:rPr lang="en-US" sz="1200" b="0" kern="1200" baseline="0" dirty="0">
                <a:solidFill>
                  <a:schemeClr val="tx1"/>
                </a:solidFill>
                <a:latin typeface="+mn-lt"/>
                <a:ea typeface="+mn-ea"/>
                <a:cs typeface="+mn-cs"/>
              </a:rPr>
              <a:t> option from the left</a:t>
            </a:r>
            <a:r>
              <a:rPr lang="en-US" sz="1200" b="0" kern="1200" dirty="0">
                <a:solidFill>
                  <a:schemeClr val="tx1"/>
                </a:solidFill>
                <a:latin typeface="+mn-lt"/>
                <a:ea typeface="+mn-ea"/>
                <a:cs typeface="+mn-cs"/>
              </a:rPr>
              <a:t>).</a:t>
            </a:r>
          </a:p>
          <a:p>
            <a:pPr marL="685800" lvl="1" indent="-228600">
              <a:buFont typeface="Arial" panose="020B0604020202020204" pitchFamily="34" charset="0"/>
              <a:buChar char="•"/>
            </a:pPr>
            <a:r>
              <a:rPr lang="en-US" sz="1200" kern="1200" dirty="0">
                <a:solidFill>
                  <a:schemeClr val="tx1"/>
                </a:solidFill>
                <a:latin typeface="+mn-lt"/>
                <a:ea typeface="+mn-ea"/>
                <a:cs typeface="+mn-cs"/>
              </a:rPr>
              <a:t>Select </a:t>
            </a:r>
            <a:r>
              <a:rPr lang="en-US" sz="1200" b="1" kern="1200" dirty="0">
                <a:solidFill>
                  <a:schemeClr val="tx1"/>
                </a:solidFill>
                <a:latin typeface="+mn-lt"/>
                <a:ea typeface="+mn-ea"/>
                <a:cs typeface="+mn-cs"/>
              </a:rPr>
              <a:t>Stop 2 </a:t>
            </a:r>
            <a:r>
              <a:rPr lang="en-US" sz="1200" kern="1200" dirty="0">
                <a:solidFill>
                  <a:schemeClr val="tx1"/>
                </a:solidFill>
                <a:latin typeface="+mn-lt"/>
                <a:ea typeface="+mn-ea"/>
                <a:cs typeface="+mn-cs"/>
              </a:rPr>
              <a:t>from the list, and then do the following: </a:t>
            </a:r>
          </a:p>
          <a:p>
            <a:pPr marL="1143000" lvl="2" indent="-228600">
              <a:buFont typeface="Arial" panose="020B0604020202020204" pitchFamily="34" charset="0"/>
              <a:buChar char="•"/>
            </a:pPr>
            <a:r>
              <a:rPr lang="en-US" sz="1200" kern="1200" dirty="0">
                <a:solidFill>
                  <a:schemeClr val="tx1"/>
                </a:solidFill>
                <a:latin typeface="+mn-lt"/>
                <a:ea typeface="+mn-ea"/>
                <a:cs typeface="+mn-cs"/>
              </a:rPr>
              <a:t>In the </a:t>
            </a:r>
            <a:r>
              <a:rPr lang="en-US" sz="1200" b="1" kern="1200" dirty="0">
                <a:solidFill>
                  <a:schemeClr val="tx1"/>
                </a:solidFill>
                <a:latin typeface="+mn-lt"/>
                <a:ea typeface="+mn-ea"/>
                <a:cs typeface="+mn-cs"/>
              </a:rPr>
              <a:t>Stop position </a:t>
            </a:r>
            <a:r>
              <a:rPr lang="en-US" sz="1200" kern="1200" dirty="0">
                <a:solidFill>
                  <a:schemeClr val="tx1"/>
                </a:solidFill>
                <a:latin typeface="+mn-lt"/>
                <a:ea typeface="+mn-ea"/>
                <a:cs typeface="+mn-cs"/>
              </a:rPr>
              <a:t>box, enter </a:t>
            </a:r>
            <a:r>
              <a:rPr lang="en-US" sz="1200" b="1" kern="1200" dirty="0">
                <a:solidFill>
                  <a:schemeClr val="tx1"/>
                </a:solidFill>
                <a:latin typeface="+mn-lt"/>
                <a:ea typeface="+mn-ea"/>
                <a:cs typeface="+mn-cs"/>
              </a:rPr>
              <a:t>100%</a:t>
            </a:r>
            <a:r>
              <a:rPr lang="en-US" sz="1200" kern="1200" dirty="0">
                <a:solidFill>
                  <a:schemeClr val="tx1"/>
                </a:solidFill>
                <a:latin typeface="+mn-lt"/>
                <a:ea typeface="+mn-ea"/>
                <a:cs typeface="+mn-cs"/>
              </a:rPr>
              <a:t>.</a:t>
            </a:r>
          </a:p>
          <a:p>
            <a:pPr marL="1143000" lvl="2" indent="-228600">
              <a:buFont typeface="Arial" panose="020B0604020202020204" pitchFamily="34" charset="0"/>
              <a:buChar char="•"/>
            </a:pPr>
            <a:r>
              <a:rPr lang="en-US" sz="1200" kern="1200" dirty="0">
                <a:solidFill>
                  <a:schemeClr val="tx1"/>
                </a:solidFill>
                <a:latin typeface="+mn-lt"/>
                <a:ea typeface="+mn-ea"/>
                <a:cs typeface="+mn-cs"/>
              </a:rPr>
              <a:t>Click the button next to </a:t>
            </a:r>
            <a:r>
              <a:rPr lang="en-US" sz="1200" b="1" kern="1200" dirty="0">
                <a:solidFill>
                  <a:schemeClr val="tx1"/>
                </a:solidFill>
                <a:latin typeface="+mn-lt"/>
                <a:ea typeface="+mn-ea"/>
                <a:cs typeface="+mn-cs"/>
              </a:rPr>
              <a:t>Color</a:t>
            </a:r>
            <a:r>
              <a:rPr lang="en-US" sz="1200" kern="1200" dirty="0">
                <a:solidFill>
                  <a:schemeClr val="tx1"/>
                </a:solidFill>
                <a:latin typeface="+mn-lt"/>
                <a:ea typeface="+mn-ea"/>
                <a:cs typeface="+mn-cs"/>
              </a:rPr>
              <a:t>, and then click </a:t>
            </a:r>
            <a:r>
              <a:rPr lang="en-US" sz="1200" b="1" kern="1200" dirty="0">
                <a:solidFill>
                  <a:schemeClr val="tx1"/>
                </a:solidFill>
                <a:latin typeface="+mn-lt"/>
                <a:ea typeface="+mn-ea"/>
                <a:cs typeface="+mn-cs"/>
              </a:rPr>
              <a:t>White, Background 1, Darker 25% </a:t>
            </a:r>
            <a:r>
              <a:rPr lang="en-US" sz="1200" b="0" kern="1200" dirty="0">
                <a:solidFill>
                  <a:schemeClr val="tx1"/>
                </a:solidFill>
                <a:latin typeface="+mn-lt"/>
                <a:ea typeface="+mn-ea"/>
                <a:cs typeface="+mn-cs"/>
              </a:rPr>
              <a:t>(fourth row, first option from the left).</a:t>
            </a:r>
            <a:endParaRPr lang="en-US" sz="1200" b="0" dirty="0"/>
          </a:p>
          <a:p>
            <a:endParaRPr lang="en-US" sz="1200" baseline="0" dirty="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9/20/2023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804" y="533400"/>
            <a:ext cx="9144000" cy="15240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30804" y="700891"/>
            <a:ext cx="8969766" cy="954107"/>
          </a:xfrm>
          <a:prstGeom prst="rect">
            <a:avLst/>
          </a:prstGeom>
          <a:noFill/>
        </p:spPr>
        <p:txBody>
          <a:bodyPr wrap="square" rtlCol="0">
            <a:spAutoFit/>
          </a:bodyPr>
          <a:lstStyle/>
          <a:p>
            <a:pPr algn="ctr"/>
            <a:r>
              <a:rPr lang="ar-EG" sz="2800" b="1" dirty="0">
                <a:solidFill>
                  <a:schemeClr val="accent2">
                    <a:lumMod val="75000"/>
                  </a:schemeClr>
                </a:solidFill>
              </a:rPr>
              <a:t>استراتيجيات تعلم اللغة العربية لدى طلبة السنة الخامسة في المدرسة الثانوية الدينية أراو</a:t>
            </a:r>
            <a:endParaRPr lang="en-US" sz="2800" b="1" dirty="0">
              <a:solidFill>
                <a:schemeClr val="accent2">
                  <a:lumMod val="75000"/>
                </a:schemeClr>
              </a:solidFill>
            </a:endParaRPr>
          </a:p>
        </p:txBody>
      </p:sp>
      <p:sp>
        <p:nvSpPr>
          <p:cNvPr id="7" name="TextBox 6">
            <a:extLst>
              <a:ext uri="{FF2B5EF4-FFF2-40B4-BE49-F238E27FC236}">
                <a16:creationId xmlns:a16="http://schemas.microsoft.com/office/drawing/2014/main" id="{FEDDC74F-8EEC-273A-47FA-CDD1FA61A4BE}"/>
              </a:ext>
            </a:extLst>
          </p:cNvPr>
          <p:cNvSpPr txBox="1"/>
          <p:nvPr/>
        </p:nvSpPr>
        <p:spPr>
          <a:xfrm>
            <a:off x="0" y="2057400"/>
            <a:ext cx="9113196" cy="3139321"/>
          </a:xfrm>
          <a:prstGeom prst="rect">
            <a:avLst/>
          </a:prstGeom>
          <a:noFill/>
        </p:spPr>
        <p:txBody>
          <a:bodyPr wrap="square">
            <a:spAutoFit/>
          </a:bodyPr>
          <a:lstStyle/>
          <a:p>
            <a:pPr algn="ctr"/>
            <a:r>
              <a:rPr lang="ar-EG" sz="1600" b="1" dirty="0">
                <a:solidFill>
                  <a:schemeClr val="accent2">
                    <a:lumMod val="75000"/>
                  </a:schemeClr>
                </a:solidFill>
                <a:latin typeface="Aptos" panose="020B0004020202020204" pitchFamily="34" charset="0"/>
              </a:rPr>
              <a:t> </a:t>
            </a:r>
          </a:p>
          <a:p>
            <a:pPr algn="ctr"/>
            <a:r>
              <a:rPr lang="ar-EG" sz="1600" b="1" dirty="0">
                <a:solidFill>
                  <a:schemeClr val="accent2">
                    <a:lumMod val="75000"/>
                  </a:schemeClr>
                </a:solidFill>
                <a:latin typeface="Aptos" panose="020B0004020202020204" pitchFamily="34" charset="0"/>
              </a:rPr>
              <a:t>تسنيم بنت زينول (طالبة ماجستير) </a:t>
            </a:r>
          </a:p>
          <a:p>
            <a:pPr algn="ctr"/>
            <a:r>
              <a:rPr lang="ar-EG" sz="1600" b="1" dirty="0">
                <a:solidFill>
                  <a:schemeClr val="accent2">
                    <a:lumMod val="75000"/>
                  </a:schemeClr>
                </a:solidFill>
                <a:latin typeface="Aptos" panose="020B0004020202020204" pitchFamily="34" charset="0"/>
              </a:rPr>
              <a:t>البريد الإلكتروني:</a:t>
            </a:r>
          </a:p>
          <a:p>
            <a:pPr algn="ctr"/>
            <a:r>
              <a:rPr lang="ar-EG" sz="1600" b="1" dirty="0">
                <a:solidFill>
                  <a:schemeClr val="accent2">
                    <a:lumMod val="75000"/>
                  </a:schemeClr>
                </a:solidFill>
                <a:latin typeface="Aptos" panose="020B0004020202020204" pitchFamily="34" charset="0"/>
              </a:rPr>
              <a:t>  </a:t>
            </a:r>
            <a:r>
              <a:rPr lang="en-MY" sz="1600" b="1" dirty="0">
                <a:solidFill>
                  <a:schemeClr val="accent2">
                    <a:lumMod val="75000"/>
                  </a:schemeClr>
                </a:solidFill>
                <a:latin typeface="Aptos" panose="020B0004020202020204" pitchFamily="34" charset="0"/>
              </a:rPr>
              <a:t>tasneemzainol96@gmail.com</a:t>
            </a:r>
          </a:p>
          <a:p>
            <a:pPr algn="ctr"/>
            <a:r>
              <a:rPr lang="ar-EG" sz="1600" b="1" dirty="0">
                <a:solidFill>
                  <a:schemeClr val="accent2">
                    <a:lumMod val="75000"/>
                  </a:schemeClr>
                </a:solidFill>
                <a:latin typeface="Aptos" panose="020B0004020202020204" pitchFamily="34" charset="0"/>
              </a:rPr>
              <a:t>الأستاذ الدكتور عاصم شحادة علي</a:t>
            </a:r>
          </a:p>
          <a:p>
            <a:pPr algn="ctr"/>
            <a:r>
              <a:rPr lang="ar-EG" sz="1600" b="1" dirty="0">
                <a:solidFill>
                  <a:schemeClr val="accent2">
                    <a:lumMod val="75000"/>
                  </a:schemeClr>
                </a:solidFill>
                <a:latin typeface="Aptos" panose="020B0004020202020204" pitchFamily="34" charset="0"/>
              </a:rPr>
              <a:t>قسم اللغة العربية وآدابها- كلية عبد الحميد أبو سليمان لمعارف الوحي والعلوم الإنسانية </a:t>
            </a:r>
          </a:p>
          <a:p>
            <a:pPr algn="ctr"/>
            <a:r>
              <a:rPr lang="ar-EG" sz="1600" b="1" dirty="0">
                <a:solidFill>
                  <a:schemeClr val="accent2">
                    <a:lumMod val="75000"/>
                  </a:schemeClr>
                </a:solidFill>
                <a:latin typeface="Aptos" panose="020B0004020202020204" pitchFamily="34" charset="0"/>
              </a:rPr>
              <a:t>البريد الإلكتروني:</a:t>
            </a:r>
          </a:p>
          <a:p>
            <a:pPr algn="ctr"/>
            <a:r>
              <a:rPr lang="ar-EG" sz="1600" b="1" dirty="0">
                <a:solidFill>
                  <a:schemeClr val="accent2">
                    <a:lumMod val="75000"/>
                  </a:schemeClr>
                </a:solidFill>
                <a:latin typeface="Aptos" panose="020B0004020202020204" pitchFamily="34" charset="0"/>
              </a:rPr>
              <a:t>  </a:t>
            </a:r>
            <a:r>
              <a:rPr lang="en-MY" sz="1600" b="1" dirty="0">
                <a:solidFill>
                  <a:schemeClr val="accent2">
                    <a:lumMod val="75000"/>
                  </a:schemeClr>
                </a:solidFill>
                <a:latin typeface="Aptos" panose="020B0004020202020204" pitchFamily="34" charset="0"/>
              </a:rPr>
              <a:t>muhajir4@iium.edu.my</a:t>
            </a:r>
          </a:p>
          <a:p>
            <a:pPr algn="ctr"/>
            <a:endParaRPr lang="en-MY" sz="1600" b="1" dirty="0">
              <a:solidFill>
                <a:srgbClr val="0070C0"/>
              </a:solidFill>
              <a:latin typeface="Aptos" panose="020B0004020202020204" pitchFamily="34" charset="0"/>
            </a:endParaRPr>
          </a:p>
          <a:p>
            <a:pPr algn="ctr"/>
            <a:r>
              <a:rPr lang="en-MY" b="1" dirty="0">
                <a:solidFill>
                  <a:srgbClr val="0070C0"/>
                </a:solidFill>
                <a:latin typeface="Aptos" panose="020B0004020202020204" pitchFamily="34" charset="0"/>
              </a:rPr>
              <a:t> </a:t>
            </a:r>
            <a:r>
              <a:rPr lang="ar-EG" b="1" dirty="0">
                <a:solidFill>
                  <a:schemeClr val="accent6">
                    <a:lumMod val="75000"/>
                  </a:schemeClr>
                </a:solidFill>
                <a:latin typeface="Open Sans Semibold" panose="020B0706030804020204" pitchFamily="34" charset="0"/>
                <a:ea typeface="Open Sans Semibold" panose="020B0706030804020204" pitchFamily="34" charset="0"/>
                <a:cs typeface="Open Sans Semibold" panose="020B0706030804020204" pitchFamily="34" charset="0"/>
              </a:rPr>
              <a:t>المؤتمر الدولي الرابع في تعليم اللغة العربية</a:t>
            </a:r>
          </a:p>
          <a:p>
            <a:pPr algn="ctr"/>
            <a:r>
              <a:rPr lang="ar-EG" b="1" dirty="0">
                <a:solidFill>
                  <a:schemeClr val="accent6">
                    <a:lumMod val="75000"/>
                  </a:schemeClr>
                </a:solidFill>
                <a:latin typeface="Open Sans Semibold" panose="020B0706030804020204" pitchFamily="34" charset="0"/>
                <a:ea typeface="Open Sans Semibold" panose="020B0706030804020204" pitchFamily="34" charset="0"/>
                <a:cs typeface="Open Sans Semibold" panose="020B0706030804020204" pitchFamily="34" charset="0"/>
              </a:rPr>
              <a:t>" المناهج، المهارات، المعايير" في تعليم اللغة العربية للناطقين بغيرها: رؤية نقدية معاصرة</a:t>
            </a:r>
            <a:endParaRPr lang="en-MY" b="1" dirty="0">
              <a:solidFill>
                <a:schemeClr val="accent6">
                  <a:lumMod val="75000"/>
                </a:schemeClr>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lgn="ctr"/>
            <a:r>
              <a:rPr lang="ar-EG" b="1">
                <a:solidFill>
                  <a:schemeClr val="accent6">
                    <a:lumMod val="75000"/>
                  </a:schemeClr>
                </a:solidFill>
                <a:latin typeface="Open Sans Semibold" panose="020B0706030804020204" pitchFamily="34" charset="0"/>
                <a:ea typeface="Open Sans Semibold" panose="020B0706030804020204" pitchFamily="34" charset="0"/>
              </a:rPr>
              <a:t>20 سبتمبر 2023م أونلاين</a:t>
            </a:r>
            <a:endParaRPr lang="en-MY" dirty="0">
              <a:solidFill>
                <a:srgbClr val="FF0000"/>
              </a:solidFill>
              <a:latin typeface="Algerian" panose="04020705040A02060702"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4748" y="1371600"/>
            <a:ext cx="9144000" cy="31242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76200" y="152400"/>
            <a:ext cx="8991600" cy="5632311"/>
          </a:xfrm>
          <a:prstGeom prst="rect">
            <a:avLst/>
          </a:prstGeom>
          <a:noFill/>
        </p:spPr>
        <p:txBody>
          <a:bodyPr wrap="square" rtlCol="0">
            <a:spAutoFit/>
          </a:bodyPr>
          <a:lstStyle/>
          <a:p>
            <a:r>
              <a:rPr lang="ar-EG" sz="2800" b="1" dirty="0">
                <a:solidFill>
                  <a:schemeClr val="accent1">
                    <a:lumMod val="75000"/>
                  </a:schemeClr>
                </a:solidFill>
              </a:rPr>
              <a:t> </a:t>
            </a:r>
            <a:endParaRPr lang="en-MY" sz="2800" b="1" dirty="0">
              <a:solidFill>
                <a:schemeClr val="accent1">
                  <a:lumMod val="75000"/>
                </a:schemeClr>
              </a:solidFill>
            </a:endParaRPr>
          </a:p>
          <a:p>
            <a:endParaRPr lang="en-MY" sz="2800" b="1" dirty="0">
              <a:solidFill>
                <a:schemeClr val="accent1">
                  <a:lumMod val="75000"/>
                </a:schemeClr>
              </a:solidFill>
            </a:endParaRPr>
          </a:p>
          <a:p>
            <a:endParaRPr lang="en-MY" sz="2800" b="1" dirty="0">
              <a:solidFill>
                <a:schemeClr val="accent1">
                  <a:lumMod val="75000"/>
                </a:schemeClr>
              </a:solidFill>
            </a:endParaRPr>
          </a:p>
          <a:p>
            <a:endParaRPr lang="en-MY" sz="2800" b="1" dirty="0">
              <a:solidFill>
                <a:schemeClr val="accent1">
                  <a:lumMod val="75000"/>
                </a:schemeClr>
              </a:solidFill>
            </a:endParaRPr>
          </a:p>
          <a:p>
            <a:endParaRPr lang="en-MY" sz="2800" b="1" dirty="0">
              <a:solidFill>
                <a:schemeClr val="accent1">
                  <a:lumMod val="75000"/>
                </a:schemeClr>
              </a:solidFill>
            </a:endParaRPr>
          </a:p>
          <a:p>
            <a:pPr algn="just" rtl="1"/>
            <a:r>
              <a:rPr lang="ar-EG" sz="2000" b="1" dirty="0">
                <a:solidFill>
                  <a:srgbClr val="FF0000"/>
                </a:solidFill>
              </a:rPr>
              <a:t>تاريخ استراتيجيات تعلم اللغة وتصنيفاتها</a:t>
            </a:r>
          </a:p>
          <a:p>
            <a:pPr algn="just" rtl="1"/>
            <a:r>
              <a:rPr lang="ar-EG" sz="2000" dirty="0"/>
              <a:t>وبدأت معالم استراتيجيات تعلم اللغة تتضح بالدراسات العديدة التي أجريت فيها، وبدأت تقسيمتها وتصنيفاتها تتبين حسب </a:t>
            </a:r>
            <a:r>
              <a:rPr lang="en-US" sz="2000" dirty="0" err="1"/>
              <a:t>Hismanoglu</a:t>
            </a:r>
            <a:r>
              <a:rPr lang="en-US" sz="2000" dirty="0"/>
              <a:t> 2000 </a:t>
            </a:r>
            <a:r>
              <a:rPr lang="ar-EG" sz="2000" dirty="0"/>
              <a:t>ومن أهمها: تصنيف ميشيل أوميلي وأنا تشاموت  1985.) وتصنيف جوان روبن 1987،) وتعد جوان روبن من الباحثين الرواد الذين مهدوا الطرق للبحث والدراسة في مجال استراتيجيات تعلم اللغة وقد فرقت بين استراتيجيات تسهم بشكل مباشر في التعليم واستراتيجيات تسهم بشكل غير مباشر. ووفقا لتصنيفها تنقسم الاستراتيجيات إلى ثلاث فئات، وهي:</a:t>
            </a:r>
          </a:p>
          <a:p>
            <a:pPr algn="just" rtl="1"/>
            <a:r>
              <a:rPr lang="ar-EG" sz="2000" dirty="0"/>
              <a:t>تصنيف رابيك أكسفورد</a:t>
            </a:r>
          </a:p>
          <a:p>
            <a:pPr algn="just" rtl="1"/>
            <a:r>
              <a:rPr lang="ar-EG" sz="2000" dirty="0"/>
              <a:t>ترى رابيك أكسفورد (1990) أهمية استراتيجيات تعلم اللغة في تطوير الكفاءة الاتصالية، وتصنفها إلى فئتين مباشرة وغير مباشرة. وهما بدورها يتفرعان إلى ست استراتيجيات لكل منهما ثلاث منها</a:t>
            </a:r>
          </a:p>
          <a:p>
            <a:pPr algn="just" rtl="1"/>
            <a:endParaRPr lang="ar-EG" sz="2000" dirty="0"/>
          </a:p>
          <a:p>
            <a:pPr algn="just" rtl="1"/>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71600"/>
            <a:ext cx="9144000" cy="54102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76200" y="685800"/>
            <a:ext cx="9220200" cy="5693866"/>
          </a:xfrm>
          <a:prstGeom prst="rect">
            <a:avLst/>
          </a:prstGeom>
          <a:noFill/>
        </p:spPr>
        <p:txBody>
          <a:bodyPr wrap="square" rtlCol="0">
            <a:spAutoFit/>
          </a:bodyPr>
          <a:lstStyle/>
          <a:p>
            <a:pPr algn="r" rtl="1"/>
            <a:r>
              <a:rPr lang="ar-EG" sz="2800" b="1" dirty="0">
                <a:solidFill>
                  <a:schemeClr val="accent1">
                    <a:lumMod val="75000"/>
                  </a:schemeClr>
                </a:solidFill>
              </a:rPr>
              <a:t>علاقة استخدام استراتيجيات تعلم اللغة والتحصيل اللغوي</a:t>
            </a:r>
          </a:p>
          <a:p>
            <a:pPr algn="just" rtl="1"/>
            <a:r>
              <a:rPr lang="ar-EG" sz="2400" b="1" dirty="0"/>
              <a:t>لقد تمّ الحصول على البيانات من ثلاث طالبات ماجستير من قسم اللغة العربية في الجامعة الإسلامية العالمية بماليزيا، وذلك باستخدام جهاز تسجيل صوتي وجهاز فيديو المسجل عبر </a:t>
            </a:r>
            <a:r>
              <a:rPr lang="en-US" sz="2400" b="1" dirty="0"/>
              <a:t>Zoom Meeting </a:t>
            </a:r>
            <a:r>
              <a:rPr lang="ar-EG" sz="2400" b="1" dirty="0"/>
              <a:t>قبل نقلها إلى نصوص مقروءة تسمى نصوص المقابلة، وهذه النصوص مهمة في تحليل البيانات؛ حيث نستطيع أن نقرأها عدة مرات، وقد استغرقت الدراسة مدة طويلة، وتطلبت جهودا كبيرة في عملية كتابة نصوص المقابلة. بعد انتهاء عملية الكتابة استمعنا مرة أخرى إلى المقابلة المسجلة مع مراجعة النصوص المكتوبة في الوقت نفسه؛ وذلك للتأكد من صحة البيانات المكتوبة حتى لا تترك أية معلومات، ثم قامت الدراسة بإدخال ملفات المجموعة من البيانات في برنامج وورد؛ وهو برنامج الاستخدام لتحليل البيانات والقيام بعملية ترميز الأفكار المطلوبة وتنظيمها، كما بإمكانه تكوين العلاقات   بعضها ببعض، ومن ثم قامت الدراسة بتحليل البيانات وفق أهداف البحث، وبدأت بترميز الأفكار المتعلقة بالسؤال الأول: وهو الاستراتيجيات المباشرة، ثم قامت بتحليل وترميز الأفكار للسؤال الثاني: وهو الكشف عن الاستراتيجيات غير المباشرة التي يستخدمها الدارسون أثناء التعلم، ومن ثم واصلت المقابلة حتى العينة الثالثة، وكررت الأسئلة نفسها حتى الانتهاء من تحليل البيانات؛ حيث إنها قد وصلت حينذاك إلى حالة تشبع البيانات</a:t>
            </a:r>
            <a:endParaRPr lang="en-US" sz="2400" b="1" dirty="0"/>
          </a:p>
        </p:txBody>
      </p:sp>
      <p:sp>
        <p:nvSpPr>
          <p:cNvPr id="3" name="AutoShape 2" descr="https://powerpoint.officeapps.live.com/pods/GetClipboardImage.ashx?Id=d4006b47-bc1e-480d-904e-cd88628af579&amp;DC=PSG4&amp;pkey=199201ee-1146-40d0-8e91-d1a6f5face63&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12724" y="1060624"/>
            <a:ext cx="8931275" cy="5797376"/>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buFont typeface="Arial" panose="020B0604020202020204" pitchFamily="34" charset="0"/>
              <a:buChar char="•"/>
            </a:pPr>
            <a:r>
              <a:rPr lang="ar-EG" sz="2000" b="1" dirty="0">
                <a:solidFill>
                  <a:schemeClr val="tx1"/>
                </a:solidFill>
              </a:rPr>
              <a:t>الاستراتيجية المباشرة المستخدمة لدى الدارسين</a:t>
            </a:r>
          </a:p>
          <a:p>
            <a:pPr marL="285750" indent="-285750" algn="just" rtl="1">
              <a:buFont typeface="Arial" panose="020B0604020202020204" pitchFamily="34" charset="0"/>
              <a:buChar char="•"/>
            </a:pPr>
            <a:r>
              <a:rPr lang="ar-EG" sz="2000" b="1" dirty="0">
                <a:solidFill>
                  <a:schemeClr val="tx1"/>
                </a:solidFill>
              </a:rPr>
              <a:t>أولاً: الاستراتيجيات التذكيرية كالحفظ، وثانياً: الاستراتيجيات المعرفية كالمشاركة أثناء المناقشة،  وقراءة المقالة، ومشاهدة الفيديوهات، وقراءة القصص القصيرة، وقراءة الأخبار، والترجمة، وقراءة المقررة، وجمع المفردات الجديدة، والاستماع إلى الأغنية والقصائد</a:t>
            </a:r>
          </a:p>
          <a:p>
            <a:pPr marL="285750" indent="-285750" algn="just" rtl="1">
              <a:buFont typeface="Arial" panose="020B0604020202020204" pitchFamily="34" charset="0"/>
              <a:buChar char="•"/>
            </a:pPr>
            <a:r>
              <a:rPr lang="ar-EG" sz="2000" b="1" dirty="0">
                <a:solidFill>
                  <a:schemeClr val="tx1"/>
                </a:solidFill>
              </a:rPr>
              <a:t>وثالثاً: الاستراتيجية التعويضية كطلب المساعدة من الأصدقاء، وتخمين معاني الكلمة</a:t>
            </a:r>
          </a:p>
          <a:p>
            <a:pPr marL="285750" indent="-285750" algn="just" rtl="1">
              <a:buFont typeface="Arial" panose="020B0604020202020204" pitchFamily="34" charset="0"/>
              <a:buChar char="•"/>
            </a:pPr>
            <a:r>
              <a:rPr lang="ar-EG" sz="2000" b="1" dirty="0">
                <a:solidFill>
                  <a:schemeClr val="tx1"/>
                </a:solidFill>
              </a:rPr>
              <a:t>أولا: الاستراتيجية فوق المعرفية كالبحث عن صديق، وإعداد الوقت المحدد للمراجع، وثانياً: الاستراتجيات الوجدانية، مثل أن تشرب القهوة:، وحث النفس على التدرب بالكلام في اللغة العربية، والتوقف عن المراجعة بسبب الملل، ومكافأة النفس، وثالثاً: الاستراتيجيات الاجتماعية، كممارسة اللغة العربية مع الأصدقاء، والتعلم الجماعي، والمشاركة في المناظرة، والاستراتيجيات المباشرة المستخدمة لدى الدارسين، أولاً: الاستراتيجيات التذكيرية، كالحفظ، وثانياً: الاستراتيجيات المعرفية، كالمشاركة أثناء المناقشة،  وقراءة المقالة، ومشاهدة الفيديوهات، وقراءة القصص القصيرة من الإنترنت، وقراءة المدونات والشبكة الاجتماعية، وقراءة الأخبار والترجمة، وجمع المفردات الجديدة، وقراءة كتب المقررة، والاستماع إلى الأغنية والقصائد، وثالثا: الاستراتيجيات التعويضية، وتخمين معاني الكلمات، وطلب المساعدة من الأصدقاء؛ أما الاستراتيجيات غير المباشرة المستخدمة لدى الدارسين، فمنها: أولاً: الاستراتيجيات فوق المعرفة كتحديد الوقت المحدد للمراجعة،  والبحث عن صديق، وثانيا: الاستراتيجيات الوجدانية، وشرب القهوة، والتوقف عن المراجعة بسبب الملل، وحث النفس على بالكلام باللغة العربية، ومكافأة النفس، وثالثاً: الاستراتيجيات الاجتماعية، والتعلم الجماعي، وممارسة اللغة العربية، والمشاركة في المناظرة.</a:t>
            </a:r>
          </a:p>
          <a:p>
            <a:pPr marL="285750" indent="-285750" algn="just" rtl="1">
              <a:buFont typeface="Arial" panose="020B0604020202020204" pitchFamily="34" charset="0"/>
              <a:buChar char="•"/>
            </a:pPr>
            <a:endParaRPr lang="ar-EG" sz="2000" b="1" dirty="0">
              <a:solidFill>
                <a:schemeClr val="tx1"/>
              </a:solidFill>
            </a:endParaRPr>
          </a:p>
        </p:txBody>
      </p:sp>
      <p:sp>
        <p:nvSpPr>
          <p:cNvPr id="2" name="TextBox 1"/>
          <p:cNvSpPr txBox="1"/>
          <p:nvPr/>
        </p:nvSpPr>
        <p:spPr>
          <a:xfrm>
            <a:off x="517525" y="348871"/>
            <a:ext cx="8321675" cy="523220"/>
          </a:xfrm>
          <a:prstGeom prst="rect">
            <a:avLst/>
          </a:prstGeom>
          <a:noFill/>
        </p:spPr>
        <p:txBody>
          <a:bodyPr wrap="square" rtlCol="0">
            <a:spAutoFit/>
          </a:bodyPr>
          <a:lstStyle/>
          <a:p>
            <a:pPr algn="ctr" rtl="1"/>
            <a:r>
              <a:rPr lang="ar-EG" sz="2800" b="1" dirty="0">
                <a:solidFill>
                  <a:schemeClr val="accent1">
                    <a:lumMod val="75000"/>
                  </a:schemeClr>
                </a:solidFill>
              </a:rPr>
              <a:t>الاستراتيجيات المباشرة والاستراتيجيات غير المباشرة </a:t>
            </a:r>
            <a:endParaRPr lang="en-US" sz="2800" b="1" dirty="0">
              <a:solidFill>
                <a:schemeClr val="accent1">
                  <a:lumMod val="75000"/>
                </a:schemeClr>
              </a:solidFill>
            </a:endParaRPr>
          </a:p>
        </p:txBody>
      </p:sp>
      <p:sp>
        <p:nvSpPr>
          <p:cNvPr id="3" name="AutoShape 2" descr="https://powerpoint.officeapps.live.com/pods/GetClipboardImage.ashx?Id=fade89d9-989a-4eda-8a59-1b244898e667&amp;DC=PSG4&amp;pkey=54dc4ea3-8cfa-4a0a-b002-550af4592366&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1143000"/>
            <a:ext cx="9283045" cy="5313684"/>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6575" indent="-285750" algn="just"/>
            <a:r>
              <a:rPr lang="en-US" sz="2800" b="1" dirty="0">
                <a:solidFill>
                  <a:schemeClr val="tx1"/>
                </a:solidFill>
              </a:rPr>
              <a:t>.</a:t>
            </a:r>
          </a:p>
          <a:p>
            <a:pPr marL="536575" indent="-285750" algn="just" rtl="1"/>
            <a:r>
              <a:rPr lang="ar-EG" sz="2400" b="1" dirty="0">
                <a:solidFill>
                  <a:schemeClr val="tx1"/>
                </a:solidFill>
              </a:rPr>
              <a:t>الخاتمة</a:t>
            </a:r>
          </a:p>
          <a:p>
            <a:pPr marL="536575" indent="-285750" algn="just" rtl="1"/>
            <a:r>
              <a:rPr lang="ar-EG" sz="2400" b="1" dirty="0">
                <a:solidFill>
                  <a:schemeClr val="tx1"/>
                </a:solidFill>
              </a:rPr>
              <a:t>توصلت الدراسة إلى النتائج الآتية.</a:t>
            </a:r>
          </a:p>
          <a:p>
            <a:pPr marL="536575" indent="-285750" algn="just" rtl="1"/>
            <a:r>
              <a:rPr lang="ar-EG" sz="2400" b="1" dirty="0">
                <a:solidFill>
                  <a:schemeClr val="tx1"/>
                </a:solidFill>
              </a:rPr>
              <a:t>1.	إن الطلبة في المدرسة الثانوية يستخدمون الاستراتيجيات غير المباشرة أقل من الاستخدام بالاستراتيجيات المباشرة.</a:t>
            </a:r>
          </a:p>
          <a:p>
            <a:pPr marL="536575" indent="-285750" algn="just" rtl="1"/>
            <a:r>
              <a:rPr lang="ar-EG" sz="2400" b="1" dirty="0">
                <a:solidFill>
                  <a:schemeClr val="tx1"/>
                </a:solidFill>
              </a:rPr>
              <a:t>2.	إن الاستراتيجيات المباشرة التي تستخدمها الطلبة كثيرة في التعلم حسب  أولاً الاستراتيجية المعرفية، وثانياً الاستراتيجية التعويضية، وأما الأقل فهو في استخدام الاستراتيجية التذكيرية.</a:t>
            </a:r>
          </a:p>
          <a:p>
            <a:pPr marL="536575" indent="-285750" algn="just" rtl="1"/>
            <a:r>
              <a:rPr lang="ar-EG" sz="2400" b="1" dirty="0">
                <a:solidFill>
                  <a:schemeClr val="tx1"/>
                </a:solidFill>
              </a:rPr>
              <a:t>3.	. إن الاستراتيجيات غير المباشرة التي يستخدمها الطلبة كثيرة، وهي:  : أولاً الاستراتيجية الوجدانية، وثانياً الاستراتيجية الاجتماعية، والأقل منهما الاستراتيجية فوق المعرفية.</a:t>
            </a:r>
          </a:p>
          <a:p>
            <a:pPr marL="536575" indent="-285750" algn="just" rtl="1"/>
            <a:r>
              <a:rPr lang="ar-EG" sz="2400" b="1" dirty="0">
                <a:solidFill>
                  <a:schemeClr val="tx1"/>
                </a:solidFill>
              </a:rPr>
              <a:t>4.	إن الطلبة في المدرسة الثانوية يستخدمون الاستراتيجيات التي تساعدهم في تعزيز الكفاءة اللغوية لديهم لا سيما الاستراتيجيات التي يساعدهم في تعزيز مهارة الكتابة والكلام.</a:t>
            </a:r>
          </a:p>
          <a:p>
            <a:pPr marL="536575" indent="-285750" algn="just" rtl="1"/>
            <a:r>
              <a:rPr lang="en-US" sz="2400" b="1" dirty="0">
                <a:solidFill>
                  <a:schemeClr val="tx1"/>
                </a:solidFill>
              </a:rPr>
              <a:t>. </a:t>
            </a:r>
          </a:p>
        </p:txBody>
      </p:sp>
      <p:sp>
        <p:nvSpPr>
          <p:cNvPr id="2" name="TextBox 1"/>
          <p:cNvSpPr txBox="1"/>
          <p:nvPr/>
        </p:nvSpPr>
        <p:spPr>
          <a:xfrm>
            <a:off x="381000" y="348871"/>
            <a:ext cx="8458200" cy="523220"/>
          </a:xfrm>
          <a:prstGeom prst="rect">
            <a:avLst/>
          </a:prstGeom>
          <a:noFill/>
        </p:spPr>
        <p:txBody>
          <a:bodyPr wrap="square" rtlCol="0">
            <a:spAutoFit/>
          </a:bodyPr>
          <a:lstStyle/>
          <a:p>
            <a:pPr algn="ctr"/>
            <a:r>
              <a:rPr lang="ar-EG" sz="2800" b="1" dirty="0">
                <a:solidFill>
                  <a:schemeClr val="accent1">
                    <a:lumMod val="75000"/>
                  </a:schemeClr>
                </a:solidFill>
              </a:rPr>
              <a:t>الخاتمة</a:t>
            </a:r>
            <a:endParaRPr lang="en-US" sz="2800" b="1" dirty="0">
              <a:solidFill>
                <a:srgbClr val="FF0000"/>
              </a:solidFill>
            </a:endParaRPr>
          </a:p>
        </p:txBody>
      </p:sp>
      <p:sp>
        <p:nvSpPr>
          <p:cNvPr id="3" name="AutoShape 2" descr="https://powerpoint.officeapps.live.com/pods/GetClipboardImage.ashx?Id=fade89d9-989a-4eda-8a59-1b244898e667&amp;DC=PSG4&amp;pkey=54dc4ea3-8cfa-4a0a-b002-550af4592366&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1302978"/>
            <a:ext cx="8991599" cy="6850421"/>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36575" indent="-285750" algn="just" rtl="1"/>
            <a:r>
              <a:rPr lang="en-US" sz="2000" b="1" dirty="0">
                <a:solidFill>
                  <a:schemeClr val="tx1"/>
                </a:solidFill>
              </a:rPr>
              <a:t> </a:t>
            </a:r>
            <a:r>
              <a:rPr lang="ar-EG" dirty="0">
                <a:solidFill>
                  <a:schemeClr val="tx1"/>
                </a:solidFill>
              </a:rPr>
              <a:t>تلاحظ الدراسة بعض الاستراتيجيات التي يستخدمها دارسو مادة اللغة العربية أثناء تعلم اللغة العربية لدى الطلبة المدرسة الثانوية داخل الفصل وخارجه، لذا توصي الدراسة بما يأتي:</a:t>
            </a:r>
          </a:p>
          <a:p>
            <a:pPr marL="536575" indent="-285750" algn="just" rtl="1"/>
            <a:r>
              <a:rPr lang="ar-EG" dirty="0">
                <a:solidFill>
                  <a:schemeClr val="tx1"/>
                </a:solidFill>
              </a:rPr>
              <a:t>أولاً: المتعلم</a:t>
            </a:r>
          </a:p>
          <a:p>
            <a:pPr marL="536575" indent="-285750" algn="just" rtl="1"/>
            <a:r>
              <a:rPr lang="ar-EG" dirty="0">
                <a:solidFill>
                  <a:schemeClr val="tx1"/>
                </a:solidFill>
              </a:rPr>
              <a:t>1.	زيادة المعرفة في استخدام الاستراتيجيات المناسبة لمتعلم اللغة.</a:t>
            </a:r>
          </a:p>
          <a:p>
            <a:pPr marL="536575" indent="-285750" algn="just" rtl="1"/>
            <a:r>
              <a:rPr lang="ar-EG" dirty="0">
                <a:solidFill>
                  <a:schemeClr val="tx1"/>
                </a:solidFill>
              </a:rPr>
              <a:t>2.	عدم اعتماد دراسي اللغة  على الدروس في الفصل مائة بالمائة، دون الجهود النفسية لزيادة خبرة اللغوية والإبداع في تطبيق ما تمت دراسته في الفصل.</a:t>
            </a:r>
          </a:p>
          <a:p>
            <a:pPr marL="536575" indent="-285750" algn="just" rtl="1"/>
            <a:r>
              <a:rPr lang="ar-EG" dirty="0">
                <a:solidFill>
                  <a:schemeClr val="tx1"/>
                </a:solidFill>
              </a:rPr>
              <a:t>3.	تنبيه متعلم اللغة العربية  عن أهمية استخدام استراتيجيات تعلم اللغة اثناء تعلم اللغة وفي تحسين عملية تعلمهم.</a:t>
            </a:r>
          </a:p>
          <a:p>
            <a:pPr marL="536575" indent="-285750" algn="just" rtl="1"/>
            <a:r>
              <a:rPr lang="ar-EG" dirty="0">
                <a:solidFill>
                  <a:schemeClr val="tx1"/>
                </a:solidFill>
              </a:rPr>
              <a:t>ثانيا: المعلم</a:t>
            </a:r>
          </a:p>
          <a:p>
            <a:pPr marL="536575" indent="-285750" algn="just" rtl="1"/>
            <a:r>
              <a:rPr lang="ar-EG" dirty="0">
                <a:solidFill>
                  <a:schemeClr val="tx1"/>
                </a:solidFill>
              </a:rPr>
              <a:t>1.	بناء وعي المعلم عن دوره في إصدار توجيه طلبته وتدريبهم على استخدام استراتيجيات تعلم اللغة أثناء تعلم داخل الفصل وخارجه.</a:t>
            </a:r>
          </a:p>
          <a:p>
            <a:pPr marL="536575" indent="-285750" algn="just" rtl="1"/>
            <a:r>
              <a:rPr lang="ar-EG" dirty="0">
                <a:solidFill>
                  <a:schemeClr val="tx1"/>
                </a:solidFill>
              </a:rPr>
              <a:t>2.	إعداد برامج لتدريب مدرسي اللغة العربية خصوصا في البراعة في استخدام استراتيجيات التعلم أثناء تدريسهم داخل الفصل وخارجه، وبيان الأساليب المناسبة لتدريب الدارسين عليها.</a:t>
            </a:r>
          </a:p>
          <a:p>
            <a:pPr marL="536575" indent="-285750" algn="just"/>
            <a:endParaRPr lang="en-US" sz="2000" dirty="0">
              <a:solidFill>
                <a:schemeClr val="tx1"/>
              </a:solidFill>
            </a:endParaRPr>
          </a:p>
        </p:txBody>
      </p:sp>
      <p:sp>
        <p:nvSpPr>
          <p:cNvPr id="2" name="TextBox 1"/>
          <p:cNvSpPr txBox="1"/>
          <p:nvPr/>
        </p:nvSpPr>
        <p:spPr>
          <a:xfrm>
            <a:off x="0" y="348871"/>
            <a:ext cx="8839200" cy="523220"/>
          </a:xfrm>
          <a:prstGeom prst="rect">
            <a:avLst/>
          </a:prstGeom>
          <a:noFill/>
        </p:spPr>
        <p:txBody>
          <a:bodyPr wrap="square" rtlCol="0">
            <a:spAutoFit/>
          </a:bodyPr>
          <a:lstStyle/>
          <a:p>
            <a:pPr algn="ctr"/>
            <a:r>
              <a:rPr lang="ar-EG" sz="2800" b="1" dirty="0">
                <a:solidFill>
                  <a:schemeClr val="accent1">
                    <a:lumMod val="75000"/>
                  </a:schemeClr>
                </a:solidFill>
              </a:rPr>
              <a:t>التوصيات</a:t>
            </a:r>
            <a:endParaRPr lang="en-US" sz="2800" b="1" dirty="0">
              <a:solidFill>
                <a:srgbClr val="FF0000"/>
              </a:solidFill>
            </a:endParaRPr>
          </a:p>
        </p:txBody>
      </p:sp>
      <p:sp>
        <p:nvSpPr>
          <p:cNvPr id="3" name="AutoShape 2" descr="https://powerpoint.officeapps.live.com/pods/GetClipboardImage.ashx?Id=fade89d9-989a-4eda-8a59-1b244898e667&amp;DC=PSG4&amp;pkey=54dc4ea3-8cfa-4a0a-b002-550af4592366&amp;wdwaccluster=PSG4"/>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MY"/>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71600"/>
            <a:ext cx="9144000" cy="3124200"/>
          </a:xfrm>
          <a:prstGeom prst="rect">
            <a:avLst/>
          </a:prstGeom>
          <a:gradFill>
            <a:gsLst>
              <a:gs pos="1000">
                <a:srgbClr val="5E9CC6">
                  <a:alpha val="40000"/>
                </a:srgbClr>
              </a:gs>
              <a:gs pos="100000">
                <a:srgbClr val="5E9CC6">
                  <a:alpha val="1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2021732" y="2514600"/>
            <a:ext cx="5791200" cy="2123658"/>
          </a:xfrm>
          <a:prstGeom prst="rect">
            <a:avLst/>
          </a:prstGeom>
          <a:noFill/>
        </p:spPr>
        <p:txBody>
          <a:bodyPr wrap="square" rtlCol="0">
            <a:spAutoFit/>
          </a:bodyPr>
          <a:lstStyle/>
          <a:p>
            <a:pPr algn="ctr"/>
            <a:r>
              <a:rPr lang="ar-EG" sz="6600" b="1">
                <a:solidFill>
                  <a:schemeClr val="accent1">
                    <a:lumMod val="75000"/>
                  </a:schemeClr>
                </a:solidFill>
                <a:latin typeface="Bradley Hand ITC" panose="03070402050302030203" pitchFamily="66" charset="0"/>
              </a:rPr>
              <a:t>شكرا لحسن الاستماع </a:t>
            </a:r>
            <a:endParaRPr lang="en-US" sz="6600" b="1" dirty="0">
              <a:solidFill>
                <a:schemeClr val="accent1">
                  <a:lumMod val="75000"/>
                </a:schemeClr>
              </a:solidFill>
              <a:latin typeface="Bradley Hand ITC" panose="03070402050302030203" pitchFamily="66" charset="0"/>
            </a:endParaRPr>
          </a:p>
        </p:txBody>
      </p:sp>
      <p:pic>
        <p:nvPicPr>
          <p:cNvPr id="8" name="Picture 2" descr="http://fc03.deviantart.net/fs11/i/2006/241/1/1/IIUM_Mosque_by_Muslim_Wom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2700" y="152400"/>
            <a:ext cx="5105400" cy="6381750"/>
          </a:xfrm>
          <a:prstGeom prst="rect">
            <a:avLst/>
          </a:prstGeom>
          <a:noFill/>
          <a:ln w="63500">
            <a:solidFill>
              <a:schemeClr val="accent1">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13007</Words>
  <Application>Microsoft Office PowerPoint</Application>
  <PresentationFormat>On-screen Show (4:3)</PresentationFormat>
  <Paragraphs>580</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Algerian</vt:lpstr>
      <vt:lpstr>Aptos</vt:lpstr>
      <vt:lpstr>Arial</vt:lpstr>
      <vt:lpstr>Bradley Hand ITC</vt:lpstr>
      <vt:lpstr>Calibri</vt:lpstr>
      <vt:lpstr>Open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KAMARRUDIN BIN ALI</dc:creator>
  <cp:lastModifiedBy>ASEM SHEHADEH SALEH ALI</cp:lastModifiedBy>
  <cp:revision>409</cp:revision>
  <cp:lastPrinted>2011-06-30T01:37:00Z</cp:lastPrinted>
  <dcterms:created xsi:type="dcterms:W3CDTF">2006-08-16T00:00:00Z</dcterms:created>
  <dcterms:modified xsi:type="dcterms:W3CDTF">2023-09-20T03:18:25Z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216F0FAE632742BAA0816E116AD5223C</vt:lpwstr>
  </property>
  <property fmtid="{D5CDD505-2E9C-101B-9397-08002B2CF9AE}" pid="3" name="KSOProductBuildVer">
    <vt:lpwstr>1033-11.2.0.11213</vt:lpwstr>
  </property>
</Properties>
</file>