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63" r:id="rId2"/>
    <p:sldId id="258" r:id="rId3"/>
    <p:sldId id="349" r:id="rId4"/>
    <p:sldId id="398" r:id="rId5"/>
    <p:sldId id="400" r:id="rId6"/>
    <p:sldId id="402" r:id="rId7"/>
    <p:sldId id="404" r:id="rId8"/>
    <p:sldId id="406" r:id="rId9"/>
    <p:sldId id="407" r:id="rId10"/>
    <p:sldId id="408" r:id="rId11"/>
    <p:sldId id="351" r:id="rId12"/>
    <p:sldId id="352" r:id="rId13"/>
    <p:sldId id="355" r:id="rId14"/>
    <p:sldId id="353" r:id="rId15"/>
    <p:sldId id="354"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F9EBA6-16F3-4E3C-A17E-70D43A804A1B}" type="datetimeFigureOut">
              <a:rPr lang="en-US" smtClean="0"/>
              <a:t>9/16/2023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883DFF-B428-4B8D-8910-7C29FCEAB17A}"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6DA34-FC1E-47F2-AB95-6951F05C92EC}" type="datetimeFigureOut">
              <a:rPr lang="en-US" smtClean="0"/>
              <a:t>9/16/2023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A78D9-B41E-4AB9-94E5-1DE2E3188AF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9/16/2023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9/16/2023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804" y="533400"/>
            <a:ext cx="9144000" cy="15240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30804" y="700891"/>
            <a:ext cx="8969766" cy="1384995"/>
          </a:xfrm>
          <a:prstGeom prst="rect">
            <a:avLst/>
          </a:prstGeom>
          <a:noFill/>
        </p:spPr>
        <p:txBody>
          <a:bodyPr wrap="square" rtlCol="0">
            <a:spAutoFit/>
          </a:bodyPr>
          <a:lstStyle/>
          <a:p>
            <a:pPr algn="ctr"/>
            <a:r>
              <a:rPr lang="en-US" sz="2800" b="1" dirty="0">
                <a:solidFill>
                  <a:schemeClr val="accent2">
                    <a:lumMod val="75000"/>
                  </a:schemeClr>
                </a:solidFill>
              </a:rPr>
              <a:t>Intelligence and Mental Illness from the Perspective of Classic and Contemporary  Scholars: Ibn Al-</a:t>
            </a:r>
            <a:r>
              <a:rPr lang="en-US" sz="2800" b="1" dirty="0" err="1">
                <a:solidFill>
                  <a:schemeClr val="accent2">
                    <a:lumMod val="75000"/>
                  </a:schemeClr>
                </a:solidFill>
              </a:rPr>
              <a:t>Jawzi</a:t>
            </a:r>
            <a:r>
              <a:rPr lang="en-US" sz="2800" b="1" dirty="0">
                <a:solidFill>
                  <a:schemeClr val="accent2">
                    <a:lumMod val="75000"/>
                  </a:schemeClr>
                </a:solidFill>
              </a:rPr>
              <a:t> as A Model</a:t>
            </a:r>
          </a:p>
        </p:txBody>
      </p:sp>
      <p:sp>
        <p:nvSpPr>
          <p:cNvPr id="7" name="TextBox 6">
            <a:extLst>
              <a:ext uri="{FF2B5EF4-FFF2-40B4-BE49-F238E27FC236}">
                <a16:creationId xmlns:a16="http://schemas.microsoft.com/office/drawing/2014/main" id="{FEDDC74F-8EEC-273A-47FA-CDD1FA61A4BE}"/>
              </a:ext>
            </a:extLst>
          </p:cNvPr>
          <p:cNvSpPr txBox="1"/>
          <p:nvPr/>
        </p:nvSpPr>
        <p:spPr>
          <a:xfrm>
            <a:off x="0" y="2050026"/>
            <a:ext cx="9113196" cy="2954655"/>
          </a:xfrm>
          <a:prstGeom prst="rect">
            <a:avLst/>
          </a:prstGeom>
          <a:noFill/>
        </p:spPr>
        <p:txBody>
          <a:bodyPr wrap="square">
            <a:spAutoFit/>
          </a:bodyPr>
          <a:lstStyle/>
          <a:p>
            <a:pPr algn="ctr"/>
            <a:r>
              <a:rPr lang="en-MY" sz="1600" b="1" dirty="0">
                <a:solidFill>
                  <a:schemeClr val="accent2">
                    <a:lumMod val="75000"/>
                  </a:schemeClr>
                </a:solidFill>
                <a:latin typeface="Aptos" panose="020B0004020202020204" pitchFamily="34" charset="0"/>
              </a:rPr>
              <a:t>Prof. </a:t>
            </a:r>
            <a:r>
              <a:rPr lang="en-MY" sz="1600" b="1" dirty="0" err="1">
                <a:solidFill>
                  <a:schemeClr val="accent2">
                    <a:lumMod val="75000"/>
                  </a:schemeClr>
                </a:solidFill>
                <a:latin typeface="Aptos" panose="020B0004020202020204" pitchFamily="34" charset="0"/>
              </a:rPr>
              <a:t>Dr.</a:t>
            </a:r>
            <a:r>
              <a:rPr lang="en-MY" sz="1600" b="1" dirty="0">
                <a:solidFill>
                  <a:schemeClr val="accent2">
                    <a:lumMod val="75000"/>
                  </a:schemeClr>
                </a:solidFill>
                <a:latin typeface="Aptos" panose="020B0004020202020204" pitchFamily="34" charset="0"/>
              </a:rPr>
              <a:t> </a:t>
            </a:r>
            <a:r>
              <a:rPr lang="en-MY" sz="1600" b="1" dirty="0" err="1">
                <a:solidFill>
                  <a:schemeClr val="accent2">
                    <a:lumMod val="75000"/>
                  </a:schemeClr>
                </a:solidFill>
                <a:latin typeface="Aptos" panose="020B0004020202020204" pitchFamily="34" charset="0"/>
              </a:rPr>
              <a:t>Asem</a:t>
            </a:r>
            <a:r>
              <a:rPr lang="en-MY" sz="1600" b="1" dirty="0">
                <a:solidFill>
                  <a:schemeClr val="accent2">
                    <a:lumMod val="75000"/>
                  </a:schemeClr>
                </a:solidFill>
                <a:latin typeface="Aptos" panose="020B0004020202020204" pitchFamily="34" charset="0"/>
              </a:rPr>
              <a:t> Shehadeh Ali</a:t>
            </a:r>
          </a:p>
          <a:p>
            <a:pPr algn="ctr"/>
            <a:r>
              <a:rPr lang="en-MY" sz="1600" b="1" dirty="0">
                <a:solidFill>
                  <a:schemeClr val="accent2">
                    <a:lumMod val="75000"/>
                  </a:schemeClr>
                </a:solidFill>
                <a:latin typeface="Aptos" panose="020B0004020202020204" pitchFamily="34" charset="0"/>
              </a:rPr>
              <a:t>Assoc. Prof. </a:t>
            </a:r>
            <a:r>
              <a:rPr lang="en-MY" sz="1600" b="1" dirty="0" err="1">
                <a:solidFill>
                  <a:schemeClr val="accent2">
                    <a:lumMod val="75000"/>
                  </a:schemeClr>
                </a:solidFill>
                <a:latin typeface="Aptos" panose="020B0004020202020204" pitchFamily="34" charset="0"/>
              </a:rPr>
              <a:t>Dr.</a:t>
            </a:r>
            <a:r>
              <a:rPr lang="en-MY" sz="1600" b="1" dirty="0">
                <a:solidFill>
                  <a:schemeClr val="accent2">
                    <a:lumMod val="75000"/>
                  </a:schemeClr>
                </a:solidFill>
                <a:latin typeface="Aptos" panose="020B0004020202020204" pitchFamily="34" charset="0"/>
              </a:rPr>
              <a:t> Shamsul </a:t>
            </a:r>
            <a:r>
              <a:rPr lang="en-MY" sz="1600" b="1" dirty="0" err="1">
                <a:solidFill>
                  <a:schemeClr val="accent2">
                    <a:lumMod val="75000"/>
                  </a:schemeClr>
                </a:solidFill>
                <a:latin typeface="Aptos" panose="020B0004020202020204" pitchFamily="34" charset="0"/>
              </a:rPr>
              <a:t>Jamili</a:t>
            </a:r>
            <a:r>
              <a:rPr lang="en-MY" sz="1600" b="1" dirty="0">
                <a:solidFill>
                  <a:schemeClr val="accent2">
                    <a:lumMod val="75000"/>
                  </a:schemeClr>
                </a:solidFill>
                <a:latin typeface="Aptos" panose="020B0004020202020204" pitchFamily="34" charset="0"/>
              </a:rPr>
              <a:t> Bin </a:t>
            </a:r>
            <a:r>
              <a:rPr lang="en-MY" sz="1600" b="1" dirty="0" err="1">
                <a:solidFill>
                  <a:schemeClr val="accent2">
                    <a:lumMod val="75000"/>
                  </a:schemeClr>
                </a:solidFill>
                <a:latin typeface="Aptos" panose="020B0004020202020204" pitchFamily="34" charset="0"/>
              </a:rPr>
              <a:t>Yeob</a:t>
            </a:r>
            <a:endParaRPr lang="en-MY" sz="1600" b="1" dirty="0">
              <a:solidFill>
                <a:schemeClr val="accent2">
                  <a:lumMod val="75000"/>
                </a:schemeClr>
              </a:solidFill>
              <a:latin typeface="Aptos" panose="020B0004020202020204" pitchFamily="34" charset="0"/>
            </a:endParaRPr>
          </a:p>
          <a:p>
            <a:pPr algn="ctr"/>
            <a:r>
              <a:rPr lang="en-MY" sz="1600" b="1" dirty="0">
                <a:solidFill>
                  <a:schemeClr val="accent2">
                    <a:lumMod val="75000"/>
                  </a:schemeClr>
                </a:solidFill>
                <a:latin typeface="Aptos" panose="020B0004020202020204" pitchFamily="34" charset="0"/>
              </a:rPr>
              <a:t>Department of Arabic Language and Literature Kulliyyah of Islamic Revealed </a:t>
            </a:r>
            <a:r>
              <a:rPr lang="en-MY" sz="1600" b="1" dirty="0" err="1">
                <a:solidFill>
                  <a:schemeClr val="accent2">
                    <a:lumMod val="75000"/>
                  </a:schemeClr>
                </a:solidFill>
                <a:latin typeface="Aptos" panose="020B0004020202020204" pitchFamily="34" charset="0"/>
              </a:rPr>
              <a:t>Knowledgeand</a:t>
            </a:r>
            <a:r>
              <a:rPr lang="en-MY" sz="1600" b="1" dirty="0">
                <a:solidFill>
                  <a:schemeClr val="accent2">
                    <a:lumMod val="75000"/>
                  </a:schemeClr>
                </a:solidFill>
                <a:latin typeface="Aptos" panose="020B0004020202020204" pitchFamily="34" charset="0"/>
              </a:rPr>
              <a:t> Human Sciences (AHAS KIRKHS) International' Islamic University Malaysia</a:t>
            </a:r>
          </a:p>
          <a:p>
            <a:pPr algn="ctr"/>
            <a:endParaRPr lang="en-MY" sz="1600" b="1" dirty="0">
              <a:solidFill>
                <a:schemeClr val="accent2">
                  <a:lumMod val="75000"/>
                </a:schemeClr>
              </a:solidFill>
              <a:latin typeface="Aptos" panose="020B0004020202020204" pitchFamily="34" charset="0"/>
            </a:endParaRPr>
          </a:p>
          <a:p>
            <a:pPr algn="ctr"/>
            <a:endParaRPr lang="en-MY" sz="1600" b="1" dirty="0">
              <a:solidFill>
                <a:srgbClr val="0070C0"/>
              </a:solidFill>
              <a:latin typeface="Aptos" panose="020B0004020202020204" pitchFamily="34" charset="0"/>
            </a:endParaRPr>
          </a:p>
          <a:p>
            <a:pPr algn="just"/>
            <a:r>
              <a:rPr lang="en-MY" b="1" dirty="0">
                <a:solidFill>
                  <a:srgbClr val="0070C0"/>
                </a:solidFill>
                <a:latin typeface="Aptos" panose="020B0004020202020204" pitchFamily="34" charset="0"/>
              </a:rPr>
              <a:t> </a:t>
            </a:r>
            <a:r>
              <a:rPr lang="en-US" b="1" dirty="0">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INTERNATIONAL SEMINAR ON THE ROLES OF UNIVERSITY IN RESPONDING TO PSYCHOSOCIAL ISSUES IN THE COMMUNITY 2023 (ISRUPIC 2023)  </a:t>
            </a:r>
          </a:p>
          <a:p>
            <a:pPr algn="ctr"/>
            <a:r>
              <a:rPr lang="en-US" b="1" dirty="0">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18 SEPTEMBER 2023</a:t>
            </a:r>
          </a:p>
          <a:p>
            <a:pPr algn="ctr"/>
            <a:r>
              <a:rPr lang="en-US" b="1" dirty="0" err="1">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Univesitas</a:t>
            </a:r>
            <a:r>
              <a:rPr lang="en-US" b="1" dirty="0">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 Islam Riau-</a:t>
            </a:r>
            <a:r>
              <a:rPr lang="en-US" b="1" dirty="0" err="1">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Fakultas</a:t>
            </a:r>
            <a:r>
              <a:rPr lang="en-US" b="1" dirty="0">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 </a:t>
            </a:r>
            <a:r>
              <a:rPr lang="en-US" b="1" dirty="0" err="1">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Psikologi</a:t>
            </a:r>
            <a:r>
              <a:rPr lang="en-US" b="1" dirty="0">
                <a:solidFill>
                  <a:srgbClr val="00B0F0"/>
                </a:solidFill>
                <a:latin typeface="Open Sans Semibold" panose="020B0706030804020204" pitchFamily="34" charset="0"/>
                <a:ea typeface="Open Sans Semibold" panose="020B0706030804020204" pitchFamily="34" charset="0"/>
                <a:cs typeface="Open Sans Semibold" panose="020B0706030804020204" pitchFamily="34" charset="0"/>
              </a:rPr>
              <a:t> </a:t>
            </a:r>
          </a:p>
          <a:p>
            <a:pPr algn="ctr"/>
            <a:endParaRPr lang="en-MY" dirty="0">
              <a:solidFill>
                <a:srgbClr val="FF0000"/>
              </a:solidFill>
              <a:latin typeface="Algerian" panose="04020705040A020607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B19A-B729-87DC-19F5-79F7CC843064}"/>
              </a:ext>
            </a:extLst>
          </p:cNvPr>
          <p:cNvSpPr>
            <a:spLocks noGrp="1"/>
          </p:cNvSpPr>
          <p:nvPr>
            <p:ph type="title"/>
          </p:nvPr>
        </p:nvSpPr>
        <p:spPr/>
        <p:txBody>
          <a:bodyPr>
            <a:normAutofit fontScale="90000"/>
          </a:bodyPr>
          <a:lstStyle/>
          <a:p>
            <a:r>
              <a:rPr lang="en-US" b="1" dirty="0">
                <a:solidFill>
                  <a:srgbClr val="0070C0"/>
                </a:solidFill>
                <a:latin typeface="Calibri" panose="020F0502020204030204" pitchFamily="34" charset="0"/>
              </a:rPr>
              <a:t>Physiology of Intelligence</a:t>
            </a:r>
            <a:br>
              <a:rPr lang="en-MY" dirty="0">
                <a:latin typeface="Arial" panose="020B0604020202020204" pitchFamily="34" charset="0"/>
              </a:rPr>
            </a:br>
            <a:endParaRPr lang="en-MY" dirty="0"/>
          </a:p>
        </p:txBody>
      </p:sp>
      <p:sp>
        <p:nvSpPr>
          <p:cNvPr id="3" name="Content Placeholder 2">
            <a:extLst>
              <a:ext uri="{FF2B5EF4-FFF2-40B4-BE49-F238E27FC236}">
                <a16:creationId xmlns:a16="http://schemas.microsoft.com/office/drawing/2014/main" id="{A31358B2-CB87-3179-B4CD-3BC5C1BBA79B}"/>
              </a:ext>
            </a:extLst>
          </p:cNvPr>
          <p:cNvSpPr>
            <a:spLocks noGrp="1"/>
          </p:cNvSpPr>
          <p:nvPr>
            <p:ph idx="1"/>
          </p:nvPr>
        </p:nvSpPr>
        <p:spPr>
          <a:xfrm>
            <a:off x="457200" y="914400"/>
            <a:ext cx="8229600" cy="5211763"/>
          </a:xfrm>
        </p:spPr>
        <p:txBody>
          <a:bodyPr>
            <a:normAutofit fontScale="92500"/>
          </a:bodyPr>
          <a:lstStyle/>
          <a:p>
            <a:pPr marL="0" algn="l" rtl="0" eaLnBrk="1" fontAlgn="b" latinLnBrk="0" hangingPunct="1">
              <a:spcBef>
                <a:spcPts val="0"/>
              </a:spcBef>
              <a:spcAft>
                <a:spcPts val="0"/>
              </a:spcAft>
            </a:pPr>
            <a:endParaRPr lang="en-MY" sz="2000" b="0" i="0" u="none" strike="noStrike" dirty="0">
              <a:effectLst/>
              <a:latin typeface="Arial" panose="020B0604020202020204" pitchFamily="34" charset="0"/>
            </a:endParaRPr>
          </a:p>
          <a:p>
            <a:pPr marL="0" algn="just" rtl="0" eaLnBrk="1" fontAlgn="b" latinLnBrk="0" hangingPunct="1">
              <a:spcBef>
                <a:spcPts val="0"/>
              </a:spcBef>
              <a:spcAft>
                <a:spcPts val="0"/>
              </a:spcAft>
            </a:pPr>
            <a:r>
              <a:rPr lang="en-US" sz="2400" b="1" i="0" u="none" strike="noStrike" kern="1200" dirty="0">
                <a:solidFill>
                  <a:srgbClr val="C00000"/>
                </a:solidFill>
                <a:effectLst/>
                <a:latin typeface="Calibri" panose="020F0502020204030204" pitchFamily="34" charset="0"/>
              </a:rPr>
              <a:t>Some contemporary researchers have shown their interest in comparing Ibn al-</a:t>
            </a:r>
            <a:r>
              <a:rPr lang="en-US" sz="2400" b="1" i="0" u="none" strike="noStrike" kern="1200" dirty="0" err="1">
                <a:solidFill>
                  <a:srgbClr val="C00000"/>
                </a:solidFill>
                <a:effectLst/>
                <a:latin typeface="Calibri" panose="020F0502020204030204" pitchFamily="34" charset="0"/>
              </a:rPr>
              <a:t>Jawzi's</a:t>
            </a:r>
            <a:r>
              <a:rPr lang="en-US" sz="2400" b="1" i="0" u="none" strike="noStrike" kern="1200" dirty="0">
                <a:solidFill>
                  <a:srgbClr val="C00000"/>
                </a:solidFill>
                <a:effectLst/>
                <a:latin typeface="Calibri" panose="020F0502020204030204" pitchFamily="34" charset="0"/>
              </a:rPr>
              <a:t> views in this context with the physiognomy theory initiated by Joseph Gall at the end of the eighteenth century. </a:t>
            </a:r>
          </a:p>
          <a:p>
            <a:pPr marL="0" algn="just" rtl="0" eaLnBrk="1" fontAlgn="b" latinLnBrk="0" hangingPunct="1">
              <a:spcBef>
                <a:spcPts val="0"/>
              </a:spcBef>
              <a:spcAft>
                <a:spcPts val="0"/>
              </a:spcAft>
            </a:pPr>
            <a:r>
              <a:rPr lang="en-US" sz="2400" b="1" i="0" u="none" strike="noStrike" kern="1200" dirty="0">
                <a:solidFill>
                  <a:srgbClr val="00B0F0"/>
                </a:solidFill>
                <a:effectLst/>
                <a:latin typeface="Calibri" panose="020F0502020204030204" pitchFamily="34" charset="0"/>
              </a:rPr>
              <a:t>Modern psychology has witnessed that </a:t>
            </a:r>
            <a:r>
              <a:rPr lang="en-US" sz="2400" b="1" i="0" u="none" strike="noStrike" kern="1200" dirty="0">
                <a:effectLst/>
                <a:latin typeface="Calibri" panose="020F0502020204030204" pitchFamily="34" charset="0"/>
              </a:rPr>
              <a:t>Pavlov </a:t>
            </a:r>
            <a:r>
              <a:rPr lang="en-US" sz="2400" b="1" i="0" u="none" strike="noStrike" kern="1200" dirty="0">
                <a:solidFill>
                  <a:srgbClr val="00B0F0"/>
                </a:solidFill>
                <a:effectLst/>
                <a:latin typeface="Calibri" panose="020F0502020204030204" pitchFamily="34" charset="0"/>
              </a:rPr>
              <a:t>and </a:t>
            </a:r>
            <a:r>
              <a:rPr lang="en-US" sz="2400" b="1" i="0" u="none" strike="noStrike" kern="1200" dirty="0">
                <a:effectLst/>
                <a:latin typeface="Calibri" panose="020F0502020204030204" pitchFamily="34" charset="0"/>
              </a:rPr>
              <a:t>Thorndike</a:t>
            </a:r>
            <a:r>
              <a:rPr lang="en-US" sz="2400" b="1" i="0" u="none" strike="noStrike" kern="1200" dirty="0">
                <a:solidFill>
                  <a:srgbClr val="00B0F0"/>
                </a:solidFill>
                <a:effectLst/>
                <a:latin typeface="Calibri" panose="020F0502020204030204" pitchFamily="34" charset="0"/>
              </a:rPr>
              <a:t> recognized that the brain is indeed an intelligence tool, where </a:t>
            </a:r>
            <a:r>
              <a:rPr lang="en-US" sz="2400" b="1" i="0" u="none" strike="noStrike" kern="1200" dirty="0">
                <a:effectLst/>
                <a:latin typeface="Calibri" panose="020F0502020204030204" pitchFamily="34" charset="0"/>
              </a:rPr>
              <a:t>Thorndike</a:t>
            </a:r>
            <a:r>
              <a:rPr lang="en-US" sz="2400" b="1" i="0" u="none" strike="noStrike" kern="1200" dirty="0">
                <a:solidFill>
                  <a:srgbClr val="00B0F0"/>
                </a:solidFill>
                <a:effectLst/>
                <a:latin typeface="Calibri" panose="020F0502020204030204" pitchFamily="34" charset="0"/>
              </a:rPr>
              <a:t>, in this regard, perceived that level of intelligence is proportionally synchronized with the brain cells. In the advanced level some studies indicated a relationship between level and ability of mental processing and between neural circuits in brain. If we were to consider the existence of 12 billion cells of brain of a person, it is conceivable that there are an infinite number of neural circuits of the brain. As a common belief, the use of global multiplication perhaps exceeds the number of atoms of the universe. </a:t>
            </a:r>
            <a:endParaRPr lang="en-MY" sz="2400" b="1" i="0" u="none" strike="noStrike" dirty="0">
              <a:solidFill>
                <a:srgbClr val="00B0F0"/>
              </a:solidFill>
              <a:effectLst/>
              <a:latin typeface="Arial" panose="020B0604020202020204" pitchFamily="34" charset="0"/>
            </a:endParaRPr>
          </a:p>
          <a:p>
            <a:endParaRPr lang="en-MY" dirty="0"/>
          </a:p>
        </p:txBody>
      </p:sp>
    </p:spTree>
    <p:extLst>
      <p:ext uri="{BB962C8B-B14F-4D97-AF65-F5344CB8AC3E}">
        <p14:creationId xmlns:p14="http://schemas.microsoft.com/office/powerpoint/2010/main" val="3340910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F7A99F-DD58-0BDE-CD60-58D5F176B0AC}"/>
              </a:ext>
            </a:extLst>
          </p:cNvPr>
          <p:cNvSpPr txBox="1"/>
          <p:nvPr/>
        </p:nvSpPr>
        <p:spPr>
          <a:xfrm>
            <a:off x="228600" y="-76200"/>
            <a:ext cx="8915400" cy="6463308"/>
          </a:xfrm>
          <a:prstGeom prst="rect">
            <a:avLst/>
          </a:prstGeom>
          <a:noFill/>
        </p:spPr>
        <p:txBody>
          <a:bodyPr wrap="square">
            <a:spAutoFit/>
          </a:bodyPr>
          <a:lstStyle/>
          <a:p>
            <a:r>
              <a:rPr lang="en-MY" sz="3600" dirty="0">
                <a:solidFill>
                  <a:srgbClr val="00B0F0"/>
                </a:solidFill>
              </a:rPr>
              <a:t>Mental deficiency</a:t>
            </a:r>
          </a:p>
          <a:p>
            <a:pPr algn="just"/>
            <a:r>
              <a:rPr lang="en-MY" dirty="0">
                <a:solidFill>
                  <a:srgbClr val="FF0000"/>
                </a:solidFill>
              </a:rPr>
              <a:t>        </a:t>
            </a:r>
            <a:r>
              <a:rPr lang="en-MY" sz="2000" dirty="0"/>
              <a:t>Ibn al-</a:t>
            </a:r>
            <a:r>
              <a:rPr lang="en-MY" sz="2000" dirty="0" err="1"/>
              <a:t>Jawzi's</a:t>
            </a:r>
            <a:r>
              <a:rPr lang="en-MY" sz="2000" dirty="0"/>
              <a:t> theory of intelligence is significantly known as a comprehensive and inclusive study where it also includes a topic on mental deficiency. The elaboration of it could be found in his book namely: </a:t>
            </a:r>
            <a:r>
              <a:rPr lang="ar-EG" sz="2000" dirty="0"/>
              <a:t>أخبار الحمقى والمغفلين </a:t>
            </a:r>
            <a:r>
              <a:rPr lang="en-MY" sz="2000" dirty="0"/>
              <a:t>Tales of Idiots and Imbeciles), but it is not forgotten to enlighten it in his other books where he included in them explanations on mental deficiency either in definition, indicators, signs, and categories.</a:t>
            </a:r>
          </a:p>
          <a:p>
            <a:pPr algn="just"/>
            <a:r>
              <a:rPr lang="en-MY" sz="2000" dirty="0"/>
              <a:t>He defines idiocy as a defect in mind or brain, and obviously they are not synonymous. The brain acts as a psychological function to comprehend things whereby the mind contains social and character intelligence. Thus, idiocy, from Ibn al-</a:t>
            </a:r>
            <a:r>
              <a:rPr lang="en-MY" sz="2000" dirty="0" err="1"/>
              <a:t>Jawzi’s</a:t>
            </a:r>
            <a:r>
              <a:rPr lang="en-MY" sz="2000" dirty="0"/>
              <a:t> perspective, is a decrease in mental abilities, as well as in social and character intelligence. This concept is rather similar the contemporary concept of mental deficiency which encompasses the decrease of mind functions and social skills.</a:t>
            </a:r>
          </a:p>
          <a:p>
            <a:pPr algn="just"/>
            <a:r>
              <a:rPr lang="en-MY" sz="2000" dirty="0"/>
              <a:t>       Al-</a:t>
            </a:r>
            <a:r>
              <a:rPr lang="en-MY" sz="2000" dirty="0" err="1"/>
              <a:t>Jawzi</a:t>
            </a:r>
            <a:r>
              <a:rPr lang="en-MY" sz="2000" dirty="0"/>
              <a:t> is cautious not to mix up/confuse/muddle mental illness with mental incompetence. He states, “idiocy and imbecility entail taking the wrong way or method to achieve a sound objective. Insanity entails having both the wrong method and objective. An idiot/imbecile has the right objective but takes the wrong way.” (Ibn al-</a:t>
            </a:r>
            <a:r>
              <a:rPr lang="en-MY" sz="2000" dirty="0" err="1"/>
              <a:t>Jawzi</a:t>
            </a:r>
            <a:r>
              <a:rPr lang="en-MY" sz="2000" dirty="0"/>
              <a:t>, 1979)</a:t>
            </a:r>
          </a:p>
          <a:p>
            <a:endParaRPr lang="en-M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21D107-1294-1692-49FD-82D9CD6F0B17}"/>
              </a:ext>
            </a:extLst>
          </p:cNvPr>
          <p:cNvSpPr txBox="1"/>
          <p:nvPr/>
        </p:nvSpPr>
        <p:spPr>
          <a:xfrm>
            <a:off x="-76200" y="-1"/>
            <a:ext cx="9372600" cy="5201424"/>
          </a:xfrm>
          <a:prstGeom prst="rect">
            <a:avLst/>
          </a:prstGeom>
          <a:noFill/>
        </p:spPr>
        <p:txBody>
          <a:bodyPr wrap="square">
            <a:spAutoFit/>
          </a:bodyPr>
          <a:lstStyle/>
          <a:p>
            <a:r>
              <a:rPr lang="en-US" sz="3200" b="1" dirty="0">
                <a:solidFill>
                  <a:srgbClr val="00B0F0"/>
                </a:solidFill>
              </a:rPr>
              <a:t>Characteristics of Idiot</a:t>
            </a:r>
          </a:p>
          <a:p>
            <a:pPr algn="just"/>
            <a:r>
              <a:rPr lang="en-US" sz="2000" b="1" dirty="0"/>
              <a:t>One of the characteristics of the idiot is the smallness of the ear, and the fool is known by his walking and hesitation, and the words of the fool are the strongest evidence of his foolishness. And on the authority of Al-</a:t>
            </a:r>
            <a:r>
              <a:rPr lang="en-US" sz="2000" b="1" dirty="0" err="1"/>
              <a:t>Shafi’i</a:t>
            </a:r>
            <a:r>
              <a:rPr lang="en-US" sz="2000" b="1" dirty="0"/>
              <a:t> that he said: If you see a man whose ring is large and his lobes are small, then he is a sane man, and if you see his silver is small and his lobes are large, then he is incapable, and if you see the scribe his tools are on his left, then he is not a scribe, and if they are on his right and his pen is on his ear, then that is a writer.</a:t>
            </a:r>
          </a:p>
          <a:p>
            <a:pPr algn="just"/>
            <a:r>
              <a:rPr lang="en-US" sz="2000" b="1" dirty="0"/>
              <a:t>As for the second section: it is related to the characteristics and actions, including that he has no affection, and among them is the wonder and the abundance of speech. Abu </a:t>
            </a:r>
            <a:r>
              <a:rPr lang="en-US" sz="2000" b="1" dirty="0" err="1"/>
              <a:t>Darda</a:t>
            </a:r>
            <a:r>
              <a:rPr lang="en-US" sz="2000" b="1" dirty="0"/>
              <a:t>’ said: Do not be deceived by the man’s circumstance and his eloquence, even if he is standing at night and fasting during the day. He finds on people what comes like it; This is a sign of ignorance.</a:t>
            </a:r>
          </a:p>
          <a:p>
            <a:pPr algn="just"/>
            <a:r>
              <a:rPr lang="en-US" sz="2000" b="1" dirty="0"/>
              <a:t>One of the signs of a fool is his lack of knowledge, because the mind must be moved to acquire some knowledge, even if it is small, so if age prevails and nothing of knowledge is obtained, this indicates foolishness. (Ibn al-</a:t>
            </a:r>
            <a:r>
              <a:rPr lang="en-US" sz="2000" b="1" dirty="0" err="1"/>
              <a:t>Jawzi</a:t>
            </a:r>
            <a:r>
              <a:rPr lang="en-US" sz="2000" b="1" dirty="0"/>
              <a:t>, 1979)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62985526"/>
              </p:ext>
            </p:extLst>
          </p:nvPr>
        </p:nvGraphicFramePr>
        <p:xfrm>
          <a:off x="1371600" y="4343400"/>
          <a:ext cx="762000" cy="190500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20000"/>
                    </a:ext>
                  </a:extLst>
                </a:gridCol>
              </a:tblGrid>
              <a:tr h="190500">
                <a:tc>
                  <a:txBody>
                    <a:bodyPr/>
                    <a:lstStyle/>
                    <a:p>
                      <a:pPr algn="l" fontAlgn="b"/>
                      <a:endParaRPr lang="en-US" sz="1100" b="0" i="0" u="none" strike="noStrike" dirty="0">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0"/>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1"/>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2"/>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3"/>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4"/>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5"/>
                  </a:ext>
                </a:extLst>
              </a:tr>
              <a:tr h="190500">
                <a:tc>
                  <a:txBody>
                    <a:bodyPr/>
                    <a:lstStyle/>
                    <a:p>
                      <a:pPr algn="l" fontAlgn="b"/>
                      <a:endParaRPr lang="en-US" sz="1100" b="0" i="0" u="none" strike="noStrike">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6"/>
                  </a:ext>
                </a:extLst>
              </a:tr>
              <a:tr h="571500">
                <a:tc>
                  <a:txBody>
                    <a:bodyPr/>
                    <a:lstStyle/>
                    <a:p>
                      <a:pPr algn="l" fontAlgn="b"/>
                      <a:endParaRPr lang="en-US" sz="1100" b="0" i="0" u="none" strike="noStrike" dirty="0">
                        <a:solidFill>
                          <a:srgbClr val="000000"/>
                        </a:solidFill>
                        <a:effectLst/>
                        <a:latin typeface="Calibri" panose="020F0502020204030204" charset="0"/>
                      </a:endParaRPr>
                    </a:p>
                  </a:txBody>
                  <a:tcPr marL="9525" marR="9525" marT="9525" marB="0" anchor="b"/>
                </a:tc>
                <a:extLst>
                  <a:ext uri="{0D108BD9-81ED-4DB2-BD59-A6C34878D82A}">
                    <a16:rowId xmlns:a16="http://schemas.microsoft.com/office/drawing/2014/main" val="10007"/>
                  </a:ext>
                </a:extLst>
              </a:tr>
            </a:tbl>
          </a:graphicData>
        </a:graphic>
      </p:graphicFrame>
      <p:sp>
        <p:nvSpPr>
          <p:cNvPr id="7" name="TextBox 6">
            <a:extLst>
              <a:ext uri="{FF2B5EF4-FFF2-40B4-BE49-F238E27FC236}">
                <a16:creationId xmlns:a16="http://schemas.microsoft.com/office/drawing/2014/main" id="{A0248984-5D4F-4772-7956-0B944349F204}"/>
              </a:ext>
            </a:extLst>
          </p:cNvPr>
          <p:cNvSpPr txBox="1"/>
          <p:nvPr/>
        </p:nvSpPr>
        <p:spPr>
          <a:xfrm>
            <a:off x="0" y="-3810002"/>
            <a:ext cx="9144000" cy="9848850"/>
          </a:xfrm>
          <a:prstGeom prst="rect">
            <a:avLst/>
          </a:prstGeom>
          <a:noFill/>
        </p:spPr>
        <p:txBody>
          <a:bodyPr wrap="square">
            <a:spAutoFit/>
          </a:bodyPr>
          <a:lstStyle/>
          <a:p>
            <a:pPr algn="just"/>
            <a:r>
              <a:rPr lang="en-MY" sz="3200" b="1" dirty="0">
                <a:solidFill>
                  <a:srgbClr val="00B0F0"/>
                </a:solidFill>
              </a:rPr>
              <a:t>Levels of Mental Deficiency</a:t>
            </a:r>
          </a:p>
          <a:p>
            <a:pPr algn="just"/>
            <a:r>
              <a:rPr lang="en-MY" sz="2400" b="1" dirty="0"/>
              <a:t>       </a:t>
            </a:r>
            <a:r>
              <a:rPr lang="en-MY" sz="2000" b="1" dirty="0"/>
              <a:t>According to Ibn al-</a:t>
            </a:r>
            <a:r>
              <a:rPr lang="en-MY" sz="2000" b="1" dirty="0" err="1"/>
              <a:t>Jawzi</a:t>
            </a:r>
            <a:r>
              <a:rPr lang="en-MY" sz="2000" b="1" dirty="0"/>
              <a:t>, people are different in their mind capability, in its capacity that they attained from it, as such, they are different in the level of idiocy.  ((Ibn al-</a:t>
            </a:r>
            <a:r>
              <a:rPr lang="en-MY" sz="2000" b="1" dirty="0" err="1"/>
              <a:t>Jawzi</a:t>
            </a:r>
            <a:r>
              <a:rPr lang="en-MY" sz="2000" b="1" dirty="0"/>
              <a:t>, 1979). He affirmed that some levels of idiocy are simpler than others, but the highest levels of idiocy or lowest levels of intelligence, according to him, is infinitive. He mentioned that Ibrahim al-</a:t>
            </a:r>
            <a:r>
              <a:rPr lang="en-MY" sz="2000" b="1" dirty="0" err="1"/>
              <a:t>Nazam</a:t>
            </a:r>
            <a:r>
              <a:rPr lang="en-MY" sz="2000" b="1" dirty="0"/>
              <a:t> was asked one day: What is idiocy? He answered “You asked me about what has no limit, and minimum level of idiocy is something unavoidable. Ibn Al-</a:t>
            </a:r>
            <a:r>
              <a:rPr lang="en-MY" sz="2000" b="1" dirty="0" err="1"/>
              <a:t>Jawzi</a:t>
            </a:r>
            <a:r>
              <a:rPr lang="en-MY" sz="2000" b="1" dirty="0"/>
              <a:t> believes that negligence in the right of Allah is idiocy, and therefore he confirmed that there is everyone acts like a fool in their relationship with God (Allah).  (Ibn al-</a:t>
            </a:r>
            <a:r>
              <a:rPr lang="en-MY" sz="2000" b="1" dirty="0" err="1"/>
              <a:t>Jawzi</a:t>
            </a:r>
            <a:r>
              <a:rPr lang="en-MY" sz="2000" b="1" dirty="0"/>
              <a:t>, 1979). In addition, he cited Omar Bin Al-Khattab saying that: when he recited a verse of Qur’an: ﴿</a:t>
            </a:r>
            <a:r>
              <a:rPr lang="ar-EG" sz="2000" b="1" dirty="0"/>
              <a:t>يا أيها الإنسان ما غرك بربك الكريم﴾    </a:t>
            </a:r>
            <a:r>
              <a:rPr lang="en-MY" sz="2000" b="1" dirty="0"/>
              <a:t>O man what has made you careless about your Lord, the most generous). Omar said:  it is idiocy, O Allah. (Surah Al-</a:t>
            </a:r>
            <a:r>
              <a:rPr lang="en-MY" sz="2000" b="1" dirty="0" err="1"/>
              <a:t>Infitar</a:t>
            </a:r>
            <a:r>
              <a:rPr lang="en-MY" sz="2000" b="1" dirty="0"/>
              <a:t>: 6)  </a:t>
            </a:r>
          </a:p>
          <a:p>
            <a:pPr algn="just"/>
            <a:r>
              <a:rPr lang="en-MY" sz="2000" b="1" dirty="0"/>
              <a:t>      Between these two extremes, Ibn al-</a:t>
            </a:r>
            <a:r>
              <a:rPr lang="en-MY" sz="2000" b="1" dirty="0" err="1"/>
              <a:t>Jawzi</a:t>
            </a:r>
            <a:r>
              <a:rPr lang="en-MY" sz="2000" b="1" dirty="0"/>
              <a:t> divided mental deficiency into two types: congenital and acquired. As for the congenital, it does not stem from the essence namely instinct which has lacks in discipline, but it is rather denoting those who were born with mental disabilities due to congenital reasons. Besides, Ibn al-</a:t>
            </a:r>
            <a:r>
              <a:rPr lang="en-MY" sz="2000" b="1" dirty="0" err="1"/>
              <a:t>Jawzi</a:t>
            </a:r>
            <a:r>
              <a:rPr lang="en-MY" sz="2000" b="1" dirty="0"/>
              <a:t> rectified himself on other occasions where he recognized it even in the case of natural idiocy, that the educational rectification may not be succeeded in all cases. (Ibn al-</a:t>
            </a:r>
            <a:r>
              <a:rPr lang="en-MY" sz="2000" b="1" dirty="0" err="1"/>
              <a:t>Jawzi</a:t>
            </a:r>
            <a:r>
              <a:rPr lang="en-MY" sz="2000" b="1" dirty="0"/>
              <a:t>, 1979).</a:t>
            </a:r>
          </a:p>
          <a:p>
            <a:pPr algn="just"/>
            <a:r>
              <a:rPr lang="en-MY" sz="2000" b="1" dirty="0"/>
              <a:t>As for the acquired mental deficiency, it does not stem from health condition, and it is benefited from physical exercise and discipline. It somehow enables physical exercise to nullify defective symptoms. The symptoms, in this regard, are also referred to circumstantial factors that affect the growth of human being after his birth, such as economic and social conditions, which are currently observed as one of the most important causes of mental deficiency. (</a:t>
            </a:r>
            <a:r>
              <a:rPr lang="en-MY" sz="2000" b="1" dirty="0" err="1"/>
              <a:t>Hekgard</a:t>
            </a:r>
            <a:r>
              <a:rPr lang="en-MY" sz="2000" b="1" dirty="0"/>
              <a:t>, 1979) </a:t>
            </a:r>
          </a:p>
          <a:p>
            <a:pPr algn="just"/>
            <a:r>
              <a:rPr lang="en-MY" sz="2000" b="1" dirty="0"/>
              <a:t>Apparently, Ibn al-</a:t>
            </a:r>
            <a:r>
              <a:rPr lang="en-MY" sz="2000" b="1" dirty="0" err="1"/>
              <a:t>Jawzi's</a:t>
            </a:r>
            <a:r>
              <a:rPr lang="en-MY" sz="2000" b="1" dirty="0"/>
              <a:t> emphasized on the possibility of managing some cases of mental deficiency through treatment (physical exercises/sports) and educational activities (discipline), this is certainly coherent and harmony with the most recent psychological trends.</a:t>
            </a:r>
          </a:p>
          <a:p>
            <a:endParaRPr lang="en-M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0FA001-DEA5-F7D8-F8C1-70511248F580}"/>
              </a:ext>
            </a:extLst>
          </p:cNvPr>
          <p:cNvSpPr txBox="1"/>
          <p:nvPr/>
        </p:nvSpPr>
        <p:spPr>
          <a:xfrm>
            <a:off x="152400" y="0"/>
            <a:ext cx="8915400" cy="6709529"/>
          </a:xfrm>
          <a:prstGeom prst="rect">
            <a:avLst/>
          </a:prstGeom>
          <a:noFill/>
        </p:spPr>
        <p:txBody>
          <a:bodyPr wrap="square">
            <a:spAutoFit/>
          </a:bodyPr>
          <a:lstStyle/>
          <a:p>
            <a:r>
              <a:rPr lang="en-US" sz="3200" b="1" dirty="0">
                <a:solidFill>
                  <a:srgbClr val="00B0F0"/>
                </a:solidFill>
              </a:rPr>
              <a:t>The Applied Value of The Theory of Ibn Al-</a:t>
            </a:r>
            <a:r>
              <a:rPr lang="en-US" sz="3200" b="1" dirty="0" err="1">
                <a:solidFill>
                  <a:srgbClr val="00B0F0"/>
                </a:solidFill>
              </a:rPr>
              <a:t>Jawzi</a:t>
            </a:r>
            <a:endParaRPr lang="en-US" sz="3200" b="1" dirty="0">
              <a:solidFill>
                <a:srgbClr val="00B0F0"/>
              </a:solidFill>
            </a:endParaRPr>
          </a:p>
          <a:p>
            <a:pPr algn="just"/>
            <a:r>
              <a:rPr lang="en-US" dirty="0"/>
              <a:t>     </a:t>
            </a:r>
            <a:r>
              <a:rPr lang="en-US" sz="2000" b="1" dirty="0">
                <a:solidFill>
                  <a:srgbClr val="C00000"/>
                </a:solidFill>
              </a:rPr>
              <a:t>Ibn al-</a:t>
            </a:r>
            <a:r>
              <a:rPr lang="en-US" sz="2000" b="1" dirty="0" err="1">
                <a:solidFill>
                  <a:srgbClr val="C00000"/>
                </a:solidFill>
              </a:rPr>
              <a:t>Jawzi</a:t>
            </a:r>
            <a:r>
              <a:rPr lang="en-US" sz="2000" b="1" dirty="0">
                <a:solidFill>
                  <a:srgbClr val="C00000"/>
                </a:solidFill>
              </a:rPr>
              <a:t>, in dealing with the subject of intelligence, prioritized the educational objectives and regarded them as the most important subject. This is mentioned in the introduction of his book “Tales of the Idiots”, where he said: I collected tales of the intelligent and mentioned some of which have been cited about them to be emulated and followed because tales of the braves nurture courage. (Ibn al-</a:t>
            </a:r>
            <a:r>
              <a:rPr lang="en-US" sz="2000" b="1" dirty="0" err="1">
                <a:solidFill>
                  <a:srgbClr val="C00000"/>
                </a:solidFill>
              </a:rPr>
              <a:t>Jawzi</a:t>
            </a:r>
            <a:r>
              <a:rPr lang="en-US" sz="2000" b="1" dirty="0">
                <a:solidFill>
                  <a:srgbClr val="C00000"/>
                </a:solidFill>
              </a:rPr>
              <a:t>, 2003)</a:t>
            </a:r>
          </a:p>
          <a:p>
            <a:pPr algn="just"/>
            <a:r>
              <a:rPr lang="en-US" sz="2000" b="1" dirty="0">
                <a:solidFill>
                  <a:srgbClr val="7030A0"/>
                </a:solidFill>
              </a:rPr>
              <a:t>     It was mentioned in “tales of intelligent” that there are three objectives: firstly, to identify their destinies by mentioning their conditions, secondly, to sensitize listeners as whether some of them are prepared to elevate themselves to the needed level, and it was affirmed that meeting and interacting with rational/intelligent people benefits a prudent person, and thirdly, to discipline the admirer of his opinion whenever he hears about news or new information he feels difficult to accept and follow it. (Ibn al-</a:t>
            </a:r>
            <a:r>
              <a:rPr lang="en-US" sz="2000" b="1" dirty="0" err="1">
                <a:solidFill>
                  <a:srgbClr val="7030A0"/>
                </a:solidFill>
              </a:rPr>
              <a:t>Jawzi</a:t>
            </a:r>
            <a:r>
              <a:rPr lang="en-US" sz="2000" b="1" dirty="0">
                <a:solidFill>
                  <a:srgbClr val="7030A0"/>
                </a:solidFill>
              </a:rPr>
              <a:t>, 2003)</a:t>
            </a:r>
          </a:p>
          <a:p>
            <a:pPr algn="just"/>
            <a:r>
              <a:rPr lang="en-US" sz="2000" b="1" dirty="0">
                <a:solidFill>
                  <a:srgbClr val="00B050"/>
                </a:solidFill>
              </a:rPr>
              <a:t>It was not strange, when Ibn al-</a:t>
            </a:r>
            <a:r>
              <a:rPr lang="en-US" sz="2000" b="1" dirty="0" err="1">
                <a:solidFill>
                  <a:srgbClr val="00B050"/>
                </a:solidFill>
              </a:rPr>
              <a:t>Jawzi</a:t>
            </a:r>
            <a:r>
              <a:rPr lang="en-US" sz="2000" b="1" dirty="0">
                <a:solidFill>
                  <a:srgbClr val="00B050"/>
                </a:solidFill>
              </a:rPr>
              <a:t> emphasized his concern on educational applications of the said theory, especially in education. Intrinsically, the idea of the development mental abilities in infancy is very clear in the Al-</a:t>
            </a:r>
            <a:r>
              <a:rPr lang="en-US" sz="2000" b="1" dirty="0" err="1">
                <a:solidFill>
                  <a:srgbClr val="00B050"/>
                </a:solidFill>
              </a:rPr>
              <a:t>Jawzi's</a:t>
            </a:r>
            <a:r>
              <a:rPr lang="en-US" sz="2000" b="1" dirty="0">
                <a:solidFill>
                  <a:srgbClr val="00B050"/>
                </a:solidFill>
              </a:rPr>
              <a:t> proposal to the extent where it enabled, considering it, to construct some educational directions, because children, according to him, create one character after the other. (Ibn al-</a:t>
            </a:r>
            <a:r>
              <a:rPr lang="en-US" sz="2000" b="1" dirty="0" err="1">
                <a:solidFill>
                  <a:srgbClr val="00B050"/>
                </a:solidFill>
              </a:rPr>
              <a:t>Jawzi</a:t>
            </a:r>
            <a:r>
              <a:rPr lang="en-US" sz="2000" b="1" dirty="0">
                <a:solidFill>
                  <a:srgbClr val="00B050"/>
                </a:solidFill>
              </a:rPr>
              <a:t>, 2003).</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BD597C-59C8-4464-960D-557574AE5910}"/>
              </a:ext>
            </a:extLst>
          </p:cNvPr>
          <p:cNvSpPr txBox="1"/>
          <p:nvPr/>
        </p:nvSpPr>
        <p:spPr>
          <a:xfrm>
            <a:off x="76200" y="152400"/>
            <a:ext cx="8915400" cy="4647426"/>
          </a:xfrm>
          <a:prstGeom prst="rect">
            <a:avLst/>
          </a:prstGeom>
          <a:noFill/>
        </p:spPr>
        <p:txBody>
          <a:bodyPr wrap="square">
            <a:spAutoFit/>
          </a:bodyPr>
          <a:lstStyle/>
          <a:p>
            <a:r>
              <a:rPr lang="en-US" sz="3200" b="1" dirty="0">
                <a:solidFill>
                  <a:srgbClr val="00B0F0"/>
                </a:solidFill>
              </a:rPr>
              <a:t>Conclusion</a:t>
            </a:r>
          </a:p>
          <a:p>
            <a:pPr algn="just"/>
            <a:r>
              <a:rPr lang="en-US" sz="2400" b="1" dirty="0"/>
              <a:t>The study presents and highlights contributions of Islamic scholars on intelligence by focusing on the elaboration of the objectives of Islamic legal standards. The paper also has extensively studied and analyses Muslim classic scholars’ viewpoints as well as the Western scholars’ views on the matter. It was found that Islamic scholars’ findings are more or less similar to the contemporary Western scholars’ one. Moreover, we have learned that Muslims on how deep their understanding about the basic ideas of psycholinguistics is, such as intelligence, it will assist them to apply the new acquired techniques and research findings on teaching and learning in the classroom.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71600"/>
            <a:ext cx="9144000" cy="3124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021732" y="2514600"/>
            <a:ext cx="5791200" cy="1107996"/>
          </a:xfrm>
          <a:prstGeom prst="rect">
            <a:avLst/>
          </a:prstGeom>
          <a:noFill/>
        </p:spPr>
        <p:txBody>
          <a:bodyPr wrap="square" rtlCol="0">
            <a:spAutoFit/>
          </a:bodyPr>
          <a:lstStyle/>
          <a:p>
            <a:pPr algn="ctr"/>
            <a:r>
              <a:rPr lang="en-US" sz="6600" b="1" dirty="0">
                <a:solidFill>
                  <a:schemeClr val="accent1">
                    <a:lumMod val="75000"/>
                  </a:schemeClr>
                </a:solidFill>
                <a:latin typeface="Bradley Hand ITC" panose="03070402050302030203" pitchFamily="66" charset="0"/>
              </a:rPr>
              <a:t>Thank You</a:t>
            </a:r>
          </a:p>
        </p:txBody>
      </p:sp>
      <p:pic>
        <p:nvPicPr>
          <p:cNvPr id="8" name="Picture 2" descr="http://fc03.deviantart.net/fs11/i/2006/241/1/1/IIUM_Mosque_by_Muslim_Wom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700" y="152400"/>
            <a:ext cx="5105400" cy="6381750"/>
          </a:xfrm>
          <a:prstGeom prst="rect">
            <a:avLst/>
          </a:prstGeom>
          <a:noFill/>
          <a:ln w="63500">
            <a:solidFill>
              <a:schemeClr val="accent1">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748" y="1371600"/>
            <a:ext cx="9144000" cy="3124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76200" y="152400"/>
            <a:ext cx="8991600" cy="5940088"/>
          </a:xfrm>
          <a:prstGeom prst="rect">
            <a:avLst/>
          </a:prstGeom>
          <a:noFill/>
        </p:spPr>
        <p:txBody>
          <a:bodyPr wrap="square" rtlCol="0">
            <a:spAutoFit/>
          </a:bodyPr>
          <a:lstStyle/>
          <a:p>
            <a:r>
              <a:rPr lang="en-MY" sz="2800" b="1" dirty="0">
                <a:solidFill>
                  <a:schemeClr val="accent1">
                    <a:lumMod val="75000"/>
                  </a:schemeClr>
                </a:solidFill>
              </a:rPr>
              <a:t>Introduction</a:t>
            </a:r>
          </a:p>
          <a:p>
            <a:endParaRPr lang="en-MY" sz="2800" b="1" dirty="0">
              <a:solidFill>
                <a:schemeClr val="accent1">
                  <a:lumMod val="75000"/>
                </a:schemeClr>
              </a:solidFill>
            </a:endParaRPr>
          </a:p>
          <a:p>
            <a:endParaRPr lang="en-MY" sz="2800" b="1" dirty="0">
              <a:solidFill>
                <a:schemeClr val="accent1">
                  <a:lumMod val="75000"/>
                </a:schemeClr>
              </a:solidFill>
            </a:endParaRPr>
          </a:p>
          <a:p>
            <a:endParaRPr lang="en-MY" sz="2800" b="1" dirty="0">
              <a:solidFill>
                <a:schemeClr val="accent1">
                  <a:lumMod val="75000"/>
                </a:schemeClr>
              </a:solidFill>
            </a:endParaRPr>
          </a:p>
          <a:p>
            <a:endParaRPr lang="en-MY" sz="2800" b="1" dirty="0">
              <a:solidFill>
                <a:schemeClr val="accent1">
                  <a:lumMod val="75000"/>
                </a:schemeClr>
              </a:solidFill>
            </a:endParaRPr>
          </a:p>
          <a:p>
            <a:pPr algn="just"/>
            <a:r>
              <a:rPr lang="en-US" sz="2000" dirty="0"/>
              <a:t>Psychology is one of the humanity disciplines which has been incepted in the 19th century, and it has been profusely studied by western scholars such as Wilhelm Wundt, Sigmund Freud, Ivan Pavlov, John B. Watson, and B.F. Skinner. Unfortunately, Psychology has neither been integrated nor embedded with the context of faith and religion particularly Islam. With this awareness, some of contemporary Islamic scholars mooted an idea of Islamizing the concept of psychology and eventually it appeared to be known as "Islamization of psychology". This new concept has intrigued researchers to explore and merge Islamic theories and western concept of psychology to be in accordance with Islamic framework. The term expresses efforts to integrate religious and spiritual understanding into psychology. Religious knowledge and its understanding are possibly supporting psychological part and solving those who have a psychological challenge and mental instability.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71600"/>
            <a:ext cx="9144000" cy="5410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76200" y="685800"/>
            <a:ext cx="9220200" cy="5324535"/>
          </a:xfrm>
          <a:prstGeom prst="rect">
            <a:avLst/>
          </a:prstGeom>
          <a:noFill/>
        </p:spPr>
        <p:txBody>
          <a:bodyPr wrap="square" rtlCol="0">
            <a:spAutoFit/>
          </a:bodyPr>
          <a:lstStyle/>
          <a:p>
            <a:r>
              <a:rPr lang="en-US" sz="2800" b="1" dirty="0">
                <a:solidFill>
                  <a:schemeClr val="accent1">
                    <a:lumMod val="75000"/>
                  </a:schemeClr>
                </a:solidFill>
              </a:rPr>
              <a:t>Definition of intelligence</a:t>
            </a:r>
          </a:p>
          <a:p>
            <a:pPr algn="just"/>
            <a:r>
              <a:rPr lang="en-US" sz="2400" b="1" dirty="0"/>
              <a:t>Ibn al-</a:t>
            </a:r>
            <a:r>
              <a:rPr lang="en-US" sz="2400" b="1" dirty="0" err="1"/>
              <a:t>Jawzi</a:t>
            </a:r>
            <a:r>
              <a:rPr lang="en-US" sz="2400" b="1" dirty="0"/>
              <a:t> explains that the mind is a psychological function that assists people to perform such things as comprehensibility and articulation process (comprehensibility is preparatory value of the said strength or power). In addition, intelligence according to Ibn al-</a:t>
            </a:r>
            <a:r>
              <a:rPr lang="en-US" sz="2400" b="1" dirty="0" err="1"/>
              <a:t>Jawzi</a:t>
            </a:r>
            <a:r>
              <a:rPr lang="en-US" sz="2400" b="1" dirty="0"/>
              <a:t>, is a mental structure performing the comprehensibility process. However, Ibn al-</a:t>
            </a:r>
            <a:r>
              <a:rPr lang="en-US" sz="2400" b="1" dirty="0" err="1"/>
              <a:t>Jawzi</a:t>
            </a:r>
            <a:r>
              <a:rPr lang="en-US" sz="2400" b="1" dirty="0"/>
              <a:t> adopts other definitions of intelligence as well to explain missing points of the idea of comprehensibility in this context. He, firstly, explains that intelligence regards quality and perfection of meaning which made it comprehensible. He, secondly, mentions about the time consumed in comprehending things (the quality of intuition occurs in a short time and uninterrupted), he also mentions (some were saying that the limit of intelligence is of a prompt comprehensibility and its accuracy). </a:t>
            </a:r>
          </a:p>
        </p:txBody>
      </p:sp>
      <p:sp>
        <p:nvSpPr>
          <p:cNvPr id="3" name="AutoShape 2" descr="https://powerpoint.officeapps.live.com/pods/GetClipboardImage.ashx?Id=d4006b47-bc1e-480d-904e-cd88628af579&amp;DC=PSG4&amp;pkey=199201ee-1146-40d0-8e91-d1a6f5face63&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895658"/>
            <a:ext cx="9144000" cy="5410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US" sz="2000" b="1" dirty="0">
                <a:solidFill>
                  <a:schemeClr val="tx1"/>
                </a:solidFill>
              </a:rPr>
              <a:t>Pursuant to that, </a:t>
            </a:r>
            <a:r>
              <a:rPr lang="en-US" sz="2000" b="1" dirty="0">
                <a:solidFill>
                  <a:srgbClr val="FF0000"/>
                </a:solidFill>
              </a:rPr>
              <a:t>Binet (1916)</a:t>
            </a:r>
            <a:r>
              <a:rPr lang="en-US" sz="2000" b="1" dirty="0">
                <a:solidFill>
                  <a:schemeClr val="tx1"/>
                </a:solidFill>
              </a:rPr>
              <a:t> laid down a definition of intelligence as ability to comprehend, provide accurate judgement, and guide people’s attitude in attaining goals. On the contrary, </a:t>
            </a:r>
            <a:r>
              <a:rPr lang="en-US" sz="2000" b="1" dirty="0">
                <a:solidFill>
                  <a:srgbClr val="FF0000"/>
                </a:solidFill>
              </a:rPr>
              <a:t>Terman (1937</a:t>
            </a:r>
            <a:r>
              <a:rPr lang="en-US" sz="2000" b="1" dirty="0">
                <a:solidFill>
                  <a:schemeClr val="tx1"/>
                </a:solidFill>
              </a:rPr>
              <a:t>) defined intelligence in a different way where it is an ability to perform abstract reasoning, hence the entire meanings of intelligence at this juncture are comprehensibility.</a:t>
            </a:r>
          </a:p>
          <a:p>
            <a:pPr marL="285750" indent="-285750" algn="just">
              <a:buFont typeface="Arial" panose="020B0604020202020204" pitchFamily="34" charset="0"/>
              <a:buChar char="•"/>
            </a:pPr>
            <a:r>
              <a:rPr lang="en-US" sz="2000" b="1" dirty="0">
                <a:solidFill>
                  <a:schemeClr val="tx1"/>
                </a:solidFill>
              </a:rPr>
              <a:t>However, definitions of intelligence entered a new chapter benefiting from </a:t>
            </a:r>
            <a:r>
              <a:rPr lang="en-US" sz="2000" b="1" dirty="0">
                <a:solidFill>
                  <a:srgbClr val="FF0000"/>
                </a:solidFill>
              </a:rPr>
              <a:t>Thurston’s (1938) </a:t>
            </a:r>
            <a:r>
              <a:rPr lang="en-US" sz="2000" b="1" dirty="0">
                <a:solidFill>
                  <a:schemeClr val="tx1"/>
                </a:solidFill>
              </a:rPr>
              <a:t>studies, which had dismissed the idea of intelligence as an absolute mental ability. She indicated that there are multi mental abilities among others spatial, numerical, verbal, inductive, and cognitive abilities. </a:t>
            </a:r>
          </a:p>
          <a:p>
            <a:pPr marL="285750" indent="-285750" algn="just">
              <a:buFont typeface="Arial" panose="020B0604020202020204" pitchFamily="34" charset="0"/>
              <a:buChar char="•"/>
            </a:pPr>
            <a:r>
              <a:rPr lang="en-US" sz="2000" b="1" dirty="0">
                <a:solidFill>
                  <a:schemeClr val="tx1"/>
                </a:solidFill>
              </a:rPr>
              <a:t>Ever since, debates on intelligence have been aggressively occurring among psychologists on whether it is single or multiple? As in the case of multiple, there are views, among others: capabilities by </a:t>
            </a:r>
            <a:r>
              <a:rPr lang="en-US" sz="2000" b="1" dirty="0">
                <a:solidFill>
                  <a:srgbClr val="FF0000"/>
                </a:solidFill>
              </a:rPr>
              <a:t>Thurston</a:t>
            </a:r>
            <a:r>
              <a:rPr lang="en-US" sz="2000" b="1" dirty="0">
                <a:solidFill>
                  <a:schemeClr val="tx1"/>
                </a:solidFill>
              </a:rPr>
              <a:t>, factors by </a:t>
            </a:r>
            <a:r>
              <a:rPr lang="en-US" sz="2000" b="1" dirty="0">
                <a:solidFill>
                  <a:srgbClr val="FF0000"/>
                </a:solidFill>
              </a:rPr>
              <a:t>Guilford</a:t>
            </a:r>
            <a:r>
              <a:rPr lang="en-US" sz="2000" b="1" dirty="0">
                <a:solidFill>
                  <a:schemeClr val="tx1"/>
                </a:solidFill>
              </a:rPr>
              <a:t>, or forms by </a:t>
            </a:r>
            <a:r>
              <a:rPr lang="en-US" sz="2000" b="1" dirty="0">
                <a:solidFill>
                  <a:srgbClr val="FF0000"/>
                </a:solidFill>
              </a:rPr>
              <a:t>Cattle</a:t>
            </a:r>
            <a:r>
              <a:rPr lang="en-US" sz="2000" b="1" dirty="0">
                <a:solidFill>
                  <a:schemeClr val="tx1"/>
                </a:solidFill>
              </a:rPr>
              <a:t>, indeed it is not in a short period of time, if they are considered as a final answer to the complex question? As whatever kind of answers, </a:t>
            </a:r>
            <a:r>
              <a:rPr lang="en-US" sz="2000" b="1" dirty="0">
                <a:solidFill>
                  <a:srgbClr val="FF0000"/>
                </a:solidFill>
              </a:rPr>
              <a:t>intelligence generally comprises thinking, solving problems, learning, and adaptability. If there is a single concept to depict intelligence it would be comprehensibility</a:t>
            </a:r>
            <a:r>
              <a:rPr lang="en-US" sz="2000" dirty="0">
                <a:solidFill>
                  <a:srgbClr val="FF0000"/>
                </a:solidFill>
              </a:rPr>
              <a:t>.</a:t>
            </a:r>
          </a:p>
        </p:txBody>
      </p:sp>
      <p:sp>
        <p:nvSpPr>
          <p:cNvPr id="2" name="TextBox 1"/>
          <p:cNvSpPr txBox="1"/>
          <p:nvPr/>
        </p:nvSpPr>
        <p:spPr>
          <a:xfrm>
            <a:off x="517525" y="348871"/>
            <a:ext cx="8321675" cy="523220"/>
          </a:xfrm>
          <a:prstGeom prst="rect">
            <a:avLst/>
          </a:prstGeom>
          <a:noFill/>
        </p:spPr>
        <p:txBody>
          <a:bodyPr wrap="square" rtlCol="0">
            <a:spAutoFit/>
          </a:bodyPr>
          <a:lstStyle/>
          <a:p>
            <a:r>
              <a:rPr lang="en-US" sz="2800" b="1" dirty="0">
                <a:solidFill>
                  <a:schemeClr val="accent1">
                    <a:lumMod val="75000"/>
                  </a:schemeClr>
                </a:solidFill>
              </a:rPr>
              <a:t>Definition of intelligence and  Western scholars</a:t>
            </a: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143000"/>
            <a:ext cx="9283045" cy="5313684"/>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6575" indent="-285750" algn="just"/>
            <a:r>
              <a:rPr lang="en-US" sz="2800" b="1" dirty="0">
                <a:solidFill>
                  <a:schemeClr val="tx1"/>
                </a:solidFill>
              </a:rPr>
              <a:t>.</a:t>
            </a:r>
          </a:p>
          <a:p>
            <a:pPr marL="536575" indent="-285750" algn="just"/>
            <a:r>
              <a:rPr lang="en-US" sz="2400" b="1" dirty="0">
                <a:solidFill>
                  <a:schemeClr val="tx1"/>
                </a:solidFill>
              </a:rPr>
              <a:t>Ibn al-</a:t>
            </a:r>
            <a:r>
              <a:rPr lang="en-US" sz="2400" b="1" dirty="0" err="1">
                <a:solidFill>
                  <a:schemeClr val="tx1"/>
                </a:solidFill>
              </a:rPr>
              <a:t>Jawzi's</a:t>
            </a:r>
            <a:r>
              <a:rPr lang="en-US" sz="2400" b="1" dirty="0">
                <a:solidFill>
                  <a:schemeClr val="tx1"/>
                </a:solidFill>
              </a:rPr>
              <a:t> theory of intelligence was based on observation and certainly not on statistical analysis as is currently known, and naturally the theory of mental stimulants is rather different from the currently known classifications. However, there are vivid differences between Ibn al-</a:t>
            </a:r>
            <a:r>
              <a:rPr lang="en-US" sz="2400" b="1" dirty="0" err="1">
                <a:solidFill>
                  <a:schemeClr val="tx1"/>
                </a:solidFill>
              </a:rPr>
              <a:t>Jawzi's</a:t>
            </a:r>
            <a:r>
              <a:rPr lang="en-US" sz="2400" b="1" dirty="0">
                <a:solidFill>
                  <a:schemeClr val="tx1"/>
                </a:solidFill>
              </a:rPr>
              <a:t> view on mental stimulants and mental abilities as defined by psychologists in the current era. Furthermore, Ibn al-</a:t>
            </a:r>
            <a:r>
              <a:rPr lang="en-US" sz="2400" b="1" dirty="0" err="1">
                <a:solidFill>
                  <a:schemeClr val="tx1"/>
                </a:solidFill>
              </a:rPr>
              <a:t>Jawzi</a:t>
            </a:r>
            <a:r>
              <a:rPr lang="en-US" sz="2400" b="1" dirty="0">
                <a:solidFill>
                  <a:schemeClr val="tx1"/>
                </a:solidFill>
              </a:rPr>
              <a:t> mentioned directly on types of smart attitudes where he allocated a few chapters of every objection (Chapter Twenty) and Precautions (Chapter Twenty-Three). In addition to that, there are a few examples which had been incorporated in for smart stances which appear in two capacities namely general information and arithmetic. </a:t>
            </a:r>
          </a:p>
        </p:txBody>
      </p:sp>
      <p:sp>
        <p:nvSpPr>
          <p:cNvPr id="2" name="TextBox 1"/>
          <p:cNvSpPr txBox="1"/>
          <p:nvPr/>
        </p:nvSpPr>
        <p:spPr>
          <a:xfrm>
            <a:off x="381000" y="348871"/>
            <a:ext cx="8458200" cy="523220"/>
          </a:xfrm>
          <a:prstGeom prst="rect">
            <a:avLst/>
          </a:prstGeom>
          <a:noFill/>
        </p:spPr>
        <p:txBody>
          <a:bodyPr wrap="square" rtlCol="0">
            <a:spAutoFit/>
          </a:bodyPr>
          <a:lstStyle/>
          <a:p>
            <a:r>
              <a:rPr lang="en-US" sz="2800" b="1" dirty="0">
                <a:solidFill>
                  <a:schemeClr val="accent1">
                    <a:lumMod val="75000"/>
                  </a:schemeClr>
                </a:solidFill>
              </a:rPr>
              <a:t>Mental Stimulants from Ibn al-</a:t>
            </a:r>
            <a:r>
              <a:rPr lang="en-US" sz="2800" b="1" dirty="0" err="1">
                <a:solidFill>
                  <a:schemeClr val="accent1">
                    <a:lumMod val="75000"/>
                  </a:schemeClr>
                </a:solidFill>
              </a:rPr>
              <a:t>Jawzi’s</a:t>
            </a:r>
            <a:r>
              <a:rPr lang="en-US" sz="2800" b="1" dirty="0">
                <a:solidFill>
                  <a:schemeClr val="accent1">
                    <a:lumMod val="75000"/>
                  </a:schemeClr>
                </a:solidFill>
              </a:rPr>
              <a:t> perspective</a:t>
            </a:r>
            <a:endParaRPr lang="en-US" sz="2800" b="1" dirty="0">
              <a:solidFill>
                <a:srgbClr val="FF0000"/>
              </a:solidFill>
            </a:endParaRP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302978"/>
            <a:ext cx="8991599" cy="6850421"/>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36575" indent="-285750" algn="just"/>
            <a:r>
              <a:rPr lang="en-US" sz="2000" b="1" dirty="0">
                <a:solidFill>
                  <a:schemeClr val="tx1"/>
                </a:solidFill>
              </a:rPr>
              <a:t> </a:t>
            </a:r>
            <a:r>
              <a:rPr lang="en-US" dirty="0">
                <a:solidFill>
                  <a:srgbClr val="FF0000"/>
                </a:solidFill>
              </a:rPr>
              <a:t>Binet and Wechsler </a:t>
            </a:r>
            <a:r>
              <a:rPr lang="en-US" dirty="0">
                <a:solidFill>
                  <a:schemeClr val="tx1"/>
                </a:solidFill>
              </a:rPr>
              <a:t>in this regard, rely on words similarity as an important sub-measurement of intelligence, whereby </a:t>
            </a:r>
            <a:r>
              <a:rPr lang="en-US" dirty="0">
                <a:solidFill>
                  <a:srgbClr val="FF0000"/>
                </a:solidFill>
              </a:rPr>
              <a:t>Wechsler</a:t>
            </a:r>
            <a:r>
              <a:rPr lang="en-US" dirty="0">
                <a:solidFill>
                  <a:schemeClr val="tx1"/>
                </a:solidFill>
              </a:rPr>
              <a:t> believes that its value in measuring intelligence will monitor individual’s ability in dealing with conceptual matters. Investigating all similarities in </a:t>
            </a:r>
            <a:r>
              <a:rPr lang="ar-EG" dirty="0">
                <a:solidFill>
                  <a:schemeClr val="tx1"/>
                </a:solidFill>
              </a:rPr>
              <a:t>أخبار الأذكياء لابن الجوزي </a:t>
            </a:r>
            <a:r>
              <a:rPr lang="en-US" dirty="0">
                <a:solidFill>
                  <a:schemeClr val="tx1"/>
                </a:solidFill>
              </a:rPr>
              <a:t>tales of intelligent). Works of Ibn al-</a:t>
            </a:r>
            <a:r>
              <a:rPr lang="en-US" dirty="0" err="1">
                <a:solidFill>
                  <a:schemeClr val="tx1"/>
                </a:solidFill>
              </a:rPr>
              <a:t>Jawzi</a:t>
            </a:r>
            <a:r>
              <a:rPr lang="en-US" dirty="0">
                <a:solidFill>
                  <a:schemeClr val="tx1"/>
                </a:solidFill>
              </a:rPr>
              <a:t> create raw to examine verbal intelligence originating from Arab culture without eliminating global characteristics. </a:t>
            </a:r>
            <a:r>
              <a:rPr lang="en-US" b="1" dirty="0">
                <a:solidFill>
                  <a:schemeClr val="tx1"/>
                </a:solidFill>
              </a:rPr>
              <a:t>This belief justifies a few elements, among others: </a:t>
            </a:r>
          </a:p>
          <a:p>
            <a:pPr marL="536575" indent="-285750" algn="just"/>
            <a:r>
              <a:rPr lang="en-US" b="1" dirty="0">
                <a:solidFill>
                  <a:schemeClr val="tx1"/>
                </a:solidFill>
              </a:rPr>
              <a:t>First</a:t>
            </a:r>
            <a:r>
              <a:rPr lang="en-US" dirty="0">
                <a:solidFill>
                  <a:schemeClr val="tx1"/>
                </a:solidFill>
              </a:rPr>
              <a:t>: culture of which it challenged human intelligence with different degrees of complexity. It could be considered that Ibn al-</a:t>
            </a:r>
            <a:r>
              <a:rPr lang="en-US" dirty="0" err="1">
                <a:solidFill>
                  <a:schemeClr val="tx1"/>
                </a:solidFill>
              </a:rPr>
              <a:t>Jawzi’s</a:t>
            </a:r>
            <a:r>
              <a:rPr lang="en-US" dirty="0">
                <a:solidFill>
                  <a:schemeClr val="tx1"/>
                </a:solidFill>
              </a:rPr>
              <a:t> works, at least in terms of quantity, as one of the main resources to form initial paragraphs of this test.</a:t>
            </a:r>
          </a:p>
          <a:p>
            <a:pPr marL="536575" indent="-285750" algn="just"/>
            <a:r>
              <a:rPr lang="en-US" b="1" dirty="0">
                <a:solidFill>
                  <a:schemeClr val="tx1"/>
                </a:solidFill>
              </a:rPr>
              <a:t>Second</a:t>
            </a:r>
            <a:r>
              <a:rPr lang="en-US" dirty="0">
                <a:solidFill>
                  <a:schemeClr val="tx1"/>
                </a:solidFill>
              </a:rPr>
              <a:t>: Ibn al-</a:t>
            </a:r>
            <a:r>
              <a:rPr lang="en-US" dirty="0" err="1">
                <a:solidFill>
                  <a:schemeClr val="tx1"/>
                </a:solidFill>
              </a:rPr>
              <a:t>Jawzi’s</a:t>
            </a:r>
            <a:r>
              <a:rPr lang="en-US" dirty="0">
                <a:solidFill>
                  <a:schemeClr val="tx1"/>
                </a:solidFill>
              </a:rPr>
              <a:t> tales are incredible and amazing, where it is found that the items that are formulated from it or similar to it will motivate examinees which may not be available even in the popular intelligence analysis.</a:t>
            </a:r>
          </a:p>
          <a:p>
            <a:pPr marL="536575" indent="-285750" algn="just"/>
            <a:r>
              <a:rPr lang="en-US" b="1" dirty="0">
                <a:solidFill>
                  <a:schemeClr val="tx1"/>
                </a:solidFill>
              </a:rPr>
              <a:t>Third</a:t>
            </a:r>
            <a:r>
              <a:rPr lang="en-US" dirty="0">
                <a:solidFill>
                  <a:schemeClr val="tx1"/>
                </a:solidFill>
              </a:rPr>
              <a:t>: Ibn al-</a:t>
            </a:r>
            <a:r>
              <a:rPr lang="en-US" dirty="0" err="1">
                <a:solidFill>
                  <a:schemeClr val="tx1"/>
                </a:solidFill>
              </a:rPr>
              <a:t>Jawzi</a:t>
            </a:r>
            <a:r>
              <a:rPr lang="en-US" dirty="0">
                <a:solidFill>
                  <a:schemeClr val="tx1"/>
                </a:solidFill>
              </a:rPr>
              <a:t> does not ignore the age or gender elements, hence. it is not difficult to render such kind of analysis to be in tandem with the endorsed psychometric guidelines which are in line with endorsed way of formulated items according to age groups to cater between males and females equally.</a:t>
            </a:r>
          </a:p>
          <a:p>
            <a:pPr marL="536575" indent="-285750" algn="just"/>
            <a:r>
              <a:rPr lang="en-US" b="1" dirty="0">
                <a:solidFill>
                  <a:schemeClr val="tx1"/>
                </a:solidFill>
              </a:rPr>
              <a:t>Fourth</a:t>
            </a:r>
            <a:r>
              <a:rPr lang="en-US" dirty="0">
                <a:solidFill>
                  <a:schemeClr val="tx1"/>
                </a:solidFill>
              </a:rPr>
              <a:t>: (Tales of Intelligent)  </a:t>
            </a:r>
            <a:r>
              <a:rPr lang="ar-EG" dirty="0">
                <a:solidFill>
                  <a:schemeClr val="tx1"/>
                </a:solidFill>
              </a:rPr>
              <a:t>أخبار الأذكياء </a:t>
            </a:r>
            <a:r>
              <a:rPr lang="en-US" dirty="0">
                <a:solidFill>
                  <a:schemeClr val="tx1"/>
                </a:solidFill>
              </a:rPr>
              <a:t>could provide raw information for the difficult items, whereby (Tales of Idiots) </a:t>
            </a:r>
            <a:r>
              <a:rPr lang="ar-EG" dirty="0">
                <a:solidFill>
                  <a:schemeClr val="tx1"/>
                </a:solidFill>
              </a:rPr>
              <a:t>أخبار الحمقى </a:t>
            </a:r>
            <a:r>
              <a:rPr lang="en-US" dirty="0">
                <a:solidFill>
                  <a:schemeClr val="tx1"/>
                </a:solidFill>
              </a:rPr>
              <a:t>could provide less difficult item, and thus they are capable to provide enough measurement variety.  </a:t>
            </a:r>
            <a:endParaRPr lang="en-US" sz="2000" dirty="0">
              <a:solidFill>
                <a:schemeClr val="tx1"/>
              </a:solidFill>
            </a:endParaRPr>
          </a:p>
        </p:txBody>
      </p:sp>
      <p:sp>
        <p:nvSpPr>
          <p:cNvPr id="2" name="TextBox 1"/>
          <p:cNvSpPr txBox="1"/>
          <p:nvPr/>
        </p:nvSpPr>
        <p:spPr>
          <a:xfrm>
            <a:off x="0" y="348871"/>
            <a:ext cx="8839200" cy="954107"/>
          </a:xfrm>
          <a:prstGeom prst="rect">
            <a:avLst/>
          </a:prstGeom>
          <a:noFill/>
        </p:spPr>
        <p:txBody>
          <a:bodyPr wrap="square" rtlCol="0">
            <a:spAutoFit/>
          </a:bodyPr>
          <a:lstStyle/>
          <a:p>
            <a:r>
              <a:rPr lang="en-US" sz="2800" b="1" dirty="0">
                <a:solidFill>
                  <a:schemeClr val="accent1">
                    <a:lumMod val="75000"/>
                  </a:schemeClr>
                </a:solidFill>
              </a:rPr>
              <a:t>Measurement of intelligence between Ibn al-</a:t>
            </a:r>
            <a:r>
              <a:rPr lang="en-US" sz="2800" b="1" dirty="0" err="1">
                <a:solidFill>
                  <a:schemeClr val="accent1">
                    <a:lumMod val="75000"/>
                  </a:schemeClr>
                </a:solidFill>
              </a:rPr>
              <a:t>Jawzi</a:t>
            </a:r>
            <a:r>
              <a:rPr lang="en-US" sz="2800" b="1" dirty="0">
                <a:solidFill>
                  <a:schemeClr val="accent1">
                    <a:lumMod val="75000"/>
                  </a:schemeClr>
                </a:solidFill>
              </a:rPr>
              <a:t> and Binet</a:t>
            </a:r>
            <a:endParaRPr lang="en-US" sz="2800" b="1" dirty="0">
              <a:solidFill>
                <a:srgbClr val="FF0000"/>
              </a:solidFill>
            </a:endParaRP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0"/>
            <a:ext cx="9067800" cy="86868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08025" lvl="1" algn="just"/>
            <a:r>
              <a:rPr lang="en-US" dirty="0">
                <a:solidFill>
                  <a:schemeClr val="tx1"/>
                </a:solidFill>
              </a:rPr>
              <a:t>However, relying on Ibn al-</a:t>
            </a:r>
            <a:r>
              <a:rPr lang="en-US" dirty="0" err="1">
                <a:solidFill>
                  <a:schemeClr val="tx1"/>
                </a:solidFill>
              </a:rPr>
              <a:t>Jawzi's</a:t>
            </a:r>
            <a:r>
              <a:rPr lang="en-US" dirty="0">
                <a:solidFill>
                  <a:schemeClr val="tx1"/>
                </a:solidFill>
              </a:rPr>
              <a:t> contributions in devising contemporary intelligence tests is not sufficient and relatively limited, as these were works of a thousand years ago. Even though, the contemporary Arabic-Islamic culture is originated from the same root but its structures, and vocabularies are influenced by many factors including which of the twentieth century culture.</a:t>
            </a:r>
          </a:p>
          <a:p>
            <a:pPr marL="708025" lvl="1" algn="just"/>
            <a:endParaRPr lang="en-US" dirty="0">
              <a:solidFill>
                <a:schemeClr val="tx1"/>
              </a:solidFill>
            </a:endParaRPr>
          </a:p>
          <a:p>
            <a:pPr marL="708025" lvl="1" algn="just"/>
            <a:r>
              <a:rPr lang="en-US" dirty="0">
                <a:solidFill>
                  <a:schemeClr val="tx1"/>
                </a:solidFill>
              </a:rPr>
              <a:t> Moreover, devising Arabic intelligence test as of the previously mentioned does not represent a direct quoting exercise from Ibn al-</a:t>
            </a:r>
            <a:r>
              <a:rPr lang="en-US" dirty="0" err="1">
                <a:solidFill>
                  <a:schemeClr val="tx1"/>
                </a:solidFill>
              </a:rPr>
              <a:t>Jawzi’s</a:t>
            </a:r>
            <a:r>
              <a:rPr lang="en-US" dirty="0">
                <a:solidFill>
                  <a:schemeClr val="tx1"/>
                </a:solidFill>
              </a:rPr>
              <a:t> works, but it is rather an inspiration and guiding points to device parameters of the test in accordance with the global classifications, as well as to preserve the Arab intelligentsia that hoards the tales of intelligence and idiocy. Pursuant to that, it is found that Raja’ Abu Allam (1978) outlined all kinds of precautions where he in fact devised a few items/parameters to measure intelligence inspired by Ibn al-</a:t>
            </a:r>
            <a:r>
              <a:rPr lang="en-US" dirty="0" err="1">
                <a:solidFill>
                  <a:schemeClr val="tx1"/>
                </a:solidFill>
              </a:rPr>
              <a:t>Jawzi’s</a:t>
            </a:r>
            <a:r>
              <a:rPr lang="en-US" dirty="0">
                <a:solidFill>
                  <a:schemeClr val="tx1"/>
                </a:solidFill>
              </a:rPr>
              <a:t> works, using multiple-choice method, by measuring general information to Wechsler’s test, although this study comprises relatively small number of samplings, but it contains significant connotations:</a:t>
            </a:r>
          </a:p>
          <a:p>
            <a:pPr marL="708025" lvl="1" algn="just"/>
            <a:r>
              <a:rPr lang="en-US" dirty="0">
                <a:solidFill>
                  <a:schemeClr val="tx1"/>
                </a:solidFill>
              </a:rPr>
              <a:t>First: The study revealed a correlation coefficient of 61 r. between performance scores in two groups of parameters.</a:t>
            </a:r>
          </a:p>
          <a:p>
            <a:pPr marL="708025" lvl="1" algn="just"/>
            <a:endParaRPr lang="en-US" dirty="0">
              <a:solidFill>
                <a:schemeClr val="tx1"/>
              </a:solidFill>
            </a:endParaRPr>
          </a:p>
          <a:p>
            <a:pPr marL="708025" lvl="1" algn="just"/>
            <a:r>
              <a:rPr lang="en-US" dirty="0">
                <a:solidFill>
                  <a:schemeClr val="tx1"/>
                </a:solidFill>
              </a:rPr>
              <a:t>Second: The quoted parameters from Ibn al-</a:t>
            </a:r>
            <a:r>
              <a:rPr lang="en-US" dirty="0" err="1">
                <a:solidFill>
                  <a:schemeClr val="tx1"/>
                </a:solidFill>
              </a:rPr>
              <a:t>Jawzi’s</a:t>
            </a:r>
            <a:r>
              <a:rPr lang="en-US" dirty="0">
                <a:solidFill>
                  <a:schemeClr val="tx1"/>
                </a:solidFill>
              </a:rPr>
              <a:t> works were tremendously difficult as opposed to the one from Wechsler. This has been verified by students who underwent the test, and they also testified that Ibn al-</a:t>
            </a:r>
            <a:r>
              <a:rPr lang="en-US" dirty="0" err="1">
                <a:solidFill>
                  <a:schemeClr val="tx1"/>
                </a:solidFill>
              </a:rPr>
              <a:t>Jawzi's</a:t>
            </a:r>
            <a:r>
              <a:rPr lang="en-US" dirty="0">
                <a:solidFill>
                  <a:schemeClr val="tx1"/>
                </a:solidFill>
              </a:rPr>
              <a:t> parameters as more interesting, reliable, and suitable for uneducated persons as well. Unfortunately, this attempt is still at the early stage. </a:t>
            </a: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4638"/>
            <a:ext cx="8686799" cy="1143000"/>
          </a:xfrm>
          <a:solidFill>
            <a:schemeClr val="accent1">
              <a:lumMod val="40000"/>
              <a:lumOff val="60000"/>
            </a:schemeClr>
          </a:solidFill>
        </p:spPr>
        <p:txBody>
          <a:bodyPr>
            <a:normAutofit/>
          </a:bodyPr>
          <a:lstStyle/>
          <a:p>
            <a:pPr eaLnBrk="1" hangingPunct="1"/>
            <a:r>
              <a:rPr lang="en-US" sz="2800" dirty="0">
                <a:solidFill>
                  <a:srgbClr val="0070C0"/>
                </a:solidFill>
              </a:rPr>
              <a:t>Intelligence indicators in Ibn al-</a:t>
            </a:r>
            <a:r>
              <a:rPr lang="en-US" sz="2800" dirty="0" err="1">
                <a:solidFill>
                  <a:srgbClr val="0070C0"/>
                </a:solidFill>
              </a:rPr>
              <a:t>Jawzi’s</a:t>
            </a:r>
            <a:r>
              <a:rPr lang="en-US" sz="2800" dirty="0">
                <a:solidFill>
                  <a:srgbClr val="0070C0"/>
                </a:solidFill>
              </a:rPr>
              <a:t> Theory</a:t>
            </a:r>
          </a:p>
        </p:txBody>
      </p:sp>
      <p:sp>
        <p:nvSpPr>
          <p:cNvPr id="3" name="TextBox 2">
            <a:extLst>
              <a:ext uri="{FF2B5EF4-FFF2-40B4-BE49-F238E27FC236}">
                <a16:creationId xmlns:a16="http://schemas.microsoft.com/office/drawing/2014/main" id="{8B730444-3AD8-C435-50A5-385A53355345}"/>
              </a:ext>
            </a:extLst>
          </p:cNvPr>
          <p:cNvSpPr txBox="1"/>
          <p:nvPr/>
        </p:nvSpPr>
        <p:spPr>
          <a:xfrm>
            <a:off x="228600" y="1417639"/>
            <a:ext cx="8686799" cy="5324535"/>
          </a:xfrm>
          <a:prstGeom prst="rect">
            <a:avLst/>
          </a:prstGeom>
          <a:noFill/>
        </p:spPr>
        <p:txBody>
          <a:bodyPr wrap="square">
            <a:spAutoFit/>
          </a:bodyPr>
          <a:lstStyle/>
          <a:p>
            <a:pPr algn="just"/>
            <a:r>
              <a:rPr lang="en-US" sz="2000" b="1" dirty="0"/>
              <a:t>The way that Ibn al-</a:t>
            </a:r>
            <a:r>
              <a:rPr lang="en-US" sz="2000" b="1" dirty="0" err="1"/>
              <a:t>Jawzi</a:t>
            </a:r>
            <a:r>
              <a:rPr lang="en-US" sz="2000" b="1" dirty="0"/>
              <a:t> solved issues of intelligence had somehow drawn attention where he initiated it by addressing the term “mind” and its different concepts which has been used by some people and scholars. He also stressed that before words were selected or terms were used, they must be vetted thoroughly to avoid any confusion and get rid of ambiguity, the concern arose as some scholars still misunderstood the concept of intelligence and mind. </a:t>
            </a:r>
          </a:p>
          <a:p>
            <a:pPr algn="just"/>
            <a:r>
              <a:rPr lang="en-US" sz="2000" b="1" dirty="0"/>
              <a:t>Ibn al-</a:t>
            </a:r>
            <a:r>
              <a:rPr lang="en-US" sz="2000" b="1" dirty="0" err="1"/>
              <a:t>Jawzi's</a:t>
            </a:r>
            <a:r>
              <a:rPr lang="en-US" sz="2000" b="1" dirty="0"/>
              <a:t> effort had provided a clear explanation on the word “mind” which appears in four meanings, where one of these meanings elucidates explicit concept of intelligence (willingness to accept theoretical sciences and to manage the concealed intellectual construction. (Ibn al-</a:t>
            </a:r>
            <a:r>
              <a:rPr lang="en-US" sz="2000" b="1" dirty="0" err="1"/>
              <a:t>Jawzi</a:t>
            </a:r>
            <a:r>
              <a:rPr lang="en-US" sz="2000" b="1" dirty="0"/>
              <a:t>, 2003)</a:t>
            </a:r>
          </a:p>
          <a:p>
            <a:pPr algn="just"/>
            <a:r>
              <a:rPr lang="en-US" sz="2000" b="1" dirty="0"/>
              <a:t> </a:t>
            </a:r>
            <a:r>
              <a:rPr lang="en-US" sz="2000" b="1" dirty="0">
                <a:solidFill>
                  <a:srgbClr val="FF0000"/>
                </a:solidFill>
              </a:rPr>
              <a:t>It is observed that the concept of “mind” is close to </a:t>
            </a:r>
            <a:r>
              <a:rPr lang="en-US" sz="2000" b="1" dirty="0"/>
              <a:t>Terman’s definitions </a:t>
            </a:r>
            <a:r>
              <a:rPr lang="en-US" sz="2000" b="1" dirty="0">
                <a:solidFill>
                  <a:srgbClr val="FF0000"/>
                </a:solidFill>
              </a:rPr>
              <a:t>(1937) where he defined intelligence as overall ability of an individual to think logically, objective work, and successful interaction with environment. </a:t>
            </a:r>
          </a:p>
          <a:p>
            <a:pPr algn="just"/>
            <a:r>
              <a:rPr lang="en-US" sz="2000" b="1" dirty="0">
                <a:solidFill>
                  <a:srgbClr val="00B050"/>
                </a:solidFill>
              </a:rPr>
              <a:t>The concept of intelligence, thus, is coherent and harmony with the idea of contemporary genetic intelligence, as intelligence of a person is naturally developed and prospers in himself without effort. Therefore, intelligence levels of people is varied from one to another in their luck. </a:t>
            </a:r>
            <a:endParaRPr lang="en-MY" sz="2000"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563562"/>
          </a:xfrm>
          <a:solidFill>
            <a:schemeClr val="accent1">
              <a:lumMod val="40000"/>
              <a:lumOff val="60000"/>
            </a:schemeClr>
          </a:solidFill>
        </p:spPr>
        <p:txBody>
          <a:bodyPr>
            <a:normAutofit/>
          </a:bodyPr>
          <a:lstStyle/>
          <a:p>
            <a:r>
              <a:rPr lang="en-US" sz="2400" dirty="0">
                <a:solidFill>
                  <a:srgbClr val="0070C0"/>
                </a:solidFill>
              </a:rPr>
              <a:t>Physiology of Intelligence</a:t>
            </a:r>
          </a:p>
        </p:txBody>
      </p:sp>
      <p:sp>
        <p:nvSpPr>
          <p:cNvPr id="6" name="TextBox 5">
            <a:extLst>
              <a:ext uri="{FF2B5EF4-FFF2-40B4-BE49-F238E27FC236}">
                <a16:creationId xmlns:a16="http://schemas.microsoft.com/office/drawing/2014/main" id="{67658C2F-D836-391B-E725-0E59E322D5BF}"/>
              </a:ext>
            </a:extLst>
          </p:cNvPr>
          <p:cNvSpPr txBox="1"/>
          <p:nvPr/>
        </p:nvSpPr>
        <p:spPr>
          <a:xfrm>
            <a:off x="76200" y="923568"/>
            <a:ext cx="9067800" cy="5940088"/>
          </a:xfrm>
          <a:prstGeom prst="rect">
            <a:avLst/>
          </a:prstGeom>
          <a:noFill/>
        </p:spPr>
        <p:txBody>
          <a:bodyPr wrap="square">
            <a:spAutoFit/>
          </a:bodyPr>
          <a:lstStyle/>
          <a:p>
            <a:pPr algn="just"/>
            <a:r>
              <a:rPr lang="en-MY" sz="2000" dirty="0">
                <a:solidFill>
                  <a:srgbClr val="00B050"/>
                </a:solidFill>
              </a:rPr>
              <a:t>It is sufficient for Imam Ibn al-</a:t>
            </a:r>
            <a:r>
              <a:rPr lang="en-MY" sz="2000" dirty="0" err="1">
                <a:solidFill>
                  <a:srgbClr val="00B050"/>
                </a:solidFill>
              </a:rPr>
              <a:t>Jawzi</a:t>
            </a:r>
            <a:r>
              <a:rPr lang="en-MY" sz="2000" dirty="0">
                <a:solidFill>
                  <a:srgbClr val="00B050"/>
                </a:solidFill>
              </a:rPr>
              <a:t> to present only two different points of view in a debate to clarify the mechanism of mind without openly trying to recognize one over the other.  He concluded based on Ahmed bin </a:t>
            </a:r>
            <a:r>
              <a:rPr lang="en-MY" sz="2000" dirty="0" err="1">
                <a:solidFill>
                  <a:srgbClr val="00B050"/>
                </a:solidFill>
              </a:rPr>
              <a:t>Hanbal’s</a:t>
            </a:r>
            <a:r>
              <a:rPr lang="en-MY" sz="2000" dirty="0">
                <a:solidFill>
                  <a:srgbClr val="00B050"/>
                </a:solidFill>
              </a:rPr>
              <a:t> view where mind is obviously located in brain, whereby others emphasize that  the location of mind is in heart according to Al-</a:t>
            </a:r>
            <a:r>
              <a:rPr lang="en-MY" sz="2000" dirty="0" err="1">
                <a:solidFill>
                  <a:srgbClr val="00B050"/>
                </a:solidFill>
              </a:rPr>
              <a:t>Shafi’I</a:t>
            </a:r>
            <a:r>
              <a:rPr lang="en-MY" sz="2000" dirty="0">
                <a:solidFill>
                  <a:srgbClr val="00B050"/>
                </a:solidFill>
              </a:rPr>
              <a:t> where it is referred to the verse:  ﴿</a:t>
            </a:r>
            <a:r>
              <a:rPr lang="ar-EG" sz="2000" dirty="0">
                <a:solidFill>
                  <a:srgbClr val="00B050"/>
                </a:solidFill>
              </a:rPr>
              <a:t>ألم يسيروا  في الأرض فتكون لهم قلوب يعقلون بها أو أذان يسمعون بها﴾  </a:t>
            </a:r>
            <a:r>
              <a:rPr lang="en-MY" sz="2000" dirty="0">
                <a:solidFill>
                  <a:srgbClr val="00B050"/>
                </a:solidFill>
              </a:rPr>
              <a:t>Have they not travelled  through the land, and do they have heart to ponder and comprehend, and do they have ears to listen with, (Surah Al-Haj: 46) and Allah Almighty also says:   ﴿</a:t>
            </a:r>
            <a:r>
              <a:rPr lang="ar-EG" sz="2000" dirty="0">
                <a:solidFill>
                  <a:srgbClr val="00B050"/>
                </a:solidFill>
              </a:rPr>
              <a:t>إن في ذلك لذكرى لمن كان له قلب أو ألقى السمع وهو شهيد﴾ </a:t>
            </a:r>
            <a:r>
              <a:rPr lang="en-MY" sz="2000" dirty="0">
                <a:solidFill>
                  <a:srgbClr val="00B050"/>
                </a:solidFill>
              </a:rPr>
              <a:t>therein is indeed a reminder for him who has heart or gives ear while he is in need. (Surah al-</a:t>
            </a:r>
            <a:r>
              <a:rPr lang="en-MY" sz="2000" dirty="0" err="1">
                <a:solidFill>
                  <a:srgbClr val="00B050"/>
                </a:solidFill>
              </a:rPr>
              <a:t>Kahf</a:t>
            </a:r>
            <a:r>
              <a:rPr lang="en-MY" sz="2000" dirty="0">
                <a:solidFill>
                  <a:srgbClr val="00B050"/>
                </a:solidFill>
              </a:rPr>
              <a:t>: 37), the word </a:t>
            </a:r>
            <a:r>
              <a:rPr lang="ar-EG" sz="2000" dirty="0">
                <a:solidFill>
                  <a:srgbClr val="00B050"/>
                </a:solidFill>
              </a:rPr>
              <a:t>قلب   (</a:t>
            </a:r>
            <a:r>
              <a:rPr lang="en-MY" sz="2000" dirty="0">
                <a:solidFill>
                  <a:srgbClr val="00B050"/>
                </a:solidFill>
              </a:rPr>
              <a:t>heart) in these verses  according to Al-</a:t>
            </a:r>
            <a:r>
              <a:rPr lang="en-MY" sz="2000" dirty="0" err="1">
                <a:solidFill>
                  <a:srgbClr val="00B050"/>
                </a:solidFill>
              </a:rPr>
              <a:t>Shafi’i</a:t>
            </a:r>
            <a:r>
              <a:rPr lang="en-MY" sz="2000" dirty="0">
                <a:solidFill>
                  <a:srgbClr val="00B050"/>
                </a:solidFill>
              </a:rPr>
              <a:t>  means  '</a:t>
            </a:r>
            <a:r>
              <a:rPr lang="en-MY" sz="2000" dirty="0" err="1">
                <a:solidFill>
                  <a:srgbClr val="00B050"/>
                </a:solidFill>
              </a:rPr>
              <a:t>Aql</a:t>
            </a:r>
            <a:r>
              <a:rPr lang="en-MY" sz="2000" dirty="0">
                <a:solidFill>
                  <a:srgbClr val="00B050"/>
                </a:solidFill>
              </a:rPr>
              <a:t>, because it is where brain located.  (Ibn al-</a:t>
            </a:r>
            <a:r>
              <a:rPr lang="en-MY" sz="2000" dirty="0" err="1">
                <a:solidFill>
                  <a:srgbClr val="00B050"/>
                </a:solidFill>
              </a:rPr>
              <a:t>Jawzi</a:t>
            </a:r>
            <a:r>
              <a:rPr lang="en-MY" sz="2000" dirty="0">
                <a:solidFill>
                  <a:srgbClr val="00B050"/>
                </a:solidFill>
              </a:rPr>
              <a:t>, 2003)    </a:t>
            </a:r>
          </a:p>
          <a:p>
            <a:pPr algn="just"/>
            <a:r>
              <a:rPr lang="en-MY" sz="2000" dirty="0"/>
              <a:t>       </a:t>
            </a:r>
            <a:r>
              <a:rPr lang="en-MY" sz="2000" dirty="0">
                <a:solidFill>
                  <a:srgbClr val="0070C0"/>
                </a:solidFill>
              </a:rPr>
              <a:t>The said stance is rather neutral as it is related to intelligence accumulators where Ibn al-</a:t>
            </a:r>
            <a:r>
              <a:rPr lang="en-MY" sz="2000" dirty="0" err="1">
                <a:solidFill>
                  <a:srgbClr val="0070C0"/>
                </a:solidFill>
              </a:rPr>
              <a:t>Jawzi's</a:t>
            </a:r>
            <a:r>
              <a:rPr lang="en-MY" sz="2000" dirty="0">
                <a:solidFill>
                  <a:srgbClr val="0070C0"/>
                </a:solidFill>
              </a:rPr>
              <a:t> basic stance on the concept of mind and intelligence are derived from brain and intellectuality. Mind, according to him, means social intelligence in which moral function is developed to the extent where it becomes a dominant feature. The issue of intelligence tools is either the brain, or heart? This had been a debate long ago among some Yunani philosophers to express their view on this issue for instance, Aristo said that mind is heart, whereby </a:t>
            </a:r>
            <a:r>
              <a:rPr lang="en-MY" sz="2000" dirty="0" err="1">
                <a:solidFill>
                  <a:srgbClr val="0070C0"/>
                </a:solidFill>
              </a:rPr>
              <a:t>Galēnos</a:t>
            </a:r>
            <a:r>
              <a:rPr lang="en-MY" sz="2000" dirty="0">
                <a:solidFill>
                  <a:srgbClr val="0070C0"/>
                </a:solidFill>
              </a:rPr>
              <a:t> said that mind is brain. The debate was extended even among Muslim philosophers as well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22268</Words>
  <Application>Microsoft Office PowerPoint</Application>
  <PresentationFormat>On-screen Show (4:3)</PresentationFormat>
  <Paragraphs>904</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Aptos</vt:lpstr>
      <vt:lpstr>Arial</vt:lpstr>
      <vt:lpstr>Bradley Hand ITC</vt:lpstr>
      <vt:lpstr>Calibri</vt:lpstr>
      <vt:lpstr>Open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Intelligence indicators in Ibn al-Jawzi’s Theory</vt:lpstr>
      <vt:lpstr>Physiology of Intelligence</vt:lpstr>
      <vt:lpstr>Physiology of Intelligence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KAMARRUDIN BIN ALI</dc:creator>
  <cp:lastModifiedBy>ASEM SHEHADEH SALEH ALI</cp:lastModifiedBy>
  <cp:revision>410</cp:revision>
  <cp:lastPrinted>2011-06-30T01:37:00Z</cp:lastPrinted>
  <dcterms:created xsi:type="dcterms:W3CDTF">2006-08-16T00:00:00Z</dcterms:created>
  <dcterms:modified xsi:type="dcterms:W3CDTF">2023-09-16T11:37:49Z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216F0FAE632742BAA0816E116AD5223C</vt:lpwstr>
  </property>
  <property fmtid="{D5CDD505-2E9C-101B-9397-08002B2CF9AE}" pid="3" name="KSOProductBuildVer">
    <vt:lpwstr>1033-11.2.0.11213</vt:lpwstr>
  </property>
</Properties>
</file>