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808" r:id="rId3"/>
    <p:sldId id="1110" r:id="rId4"/>
    <p:sldId id="812" r:id="rId5"/>
    <p:sldId id="831" r:id="rId6"/>
    <p:sldId id="816" r:id="rId7"/>
    <p:sldId id="835" r:id="rId8"/>
    <p:sldId id="1261" r:id="rId9"/>
    <p:sldId id="1108" r:id="rId10"/>
    <p:sldId id="836" r:id="rId11"/>
    <p:sldId id="837" r:id="rId12"/>
    <p:sldId id="83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1A247-E54F-4ED8-BC2A-25F77DB73B15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2F5F3-952C-41C1-84FF-7D3DDED68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759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C81237-DA03-4E5C-A8A3-745541B49E8C}" type="slidenum">
              <a:rPr lang="ar-SA" smtClean="0">
                <a:cs typeface="Arial" pitchFamily="34" charset="0"/>
              </a:rPr>
              <a:pPr/>
              <a:t>6</a:t>
            </a:fld>
            <a:endParaRPr lang="en-US" dirty="0">
              <a:cs typeface="Arial" pitchFamily="34" charset="0"/>
            </a:endParaRPr>
          </a:p>
        </p:txBody>
      </p:sp>
      <p:sp>
        <p:nvSpPr>
          <p:cNvPr id="361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23136-B9FA-47B3-9C22-58B06DFC5CA2}" type="slidenum">
              <a:rPr lang="ar-SA" smtClean="0">
                <a:cs typeface="Arial" pitchFamily="34" charset="0"/>
              </a:rPr>
              <a:pPr/>
              <a:t>7</a:t>
            </a:fld>
            <a:endParaRPr lang="en-US" dirty="0">
              <a:cs typeface="Arial" pitchFamily="34" charset="0"/>
            </a:endParaRPr>
          </a:p>
        </p:txBody>
      </p:sp>
      <p:sp>
        <p:nvSpPr>
          <p:cNvPr id="362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2E9C1-97B6-4C28-A9A6-D92D5A493BB2}" type="slidenum">
              <a:rPr lang="ar-SA" smtClean="0">
                <a:cs typeface="Arial" pitchFamily="34" charset="0"/>
              </a:rPr>
              <a:pPr/>
              <a:t>10</a:t>
            </a:fld>
            <a:endParaRPr lang="en-US" dirty="0">
              <a:cs typeface="Arial" pitchFamily="34" charset="0"/>
            </a:endParaRPr>
          </a:p>
        </p:txBody>
      </p:sp>
      <p:sp>
        <p:nvSpPr>
          <p:cNvPr id="363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29BADD-C512-410F-BAA8-FE266226F0FB}" type="slidenum">
              <a:rPr lang="ar-SA" smtClean="0">
                <a:cs typeface="Arial" pitchFamily="34" charset="0"/>
              </a:rPr>
              <a:pPr/>
              <a:t>12</a:t>
            </a:fld>
            <a:endParaRPr lang="en-US" dirty="0">
              <a:cs typeface="Arial" pitchFamily="34" charset="0"/>
            </a:endParaRPr>
          </a:p>
        </p:txBody>
      </p:sp>
      <p:sp>
        <p:nvSpPr>
          <p:cNvPr id="364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250C0-4368-A907-F187-59CB1BD0C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2CC327-457C-1414-53B8-57C759D7BF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C3601-6D9B-CC50-5F8D-FD8FFDBD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1F69-296D-4065-984B-4FB7EA87ED0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FE915-9DF2-86E6-E98D-41B4EF620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B8580-15E7-5128-39FE-2370030CB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5893-B35B-4AED-A45B-ECC5D2D12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83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6AF9-A586-6ED7-B55E-A12C10A8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570742-AC9F-3A69-74F5-A2C06B510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B05F7-049B-788F-8681-D4F1CCF9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1F69-296D-4065-984B-4FB7EA87ED0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5828E-4F78-8CB3-1C24-3985DCB73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3E65-124A-771B-B051-7C8B485A7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5893-B35B-4AED-A45B-ECC5D2D12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0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D1C86-763C-F5F6-6FFB-FF34FD5047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C2B84-7CFA-80A1-DB51-B21BA5EF1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3F6C6-B394-7A09-1BE5-94571AAFE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1F69-296D-4065-984B-4FB7EA87ED0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1B9E2-5AB9-D086-F486-3CC55DF0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2D2D4-6919-8E8C-ACA9-F88D0518D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5893-B35B-4AED-A45B-ECC5D2D12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91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23B26-1351-695F-0EF1-C170F86B9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DB4AC-099C-6A81-FC99-CDA227579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8A9B6-FBDE-6305-9CB8-521513D4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1F69-296D-4065-984B-4FB7EA87ED0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66ED7-0957-2970-E207-CE8A2DE0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FFFC6-E947-1FF4-4B94-A0E9D8872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5893-B35B-4AED-A45B-ECC5D2D12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99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C1A43-BD6F-928F-7E80-026D6FAEC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B035A-EE2E-9DE0-A9CA-0AC48498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3BF06-B58E-0005-B126-292C504CA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1F69-296D-4065-984B-4FB7EA87ED0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D5A16-254C-B562-10F4-22E774B10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8E716-64AE-2CBE-66A3-A67484597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5893-B35B-4AED-A45B-ECC5D2D12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71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C669E-C3DD-C9B4-32FD-01E17DA76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276BF-A256-0093-D5DA-EC9662780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B447B-33EB-BB1D-444C-6DBF6EA28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BFF77-49A5-DECA-B38A-48B7BC3D1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1F69-296D-4065-984B-4FB7EA87ED0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D4E6EE-820E-68E3-4C9E-A03CD3F5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E530BC-996A-A645-4874-12FCE02F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5893-B35B-4AED-A45B-ECC5D2D12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1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3B8C-343B-D601-8FD6-CE3EE6D62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08094-6994-7A0E-7691-2EE996DBD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8A60B-5B29-F3A7-C769-53275E0C9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F17694-4E4F-5004-E6DA-50B22C6B2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58DBD2-1424-C129-3B3E-A7C6DEC86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7765F5-A7D0-7E1B-FB3F-4E5E7F3A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1F69-296D-4065-984B-4FB7EA87ED0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7785FE-4F55-94D6-C727-C9C41C97D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661D5A-0835-FBA9-E3FD-99EC11C02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5893-B35B-4AED-A45B-ECC5D2D12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03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DB9A8-35D1-3042-35AF-122995F9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F8DE4D-3E86-C619-41FC-925042630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1F69-296D-4065-984B-4FB7EA87ED0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D95DDC-C9B7-5290-5EED-441F2B3B8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34B19-457D-6F7F-7456-7C0F75E13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5893-B35B-4AED-A45B-ECC5D2D12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06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EAED84-4404-6736-EB54-D22048D36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1F69-296D-4065-984B-4FB7EA87ED0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01F47-F585-7910-EF65-C1790B59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5D8D01-18F7-942C-50A9-19F61AFC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5893-B35B-4AED-A45B-ECC5D2D12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85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7A3EA-2E3F-5CF3-6674-58E560A9D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A2085-EC02-14A8-95EC-DD384BE06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F8134-56C5-2915-A4BF-0485A018E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0123C-8640-AE7F-071B-D4480884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1F69-296D-4065-984B-4FB7EA87ED0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01188-EABF-F169-FA19-790B000B5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87172-6752-08A2-A357-42247397E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5893-B35B-4AED-A45B-ECC5D2D12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11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73248-24F7-A115-A772-EEE98BFA4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AF4958-BFC6-AE0C-893C-63A40BB0B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FE567-70AC-E5AB-4962-81D3E3269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3D8BC-E733-1E42-6899-6D3664E5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1F69-296D-4065-984B-4FB7EA87ED0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5CB2E-9A9B-28E5-07D4-243A81C07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21672-D11E-6499-7EA3-24FAE0D50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5893-B35B-4AED-A45B-ECC5D2D12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78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007B1-00C3-F3F2-CC82-6E5E99C5A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7A462-2842-E408-4994-B80E16312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4AE5C-CCD9-0C9F-AFC8-02E522A12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61F69-296D-4065-984B-4FB7EA87ED0E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1C6C4-6FCE-DD75-31CA-EA6AFF6C3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756DC-62BD-DEA2-3D07-4B19709B1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35893-B35B-4AED-A45B-ECC5D2D12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79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5E68B-E185-B64A-2A52-DE807B3202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FF8873-C63A-9F2A-03FB-4C2CFC18BF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525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990600"/>
            <a:ext cx="8305800" cy="5486400"/>
          </a:xfrm>
        </p:spPr>
        <p:txBody>
          <a:bodyPr/>
          <a:lstStyle/>
          <a:p>
            <a:pPr marL="0" indent="0" algn="just">
              <a:buNone/>
            </a:pPr>
            <a:endParaRPr lang="en-US" i="1" dirty="0">
              <a:latin typeface="Arial" pitchFamily="34" charset="0"/>
            </a:endParaRPr>
          </a:p>
          <a:p>
            <a:pPr marL="0" indent="0" algn="just">
              <a:buNone/>
            </a:pPr>
            <a:r>
              <a:rPr lang="en-US" sz="3200" b="1" dirty="0">
                <a:latin typeface="Arial Rounded MT Bold" panose="020F0704030504030204" pitchFamily="34" charset="0"/>
              </a:rPr>
              <a:t>Linguistically, </a:t>
            </a:r>
            <a:r>
              <a:rPr lang="en-US" sz="3200" b="1" i="1" dirty="0">
                <a:latin typeface="Arial Rounded MT Bold" panose="020F0704030504030204" pitchFamily="34" charset="0"/>
              </a:rPr>
              <a:t>fiqh</a:t>
            </a:r>
            <a:r>
              <a:rPr lang="en-US" sz="3200" b="1" dirty="0">
                <a:latin typeface="Arial Rounded MT Bold" panose="020F0704030504030204" pitchFamily="34" charset="0"/>
              </a:rPr>
              <a:t>  means </a:t>
            </a:r>
          </a:p>
          <a:p>
            <a:pPr marL="0" indent="0" algn="just">
              <a:buNone/>
            </a:pPr>
            <a:r>
              <a:rPr lang="en-US" sz="3200" b="1" dirty="0">
                <a:latin typeface="Arial Rounded MT Bold" panose="020F0704030504030204" pitchFamily="34" charset="0"/>
              </a:rPr>
              <a:t>in-depth understanding</a:t>
            </a:r>
          </a:p>
          <a:p>
            <a:pPr marL="0" indent="0" algn="just">
              <a:buNone/>
            </a:pPr>
            <a:endParaRPr lang="en-US" sz="3200" b="1" dirty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r>
              <a:rPr lang="en-US" sz="3200" b="1" dirty="0">
                <a:latin typeface="Arial Rounded MT Bold" panose="020F0704030504030204" pitchFamily="34" charset="0"/>
              </a:rPr>
              <a:t>In technical/legal terminology: </a:t>
            </a:r>
          </a:p>
          <a:p>
            <a:pPr marL="0" indent="0" algn="just">
              <a:buNone/>
            </a:pPr>
            <a:r>
              <a:rPr lang="en-US" sz="3200" b="1" dirty="0">
                <a:latin typeface="Arial Rounded MT Bold" panose="020F0704030504030204" pitchFamily="34" charset="0"/>
              </a:rPr>
              <a:t>the science of the derived legal rules as acquired from their particular sources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i="1" dirty="0">
              <a:latin typeface="Arial" pitchFamily="34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4A4B095-4710-4122-A26F-40ECB99F4EBE}" type="slidenum">
              <a:rPr lang="ar-SA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1508" name="Rectangle 2"/>
          <p:cNvSpPr>
            <a:spLocks noRot="1" noChangeArrowheads="1"/>
          </p:cNvSpPr>
          <p:nvPr/>
        </p:nvSpPr>
        <p:spPr bwMode="auto">
          <a:xfrm>
            <a:off x="1905000" y="381000"/>
            <a:ext cx="8334632" cy="685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rtl="1"/>
            <a:r>
              <a:rPr lang="en-US" sz="4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Definition of </a:t>
            </a:r>
            <a:r>
              <a:rPr lang="en-US" sz="4400" i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Fiqh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295401"/>
            <a:ext cx="8915400" cy="546786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endParaRPr lang="en-US" sz="900" dirty="0">
              <a:latin typeface="Arial" pitchFamily="34" charset="0"/>
            </a:endParaRPr>
          </a:p>
          <a:p>
            <a:pPr marL="0" indent="0" algn="just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Sharing similar objective: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Arial Rounded MT Bold" panose="020F0704030504030204" pitchFamily="34" charset="0"/>
              </a:rPr>
              <a:t>To construct human life on the basis of virtues (</a:t>
            </a:r>
            <a:r>
              <a:rPr lang="en-US" sz="3200" i="1" dirty="0">
                <a:latin typeface="Arial Rounded MT Bold" panose="020F0704030504030204" pitchFamily="34" charset="0"/>
              </a:rPr>
              <a:t>ma’rufat</a:t>
            </a:r>
            <a:r>
              <a:rPr lang="en-US" sz="3200" dirty="0">
                <a:latin typeface="Arial Rounded MT Bold" panose="020F0704030504030204" pitchFamily="34" charset="0"/>
              </a:rPr>
              <a:t>), and to cleanse it from vices (</a:t>
            </a:r>
            <a:r>
              <a:rPr lang="en-US" sz="3200" i="1" dirty="0">
                <a:latin typeface="Arial Rounded MT Bold" panose="020F0704030504030204" pitchFamily="34" charset="0"/>
              </a:rPr>
              <a:t>munkarat</a:t>
            </a:r>
            <a:r>
              <a:rPr lang="en-US" sz="3200" dirty="0">
                <a:latin typeface="Arial Rounded MT Bold" panose="020F0704030504030204" pitchFamily="34" charset="0"/>
              </a:rPr>
              <a:t>) </a:t>
            </a:r>
          </a:p>
          <a:p>
            <a:pPr marL="0" indent="0" algn="just">
              <a:buNone/>
            </a:pPr>
            <a:endParaRPr lang="en-US" sz="3200" dirty="0">
              <a:latin typeface="Arial Rounded MT Bold" panose="020F07040305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Arial Rounded MT Bold" panose="020F0704030504030204" pitchFamily="34" charset="0"/>
              </a:rPr>
              <a:t>To regulate the relationship of man with God, and man with man </a:t>
            </a:r>
            <a:endParaRPr lang="sq-AL" dirty="0">
              <a:latin typeface="Arial" pitchFamily="34" charset="0"/>
            </a:endParaRP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179483C-FC29-45C7-BC7D-C6DDC3690710}" type="slidenum">
              <a:rPr lang="ar-SA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2532" name="Rectangle 2"/>
          <p:cNvSpPr>
            <a:spLocks noRot="1" noChangeArrowheads="1"/>
          </p:cNvSpPr>
          <p:nvPr/>
        </p:nvSpPr>
        <p:spPr bwMode="auto">
          <a:xfrm>
            <a:off x="1979141" y="76200"/>
            <a:ext cx="8458200" cy="1219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rtl="1"/>
            <a:r>
              <a:rPr lang="en-US" sz="4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The Interrelationship between Ethics and </a:t>
            </a:r>
            <a:r>
              <a:rPr lang="en-US" sz="4000" i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Fiqh</a:t>
            </a:r>
            <a:endParaRPr lang="en-US" sz="4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1143000"/>
            <a:ext cx="8571470" cy="5334000"/>
          </a:xfrm>
        </p:spPr>
        <p:txBody>
          <a:bodyPr/>
          <a:lstStyle/>
          <a:p>
            <a:pPr marL="0" indent="0" algn="just">
              <a:buNone/>
            </a:pPr>
            <a:endParaRPr lang="en-US" i="1" dirty="0">
              <a:latin typeface="Arial" pitchFamily="34" charset="0"/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en-US" sz="3200" dirty="0">
                <a:latin typeface="Arial Rounded MT Bold" panose="020F0704030504030204" pitchFamily="34" charset="0"/>
              </a:rPr>
              <a:t>Islamic law is deeply rooted in ethics.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sz="3200" dirty="0">
                <a:latin typeface="Arial Rounded MT Bold" panose="020F0704030504030204" pitchFamily="34" charset="0"/>
              </a:rPr>
              <a:t>Inner purity of soul is important for the external manifestation of belief and action. "believe and do right "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sz="3200" dirty="0">
                <a:latin typeface="Arial Rounded MT Bold" panose="020F0704030504030204" pitchFamily="34" charset="0"/>
              </a:rPr>
              <a:t>Law (the required and forbidden categories) virtue (the recommended and discouraged categories)</a:t>
            </a:r>
          </a:p>
          <a:p>
            <a:pPr marL="0" indent="0" algn="just">
              <a:buNone/>
            </a:pPr>
            <a:endParaRPr lang="en-US" sz="3200" i="1" dirty="0">
              <a:latin typeface="Arial" pitchFamily="34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3E7CA3B-ACD6-47E5-AF11-8ACAF84BA2D0}" type="slidenum">
              <a:rPr lang="ar-SA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Rectangle 2"/>
          <p:cNvSpPr>
            <a:spLocks noRot="1" noChangeArrowheads="1"/>
          </p:cNvSpPr>
          <p:nvPr/>
        </p:nvSpPr>
        <p:spPr bwMode="auto">
          <a:xfrm>
            <a:off x="1905000" y="152400"/>
            <a:ext cx="8534400" cy="1295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lvl="0" algn="ctr" rtl="1"/>
            <a:r>
              <a:rPr lang="en-US" sz="40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The Interrelationship between Ethics and </a:t>
            </a:r>
            <a:r>
              <a:rPr lang="en-US" sz="40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Fiqh</a:t>
            </a:r>
            <a:endParaRPr lang="en-US" sz="4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1"/>
          <p:cNvSpPr>
            <a:spLocks noGrp="1"/>
          </p:cNvSpPr>
          <p:nvPr>
            <p:ph type="subTitle" idx="1"/>
          </p:nvPr>
        </p:nvSpPr>
        <p:spPr>
          <a:xfrm>
            <a:off x="1752600" y="4708849"/>
            <a:ext cx="8610600" cy="1905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The Concepts of Ethics and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Fiqh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E8A1BA-3087-85EC-F4CE-C58833405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263" y="2788557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3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1st International Conference of Social Sciences Research (ICSSR 2023)), Theme Modern Approaches in Social Sciences </a:t>
            </a:r>
            <a:r>
              <a:rPr lang="en-US" sz="36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Researhc</a:t>
            </a:r>
            <a:r>
              <a:rPr lang="en-US" sz="3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Addressing </a:t>
            </a:r>
            <a:r>
              <a:rPr lang="en-US" sz="36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Indigious</a:t>
            </a:r>
            <a:r>
              <a:rPr lang="en-US" sz="3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and </a:t>
            </a:r>
            <a:r>
              <a:rPr lang="en-US" sz="3600" b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Global challenges</a:t>
            </a:r>
            <a:br>
              <a:rPr lang="en-GB" sz="1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</a:br>
            <a:endParaRPr lang="en-GB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0"/>
            <a:ext cx="83058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latin typeface="Arial" pitchFamily="34" charset="0"/>
              </a:rPr>
              <a:t> </a:t>
            </a:r>
            <a:r>
              <a:rPr lang="en-US" sz="3200" b="1" dirty="0">
                <a:latin typeface="Arial Rounded MT Bold" pitchFamily="34" charset="0"/>
              </a:rPr>
              <a:t>Literally: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200" b="1" dirty="0">
                <a:latin typeface="Arial Rounded MT Bold" pitchFamily="34" charset="0"/>
              </a:rPr>
              <a:t>   Derived from Greek </a:t>
            </a:r>
            <a:r>
              <a:rPr lang="en-US" sz="3200" b="1" i="1" dirty="0">
                <a:latin typeface="Arial Rounded MT Bold" pitchFamily="34" charset="0"/>
              </a:rPr>
              <a:t>ethos</a:t>
            </a:r>
            <a:r>
              <a:rPr lang="en-US" sz="3200" b="1" dirty="0">
                <a:latin typeface="Arial Rounded MT Bold" pitchFamily="34" charset="0"/>
              </a:rPr>
              <a:t>, means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200" b="1" dirty="0">
                <a:latin typeface="Arial Rounded MT Bold" pitchFamily="34" charset="0"/>
              </a:rPr>
              <a:t>   character </a:t>
            </a:r>
          </a:p>
          <a:p>
            <a:pPr marL="0" indent="0">
              <a:lnSpc>
                <a:spcPct val="80000"/>
              </a:lnSpc>
              <a:buNone/>
            </a:pPr>
            <a:endParaRPr lang="en-US" sz="4000" b="1" dirty="0">
              <a:latin typeface="Arial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3200" b="1" dirty="0">
                <a:latin typeface="Arial Rounded MT Bold" pitchFamily="34" charset="0"/>
              </a:rPr>
              <a:t>Technically: </a:t>
            </a:r>
          </a:p>
          <a:p>
            <a:pPr marL="0" indent="0" algn="justLow">
              <a:lnSpc>
                <a:spcPct val="80000"/>
              </a:lnSpc>
              <a:buNone/>
            </a:pPr>
            <a:r>
              <a:rPr lang="en-US" sz="3200" b="1" dirty="0">
                <a:latin typeface="Arial Rounded MT Bold" pitchFamily="34" charset="0"/>
              </a:rPr>
              <a:t>   the branch of philosophy dealing with    </a:t>
            </a:r>
          </a:p>
          <a:p>
            <a:pPr marL="0" indent="0" algn="justLow">
              <a:lnSpc>
                <a:spcPct val="80000"/>
              </a:lnSpc>
              <a:buNone/>
            </a:pPr>
            <a:r>
              <a:rPr lang="en-US" sz="3200" b="1" dirty="0">
                <a:latin typeface="Arial Rounded MT Bold" pitchFamily="34" charset="0"/>
              </a:rPr>
              <a:t>   values relating to human conduct, with </a:t>
            </a:r>
          </a:p>
          <a:p>
            <a:pPr marL="0" indent="0" algn="justLow">
              <a:lnSpc>
                <a:spcPct val="80000"/>
              </a:lnSpc>
              <a:buNone/>
            </a:pPr>
            <a:r>
              <a:rPr lang="en-US" sz="3200" b="1" dirty="0">
                <a:latin typeface="Arial Rounded MT Bold" pitchFamily="34" charset="0"/>
              </a:rPr>
              <a:t>   respect to the rightness and wrongness </a:t>
            </a:r>
          </a:p>
          <a:p>
            <a:pPr marL="0" indent="0" algn="justLow">
              <a:lnSpc>
                <a:spcPct val="80000"/>
              </a:lnSpc>
              <a:buNone/>
            </a:pPr>
            <a:r>
              <a:rPr lang="en-US" sz="3200" b="1" dirty="0">
                <a:latin typeface="Arial Rounded MT Bold" pitchFamily="34" charset="0"/>
              </a:rPr>
              <a:t>   of actions</a:t>
            </a:r>
            <a:endParaRPr lang="ar-S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431F5-64FB-4456-8B6A-25709EF04B57}" type="slidenum">
              <a:rPr lang="ar-SA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09800" y="304800"/>
            <a:ext cx="7772400" cy="715962"/>
          </a:xfrm>
          <a:solidFill>
            <a:srgbClr val="FF0000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 rtl="1"/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Definition of Ethics</a:t>
            </a:r>
          </a:p>
        </p:txBody>
      </p:sp>
    </p:spTree>
    <p:extLst>
      <p:ext uri="{BB962C8B-B14F-4D97-AF65-F5344CB8AC3E}">
        <p14:creationId xmlns:p14="http://schemas.microsoft.com/office/powerpoint/2010/main" val="1723933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762000"/>
          </a:xfrm>
          <a:solidFill>
            <a:srgbClr val="FF0000"/>
          </a:solidFill>
        </p:spPr>
        <p:txBody>
          <a:bodyPr/>
          <a:lstStyle/>
          <a:p>
            <a:pPr algn="ctr" eaLnBrk="1" hangingPunct="1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Ethics / </a:t>
            </a:r>
            <a:r>
              <a:rPr lang="en-US" i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ilm al-akhlāq</a:t>
            </a:r>
            <a:endParaRPr lang="en-US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676400" y="914400"/>
            <a:ext cx="8534400" cy="5562600"/>
          </a:xfrm>
        </p:spPr>
        <p:txBody>
          <a:bodyPr/>
          <a:lstStyle/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3200" dirty="0">
                <a:latin typeface="Arial Rounded MT Bold" panose="020F0704030504030204" pitchFamily="34" charset="0"/>
              </a:rPr>
              <a:t>The Islamic term corresponding to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3200" dirty="0">
                <a:latin typeface="Arial Rounded MT Bold" panose="020F0704030504030204" pitchFamily="34" charset="0"/>
              </a:rPr>
              <a:t>'ethics' is </a:t>
            </a:r>
            <a:r>
              <a:rPr lang="en-US" sz="3200" i="1" dirty="0">
                <a:latin typeface="Arial Rounded MT Bold" panose="020F0704030504030204" pitchFamily="34" charset="0"/>
              </a:rPr>
              <a:t>'ilm al-akhlāq </a:t>
            </a:r>
            <a:r>
              <a:rPr lang="en-US" sz="3200" dirty="0">
                <a:latin typeface="Arial Rounded MT Bold" panose="020F0704030504030204" pitchFamily="34" charset="0"/>
              </a:rPr>
              <a:t>(science of morality)</a:t>
            </a:r>
            <a:r>
              <a:rPr lang="en-US" sz="3200" i="1" dirty="0">
                <a:latin typeface="Arial Rounded MT Bold" panose="020F0704030504030204" pitchFamily="34" charset="0"/>
              </a:rPr>
              <a:t>,</a:t>
            </a:r>
            <a:r>
              <a:rPr lang="en-US" sz="3200" dirty="0">
                <a:latin typeface="Arial Rounded MT Bold" panose="020F0704030504030204" pitchFamily="34" charset="0"/>
              </a:rPr>
              <a:t> which is the branch of knowledge that studies </a:t>
            </a:r>
            <a:r>
              <a:rPr lang="en-US" sz="3200" i="1" dirty="0">
                <a:latin typeface="Arial Rounded MT Bold" panose="020F0704030504030204" pitchFamily="34" charset="0"/>
              </a:rPr>
              <a:t>akhlāq</a:t>
            </a:r>
            <a:r>
              <a:rPr lang="en-US" sz="3200" dirty="0">
                <a:latin typeface="Arial Rounded MT Bold" panose="020F0704030504030204" pitchFamily="34" charset="0"/>
              </a:rPr>
              <a:t> (morals) </a:t>
            </a:r>
            <a:r>
              <a:rPr lang="en-US" sz="3200" i="1" dirty="0">
                <a:latin typeface="Arial Rounded MT Bold" panose="020F0704030504030204" pitchFamily="34" charset="0"/>
              </a:rPr>
              <a:t>Khuluq</a:t>
            </a:r>
            <a:r>
              <a:rPr lang="en-US" sz="3200" dirty="0">
                <a:latin typeface="Arial Rounded MT Bold" panose="020F0704030504030204" pitchFamily="34" charset="0"/>
              </a:rPr>
              <a:t>: nature, innate disposition</a:t>
            </a:r>
          </a:p>
          <a:p>
            <a:pPr marL="0" indent="0" algn="just">
              <a:buNone/>
              <a:defRPr/>
            </a:pPr>
            <a:endParaRPr lang="en-US" sz="3200" dirty="0">
              <a:latin typeface="Arial Rounded MT Bold" panose="020F0704030504030204" pitchFamily="34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3200" i="1" dirty="0">
                <a:latin typeface="Arial Rounded MT Bold" panose="020F0704030504030204" pitchFamily="34" charset="0"/>
              </a:rPr>
              <a:t>Akhlāq </a:t>
            </a:r>
            <a:r>
              <a:rPr lang="en-US" sz="3200" dirty="0">
                <a:latin typeface="Arial Rounded MT Bold" panose="020F0704030504030204" pitchFamily="34" charset="0"/>
              </a:rPr>
              <a:t>in a broad sense, therefore, subsumes all actions that are characterized as </a:t>
            </a:r>
            <a:r>
              <a:rPr lang="en-US" sz="3200" i="1" dirty="0">
                <a:latin typeface="Arial Rounded MT Bold" panose="020F0704030504030204" pitchFamily="34" charset="0"/>
              </a:rPr>
              <a:t>amal salih </a:t>
            </a:r>
            <a:r>
              <a:rPr lang="en-US" sz="3200" dirty="0">
                <a:latin typeface="Arial Rounded MT Bold" panose="020F0704030504030204" pitchFamily="34" charset="0"/>
              </a:rPr>
              <a:t>(virtuous deeds) in the terminology of the Quran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8382000" cy="762000"/>
          </a:xfrm>
          <a:solidFill>
            <a:srgbClr val="FF0000"/>
          </a:solidFill>
        </p:spPr>
        <p:txBody>
          <a:bodyPr/>
          <a:lstStyle/>
          <a:p>
            <a:pPr algn="ctr" rtl="1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Significance of Ethics in Islam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1066800"/>
            <a:ext cx="8382000" cy="5410200"/>
          </a:xfrm>
          <a:ln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80000"/>
              </a:lnSpc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1- Fundamental to the Islamic tradition.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"I have been sent only for the purpose of perfecting good morals" (Prophetic saying)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3200" b="1" dirty="0"/>
          </a:p>
          <a:p>
            <a:pPr marL="0" indent="0" algn="ctr">
              <a:lnSpc>
                <a:spcPct val="80000"/>
              </a:lnSpc>
              <a:buNone/>
            </a:pPr>
            <a:r>
              <a:rPr lang="ar-SY" sz="3200" b="1" dirty="0"/>
              <a:t>(إنما بعثت لأتمم مكارم الأخلاق)</a:t>
            </a:r>
            <a:endParaRPr lang="en-US" sz="3200" b="1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en-US" sz="3200" b="1" dirty="0">
                <a:latin typeface="Arial Rounded MT Bold" panose="020F0704030504030204" pitchFamily="34" charset="0"/>
              </a:rPr>
              <a:t>2-One's faith is not complete without morality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"O you have faith, fear Allah and be with the truthful people" </a:t>
            </a:r>
            <a:r>
              <a:rPr lang="en-US" sz="3200" b="1" dirty="0"/>
              <a:t>(the Quran, 9:119)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3600" dirty="0"/>
          </a:p>
          <a:p>
            <a:pPr marL="0" indent="0" algn="just">
              <a:lnSpc>
                <a:spcPct val="80000"/>
              </a:lnSpc>
              <a:buNone/>
            </a:pPr>
            <a:endParaRPr lang="en-US" sz="3600" dirty="0"/>
          </a:p>
          <a:p>
            <a:pPr marL="0" indent="0" algn="just">
              <a:lnSpc>
                <a:spcPct val="80000"/>
              </a:lnSpc>
              <a:buNone/>
            </a:pPr>
            <a:endParaRPr lang="en-US" sz="3600" dirty="0"/>
          </a:p>
          <a:p>
            <a:pPr marL="0" indent="0" algn="just">
              <a:lnSpc>
                <a:spcPct val="80000"/>
              </a:lnSpc>
              <a:buNone/>
            </a:pPr>
            <a:endParaRPr lang="en-US" sz="36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en-US" sz="3600" dirty="0"/>
              <a:t>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2400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1C6CB-DE22-4BCB-8422-843BBAE0AAD1}" type="slidenum">
              <a:rPr lang="ar-SA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52600" y="1219200"/>
            <a:ext cx="8534400" cy="54102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None/>
            </a:pPr>
            <a:r>
              <a:rPr lang="en-US" sz="3000" b="1" dirty="0">
                <a:latin typeface="Arial Rounded MT Bold" panose="020F0704030504030204" pitchFamily="34" charset="0"/>
              </a:rPr>
              <a:t>"The believers who show the most perfect Faith are those who have the best behaviour, and the best of you are those who are the best to their wives". </a:t>
            </a:r>
            <a:r>
              <a:rPr lang="en-US" sz="2400" b="1" dirty="0">
                <a:latin typeface="Arial Rounded MT Bold" panose="020F0704030504030204" pitchFamily="34" charset="0"/>
              </a:rPr>
              <a:t>[Ahmad, al-Tirmidhi]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en-US" sz="2400" b="1" dirty="0">
              <a:latin typeface="Arial Rounded MT Bold" panose="020F0704030504030204" pitchFamily="34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ar-SY" sz="3600" b="1" dirty="0">
                <a:latin typeface="Traditional Arabic" pitchFamily="18" charset="-78"/>
                <a:cs typeface="Traditional Arabic" pitchFamily="18" charset="-78"/>
              </a:rPr>
              <a:t>(أكمل المؤمنين إيماناً أحسنهم خلقاً، وخياركم خياركم لنسائهم)</a:t>
            </a:r>
            <a:endParaRPr lang="en-US" sz="3600" b="1" dirty="0">
              <a:latin typeface="Traditional Arabic" pitchFamily="18" charset="-78"/>
              <a:cs typeface="Traditional Arabic" pitchFamily="18" charset="-78"/>
            </a:endParaRPr>
          </a:p>
          <a:p>
            <a:pPr algn="ctr" eaLnBrk="1" hangingPunct="1">
              <a:lnSpc>
                <a:spcPct val="80000"/>
              </a:lnSpc>
              <a:buNone/>
            </a:pPr>
            <a:endParaRPr lang="en-US" sz="3000" b="1" dirty="0">
              <a:latin typeface="Arial Rounded MT Bold" panose="020F0704030504030204" pitchFamily="34" charset="0"/>
            </a:endParaRPr>
          </a:p>
          <a:p>
            <a:pPr algn="just" eaLnBrk="1" hangingPunct="1">
              <a:lnSpc>
                <a:spcPct val="80000"/>
              </a:lnSpc>
              <a:buNone/>
            </a:pPr>
            <a:r>
              <a:rPr lang="en-US" sz="3000" b="1" dirty="0">
                <a:latin typeface="Arial Rounded MT Bold" panose="020F0704030504030204" pitchFamily="34" charset="0"/>
              </a:rPr>
              <a:t>"By Allah, he is not a believer! By Allah, he is not a believer! By Allah, he is not a believer.'' It was asked, "Who is that, O Messenger of Allah?'' He said, "One whose neighbor does not feel safe from his evil" </a:t>
            </a:r>
            <a:r>
              <a:rPr lang="en-US" sz="2400" b="1" dirty="0">
                <a:latin typeface="Arial Rounded MT Bold" panose="020F0704030504030204" pitchFamily="34" charset="0"/>
              </a:rPr>
              <a:t>[Al-Bukhari and Muslim</a:t>
            </a:r>
            <a:r>
              <a:rPr lang="en-US" sz="2400" b="1" dirty="0"/>
              <a:t>]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>
              <a:latin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C07AE-11FC-4DB5-9FE0-75DFB7DD3005}" type="slidenum">
              <a:rPr lang="ar-SA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8534400" cy="838200"/>
          </a:xfrm>
          <a:solidFill>
            <a:srgbClr val="FF0000"/>
          </a:solidFill>
        </p:spPr>
        <p:txBody>
          <a:bodyPr/>
          <a:lstStyle/>
          <a:p>
            <a:pPr algn="ctr" rtl="1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Significance of ethics in Islam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295400"/>
            <a:ext cx="8534400" cy="5867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b="1" dirty="0">
              <a:latin typeface="Arial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1" dirty="0">
              <a:latin typeface="Arial" pitchFamily="34" charset="0"/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ar-SY" b="1" dirty="0">
                <a:latin typeface="Arial Rounded MT Bold" panose="020F0704030504030204" pitchFamily="34" charset="0"/>
              </a:rPr>
              <a:t>(</a:t>
            </a:r>
            <a:r>
              <a:rPr lang="ar-SY" dirty="0">
                <a:latin typeface="Arial Rounded MT Bold" panose="020F0704030504030204" pitchFamily="34" charset="0"/>
              </a:rPr>
              <a:t>وَالله لا يُؤْمِنُ، وَالله لا يُؤْمِنُ، وَالله لا يُؤْمِنُ». قِيلَ: وَمَنْ يَا رَسُولَ الله؟ قَالَ: «الَّذِي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ar-SY" dirty="0">
                <a:latin typeface="Arial Rounded MT Bold" panose="020F0704030504030204" pitchFamily="34" charset="0"/>
              </a:rPr>
              <a:t> لا يَأْمَنُ جَارُهُ بَوائِقَهُ</a:t>
            </a:r>
            <a:r>
              <a:rPr lang="ar-SY" b="1" dirty="0">
                <a:latin typeface="Arial Rounded MT Bold" panose="020F0704030504030204" pitchFamily="34" charset="0"/>
              </a:rPr>
              <a:t>)</a:t>
            </a:r>
            <a:endParaRPr lang="en-US" b="1" dirty="0">
              <a:latin typeface="Arial Rounded MT Bold" panose="020F0704030504030204" pitchFamily="34" charset="0"/>
            </a:endParaRPr>
          </a:p>
          <a:p>
            <a:pPr marL="0" indent="0" algn="r">
              <a:lnSpc>
                <a:spcPct val="80000"/>
              </a:lnSpc>
              <a:buNone/>
            </a:pPr>
            <a:endParaRPr lang="en-US" dirty="0">
              <a:latin typeface="Arial Rounded MT Bold" panose="020F070403050403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Abu Musa Al-Ash'ari reported: I asked the Messenger of Allah : "Who is the most excellent among the Muslims?" He said, "One from whose tongue and hands the other Muslims are secure." </a:t>
            </a:r>
            <a:r>
              <a:rPr lang="en-US" dirty="0">
                <a:latin typeface="Arial Rounded MT Bold" panose="020F0704030504030204" pitchFamily="34" charset="0"/>
              </a:rPr>
              <a:t>[Al-Bukhari and Muslim]</a:t>
            </a: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ar-SY" dirty="0"/>
              <a:t>(المسلم من سلم المسلمون من لسانه ويده)</a:t>
            </a:r>
            <a:endParaRPr lang="en-US" dirty="0"/>
          </a:p>
          <a:p>
            <a:pPr marL="0" indent="0" algn="r">
              <a:lnSpc>
                <a:spcPct val="80000"/>
              </a:lnSpc>
              <a:buNone/>
            </a:pPr>
            <a:r>
              <a:rPr lang="en-US" dirty="0"/>
              <a:t>    </a:t>
            </a:r>
            <a:r>
              <a:rPr lang="ar-SY" dirty="0"/>
              <a:t> 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8</a:t>
            </a:r>
            <a:fld id="{BC03478F-2B4B-4046-B7FB-79300623D1AB}" type="slidenum">
              <a:rPr lang="ar-SA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8534400" cy="838200"/>
          </a:xfrm>
          <a:solidFill>
            <a:srgbClr val="FF0000"/>
          </a:solidFill>
        </p:spPr>
        <p:txBody>
          <a:bodyPr/>
          <a:lstStyle/>
          <a:p>
            <a:pPr algn="ctr" rtl="1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Significance of ethics in Islam</a:t>
            </a:r>
          </a:p>
        </p:txBody>
      </p:sp>
      <p:sp>
        <p:nvSpPr>
          <p:cNvPr id="6" name="Rectangle 2"/>
          <p:cNvSpPr>
            <a:spLocks noRot="1" noChangeArrowheads="1"/>
          </p:cNvSpPr>
          <p:nvPr/>
        </p:nvSpPr>
        <p:spPr bwMode="auto">
          <a:xfrm>
            <a:off x="1905000" y="152400"/>
            <a:ext cx="8534400" cy="1371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rtl="1"/>
            <a:r>
              <a:rPr lang="en-US" sz="4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The interrelationship between Ethics and </a:t>
            </a:r>
            <a:r>
              <a:rPr lang="en-US" sz="4400" i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Fiqh</a:t>
            </a:r>
            <a:endParaRPr lang="en-US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Slide Number Placeholder 7"/>
          <p:cNvSpPr txBox="1">
            <a:spLocks/>
          </p:cNvSpPr>
          <p:nvPr/>
        </p:nvSpPr>
        <p:spPr>
          <a:xfrm>
            <a:off x="1593850" y="6352403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700C07AE-11FC-4DB5-9FE0-75DFB7DD3005}" type="slidenum">
              <a:rPr lang="ar-SA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55" name="Rectangle 11"/>
          <p:cNvSpPr>
            <a:spLocks noGrp="1" noRot="1" noChangeArrowheads="1"/>
          </p:cNvSpPr>
          <p:nvPr>
            <p:ph type="title"/>
          </p:nvPr>
        </p:nvSpPr>
        <p:spPr>
          <a:xfrm>
            <a:off x="2057400" y="274638"/>
            <a:ext cx="8153400" cy="639762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Significance of Ethics in Islam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3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905000" y="13716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dirty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dirty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3200" dirty="0">
                <a:latin typeface="Arial Rounded MT Bold" pitchFamily="34" charset="0"/>
              </a:rPr>
              <a:t>Conviction  	                      Foundation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3200" dirty="0"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3200" dirty="0"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3200" dirty="0">
                <a:latin typeface="Arial Rounded MT Bold" pitchFamily="34" charset="0"/>
              </a:rPr>
              <a:t>Profession 		              Declaration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3200" dirty="0"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3200" dirty="0"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3200" dirty="0">
                <a:latin typeface="Arial Rounded MT Bold" pitchFamily="34" charset="0"/>
              </a:rPr>
              <a:t>Practice 		                       Validation </a:t>
            </a:r>
            <a:r>
              <a:rPr lang="en-GB" sz="3200" dirty="0">
                <a:latin typeface="Arial" pitchFamily="34" charset="0"/>
              </a:rPr>
              <a:t>	</a:t>
            </a:r>
            <a:r>
              <a:rPr lang="en-GB" dirty="0">
                <a:latin typeface="Arial" pitchFamily="34" charset="0"/>
              </a:rPr>
              <a:t>	   </a:t>
            </a:r>
          </a:p>
        </p:txBody>
      </p:sp>
      <p:sp>
        <p:nvSpPr>
          <p:cNvPr id="25604" name="Line 5"/>
          <p:cNvSpPr>
            <a:spLocks noChangeShapeType="1"/>
          </p:cNvSpPr>
          <p:nvPr/>
        </p:nvSpPr>
        <p:spPr bwMode="auto">
          <a:xfrm>
            <a:off x="2807043" y="292443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2807043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6" name="Line 8"/>
          <p:cNvSpPr>
            <a:spLocks noChangeShapeType="1"/>
          </p:cNvSpPr>
          <p:nvPr/>
        </p:nvSpPr>
        <p:spPr bwMode="auto">
          <a:xfrm>
            <a:off x="5342237" y="238897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>
            <a:off x="5233085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>
            <a:off x="5170272" y="5181600"/>
            <a:ext cx="8876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15E07-AB3A-44DE-96FE-4ACBE9E243DE}" type="slidenum">
              <a:rPr lang="ar-SA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25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371600"/>
            <a:ext cx="8610600" cy="5257800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>
                <a:latin typeface="Arial Rounded MT Bold" panose="020F0704030504030204" pitchFamily="34" charset="0"/>
              </a:rPr>
              <a:t>The Prophet said, </a:t>
            </a:r>
            <a:r>
              <a:rPr lang="en-GB" b="1" dirty="0">
                <a:latin typeface="Arial Rounded MT Bold" panose="020F0704030504030204" pitchFamily="34" charset="0"/>
              </a:rPr>
              <a:t>“</a:t>
            </a:r>
            <a:r>
              <a:rPr lang="en-US" b="1" dirty="0">
                <a:latin typeface="Arial Rounded MT Bold" panose="020F0704030504030204" pitchFamily="34" charset="0"/>
              </a:rPr>
              <a:t>O people! Verily, your Lord is One, and your father (Adam) is one.  There is no superiority for an Arab over a non-Arab, neither a black over a white, or a white over a black except in piety and righteousness</a:t>
            </a:r>
            <a:r>
              <a:rPr lang="en-GB" b="1" dirty="0">
                <a:latin typeface="Arial Rounded MT Bold" panose="020F0704030504030204" pitchFamily="34" charset="0"/>
              </a:rPr>
              <a:t> ”</a:t>
            </a:r>
          </a:p>
          <a:p>
            <a:pPr marL="0" indent="0" algn="just">
              <a:buNone/>
            </a:pPr>
            <a:r>
              <a:rPr lang="en-US" b="1" dirty="0">
                <a:latin typeface="Arial Rounded MT Bold" panose="020F0704030504030204" pitchFamily="34" charset="0"/>
              </a:rPr>
              <a:t>Human conduct is considered morally good (</a:t>
            </a:r>
            <a:r>
              <a:rPr lang="en-US" b="1" i="1" dirty="0">
                <a:latin typeface="Arial Rounded MT Bold" panose="020F0704030504030204" pitchFamily="34" charset="0"/>
              </a:rPr>
              <a:t>amal salih</a:t>
            </a:r>
            <a:r>
              <a:rPr lang="en-US" b="1" dirty="0">
                <a:latin typeface="Arial Rounded MT Bold" panose="020F0704030504030204" pitchFamily="34" charset="0"/>
              </a:rPr>
              <a:t>) by fulfilling two conditions. First, the conduct must be done with good motives (</a:t>
            </a:r>
            <a:r>
              <a:rPr lang="en-US" b="1" i="1" dirty="0">
                <a:latin typeface="Arial Rounded MT Bold" panose="020F0704030504030204" pitchFamily="34" charset="0"/>
              </a:rPr>
              <a:t>niyyyah hasanah</a:t>
            </a:r>
            <a:r>
              <a:rPr lang="en-US" b="1" dirty="0">
                <a:latin typeface="Arial Rounded MT Bold" panose="020F0704030504030204" pitchFamily="34" charset="0"/>
              </a:rPr>
              <a:t>). Second, must be in accordance with the norms of the </a:t>
            </a:r>
            <a:r>
              <a:rPr lang="en-US" b="1" i="1" dirty="0">
                <a:latin typeface="Arial Rounded MT Bold" panose="020F0704030504030204" pitchFamily="34" charset="0"/>
              </a:rPr>
              <a:t>shari’ah </a:t>
            </a:r>
          </a:p>
          <a:p>
            <a:pPr marL="0" indent="0" algn="just">
              <a:buNone/>
            </a:pPr>
            <a:r>
              <a:rPr lang="en-US" b="1" i="1" dirty="0">
                <a:latin typeface="Arial Rounded MT Bold" panose="020F0704030504030204" pitchFamily="34" charset="0"/>
              </a:rPr>
              <a:t> </a:t>
            </a:r>
            <a:r>
              <a:rPr lang="en-US" dirty="0">
                <a:latin typeface="Arial Rounded MT Bold" panose="020F0704030504030204" pitchFamily="34" charset="0"/>
              </a:rPr>
              <a:t>The end does not justify the means</a:t>
            </a:r>
            <a:endParaRPr lang="en-GB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ar-SY" sz="3200" b="1" u="sng" dirty="0">
              <a:latin typeface="Arial Rounded MT Bold" panose="020F0704030504030204" pitchFamily="34" charset="0"/>
            </a:endParaRPr>
          </a:p>
          <a:p>
            <a:endParaRPr lang="ar-S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431F5-64FB-4456-8B6A-25709EF04B57}" type="slidenum">
              <a:rPr lang="ar-SA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8534400" cy="838200"/>
          </a:xfrm>
          <a:solidFill>
            <a:srgbClr val="FF0000"/>
          </a:solidFill>
        </p:spPr>
        <p:txBody>
          <a:bodyPr/>
          <a:lstStyle/>
          <a:p>
            <a:pPr algn="ctr" rtl="1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Significance of Ethics in Islam</a:t>
            </a:r>
          </a:p>
        </p:txBody>
      </p:sp>
    </p:spTree>
    <p:extLst>
      <p:ext uri="{BB962C8B-B14F-4D97-AF65-F5344CB8AC3E}">
        <p14:creationId xmlns:p14="http://schemas.microsoft.com/office/powerpoint/2010/main" val="357334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686</Words>
  <Application>Microsoft Office PowerPoint</Application>
  <PresentationFormat>Widescreen</PresentationFormat>
  <Paragraphs>97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Arial Rounded MT Bold</vt:lpstr>
      <vt:lpstr>Calibri</vt:lpstr>
      <vt:lpstr>Calibri Light</vt:lpstr>
      <vt:lpstr>Traditional Arabic</vt:lpstr>
      <vt:lpstr>Wingdings</vt:lpstr>
      <vt:lpstr>Wingdings 2</vt:lpstr>
      <vt:lpstr>Office Theme</vt:lpstr>
      <vt:lpstr>PowerPoint Presentation</vt:lpstr>
      <vt:lpstr>  1st International Conference of Social Sciences Research (ICSSR 2023)), Theme Modern Approaches in Social Sciences Researhc Addressing Indigious and Global challenges </vt:lpstr>
      <vt:lpstr>Definition of Ethics</vt:lpstr>
      <vt:lpstr>Ethics / ilm al-akhlāq</vt:lpstr>
      <vt:lpstr>Significance of Ethics in Islam</vt:lpstr>
      <vt:lpstr>Significance of ethics in Islam</vt:lpstr>
      <vt:lpstr>Significance of ethics in Islam</vt:lpstr>
      <vt:lpstr>Significance of Ethics in Islam</vt:lpstr>
      <vt:lpstr>Significance of Ethics in Islam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MAULANA AKBAR SHAH @ U TUN AUNG</dc:creator>
  <cp:lastModifiedBy>MAULANA AKBAR SHAH @ U TUN AUNG</cp:lastModifiedBy>
  <cp:revision>1</cp:revision>
  <dcterms:created xsi:type="dcterms:W3CDTF">2023-09-15T13:20:23Z</dcterms:created>
  <dcterms:modified xsi:type="dcterms:W3CDTF">2023-09-15T13:35:14Z</dcterms:modified>
</cp:coreProperties>
</file>