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7" r:id="rId2"/>
    <p:sldId id="259" r:id="rId3"/>
    <p:sldId id="260" r:id="rId4"/>
    <p:sldId id="279" r:id="rId5"/>
    <p:sldId id="261" r:id="rId6"/>
    <p:sldId id="280" r:id="rId7"/>
    <p:sldId id="262" r:id="rId8"/>
    <p:sldId id="263" r:id="rId9"/>
    <p:sldId id="264" r:id="rId10"/>
    <p:sldId id="270" r:id="rId11"/>
    <p:sldId id="282" r:id="rId12"/>
    <p:sldId id="265" r:id="rId13"/>
    <p:sldId id="268" r:id="rId14"/>
    <p:sldId id="269" r:id="rId15"/>
    <p:sldId id="266" r:id="rId16"/>
    <p:sldId id="274" r:id="rId17"/>
    <p:sldId id="271" r:id="rId18"/>
    <p:sldId id="275" r:id="rId19"/>
    <p:sldId id="276" r:id="rId20"/>
    <p:sldId id="277" r:id="rId21"/>
    <p:sldId id="278" r:id="rId22"/>
    <p:sldId id="281" r:id="rId23"/>
    <p:sldId id="26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12/24/2022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12/24/2022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12/24/2022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12/24/2022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12/24/2022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12/24/2022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12/24/2022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12/24/2022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12/24/2022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12/24/2022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12/24/2022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12/24/2022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Autofit/>
          </a:bodyPr>
          <a:lstStyle/>
          <a:p>
            <a:r>
              <a:rPr lang="en-MY" sz="4400" dirty="0">
                <a:effectLst/>
                <a:latin typeface="Calibri" panose="020F0502020204030204" pitchFamily="34" charset="0"/>
                <a:ea typeface="Calibri" panose="020F0502020204030204" pitchFamily="34" charset="0"/>
                <a:cs typeface="Times New Roman" panose="02020603050405020304" pitchFamily="18" charset="0"/>
              </a:rPr>
              <a:t>THE FUNCTIONS OF THE RISE TONE IN STRUCTURED SHORT STORY NARRATIONS BY MALAY ESL LEARNERS</a:t>
            </a:r>
            <a:br>
              <a:rPr lang="en-MY" sz="4400" dirty="0">
                <a:effectLst/>
                <a:latin typeface="Calibri" panose="020F0502020204030204" pitchFamily="34" charset="0"/>
                <a:ea typeface="Calibri" panose="020F0502020204030204" pitchFamily="34" charset="0"/>
                <a:cs typeface="Times New Roman" panose="02020603050405020304" pitchFamily="18" charset="0"/>
              </a:rPr>
            </a:br>
            <a:endParaRPr lang="en-US" sz="4400"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4" y="4709683"/>
            <a:ext cx="6269347" cy="1672643"/>
          </a:xfrm>
        </p:spPr>
        <p:txBody>
          <a:bodyPr>
            <a:noAutofit/>
          </a:bodyPr>
          <a:lstStyle/>
          <a:p>
            <a:r>
              <a:rPr lang="en-US" dirty="0"/>
              <a:t>Fazyudi </a:t>
            </a:r>
            <a:r>
              <a:rPr lang="en-US" dirty="0" err="1"/>
              <a:t>ahmad</a:t>
            </a:r>
            <a:r>
              <a:rPr lang="en-US" dirty="0"/>
              <a:t> nadzri</a:t>
            </a:r>
          </a:p>
          <a:p>
            <a:r>
              <a:rPr lang="en-US" dirty="0" err="1"/>
              <a:t>Zahariah</a:t>
            </a:r>
            <a:r>
              <a:rPr lang="en-US" dirty="0"/>
              <a:t> pilus</a:t>
            </a:r>
          </a:p>
          <a:p>
            <a:r>
              <a:rPr lang="en-US" dirty="0"/>
              <a:t>Ridwan </a:t>
            </a:r>
            <a:r>
              <a:rPr lang="en-US" dirty="0" err="1"/>
              <a:t>wahid</a:t>
            </a:r>
            <a:endParaRPr lang="en-US" dirty="0"/>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A8B253-BFB7-128E-447F-F700B1DFC8B7}"/>
              </a:ext>
            </a:extLst>
          </p:cNvPr>
          <p:cNvPicPr>
            <a:picLocks noChangeAspect="1"/>
          </p:cNvPicPr>
          <p:nvPr/>
        </p:nvPicPr>
        <p:blipFill>
          <a:blip r:embed="rId3"/>
          <a:stretch>
            <a:fillRect/>
          </a:stretch>
        </p:blipFill>
        <p:spPr>
          <a:xfrm>
            <a:off x="63712" y="1666875"/>
            <a:ext cx="4571602" cy="5191124"/>
          </a:xfrm>
          <a:prstGeom prst="rect">
            <a:avLst/>
          </a:prstGeom>
        </p:spPr>
      </p:pic>
      <p:pic>
        <p:nvPicPr>
          <p:cNvPr id="7" name="Picture 6">
            <a:extLst>
              <a:ext uri="{FF2B5EF4-FFF2-40B4-BE49-F238E27FC236}">
                <a16:creationId xmlns:a16="http://schemas.microsoft.com/office/drawing/2014/main" id="{102EDB5E-43FC-3FF4-5DBA-6669BA33F4DD}"/>
              </a:ext>
            </a:extLst>
          </p:cNvPr>
          <p:cNvPicPr>
            <a:picLocks noChangeAspect="1"/>
          </p:cNvPicPr>
          <p:nvPr/>
        </p:nvPicPr>
        <p:blipFill>
          <a:blip r:embed="rId4"/>
          <a:stretch>
            <a:fillRect/>
          </a:stretch>
        </p:blipFill>
        <p:spPr>
          <a:xfrm>
            <a:off x="5427754" y="3714650"/>
            <a:ext cx="822036" cy="784275"/>
          </a:xfrm>
          <a:prstGeom prst="rect">
            <a:avLst/>
          </a:prstGeom>
        </p:spPr>
      </p:pic>
      <p:pic>
        <p:nvPicPr>
          <p:cNvPr id="9" name="Picture 8">
            <a:extLst>
              <a:ext uri="{FF2B5EF4-FFF2-40B4-BE49-F238E27FC236}">
                <a16:creationId xmlns:a16="http://schemas.microsoft.com/office/drawing/2014/main" id="{7E39D52D-1172-F391-F195-432CA93965DA}"/>
              </a:ext>
            </a:extLst>
          </p:cNvPr>
          <p:cNvPicPr>
            <a:picLocks noChangeAspect="1"/>
          </p:cNvPicPr>
          <p:nvPr/>
        </p:nvPicPr>
        <p:blipFill>
          <a:blip r:embed="rId5"/>
          <a:stretch>
            <a:fillRect/>
          </a:stretch>
        </p:blipFill>
        <p:spPr>
          <a:xfrm>
            <a:off x="6762362" y="3560111"/>
            <a:ext cx="919292" cy="915290"/>
          </a:xfrm>
          <a:prstGeom prst="rect">
            <a:avLst/>
          </a:prstGeom>
        </p:spPr>
      </p:pic>
      <p:pic>
        <p:nvPicPr>
          <p:cNvPr id="11" name="Picture 10">
            <a:extLst>
              <a:ext uri="{FF2B5EF4-FFF2-40B4-BE49-F238E27FC236}">
                <a16:creationId xmlns:a16="http://schemas.microsoft.com/office/drawing/2014/main" id="{D4639C52-BB7A-3971-DA26-24B5B7ED50CD}"/>
              </a:ext>
            </a:extLst>
          </p:cNvPr>
          <p:cNvPicPr>
            <a:picLocks noChangeAspect="1"/>
          </p:cNvPicPr>
          <p:nvPr/>
        </p:nvPicPr>
        <p:blipFill>
          <a:blip r:embed="rId6"/>
          <a:stretch>
            <a:fillRect/>
          </a:stretch>
        </p:blipFill>
        <p:spPr>
          <a:xfrm>
            <a:off x="8194227" y="3560112"/>
            <a:ext cx="928171" cy="915289"/>
          </a:xfrm>
          <a:prstGeom prst="rect">
            <a:avLst/>
          </a:prstGeom>
        </p:spPr>
      </p:pic>
      <p:pic>
        <p:nvPicPr>
          <p:cNvPr id="8" name="Picture 7">
            <a:extLst>
              <a:ext uri="{FF2B5EF4-FFF2-40B4-BE49-F238E27FC236}">
                <a16:creationId xmlns:a16="http://schemas.microsoft.com/office/drawing/2014/main" id="{D85F8BA3-46FE-0D97-9C32-4F2EAD826062}"/>
              </a:ext>
            </a:extLst>
          </p:cNvPr>
          <p:cNvPicPr>
            <a:picLocks noChangeAspect="1"/>
          </p:cNvPicPr>
          <p:nvPr/>
        </p:nvPicPr>
        <p:blipFill>
          <a:blip r:embed="rId7"/>
          <a:stretch>
            <a:fillRect/>
          </a:stretch>
        </p:blipFill>
        <p:spPr>
          <a:xfrm>
            <a:off x="1" y="0"/>
            <a:ext cx="4635314" cy="1666875"/>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D9DB4-E952-57DA-57F1-37CA741AF403}"/>
              </a:ext>
            </a:extLst>
          </p:cNvPr>
          <p:cNvSpPr>
            <a:spLocks noGrp="1"/>
          </p:cNvSpPr>
          <p:nvPr>
            <p:ph type="title"/>
          </p:nvPr>
        </p:nvSpPr>
        <p:spPr/>
        <p:txBody>
          <a:bodyPr/>
          <a:lstStyle/>
          <a:p>
            <a:r>
              <a:rPr lang="en-MY" dirty="0"/>
              <a:t>METHOD</a:t>
            </a:r>
          </a:p>
        </p:txBody>
      </p:sp>
      <p:pic>
        <p:nvPicPr>
          <p:cNvPr id="5" name="Content Placeholder 4">
            <a:extLst>
              <a:ext uri="{FF2B5EF4-FFF2-40B4-BE49-F238E27FC236}">
                <a16:creationId xmlns:a16="http://schemas.microsoft.com/office/drawing/2014/main" id="{712B11CE-6419-ACB8-17D4-B6AA1B93B30C}"/>
              </a:ext>
            </a:extLst>
          </p:cNvPr>
          <p:cNvPicPr>
            <a:picLocks noGrp="1" noChangeAspect="1"/>
          </p:cNvPicPr>
          <p:nvPr>
            <p:ph idx="1"/>
          </p:nvPr>
        </p:nvPicPr>
        <p:blipFill>
          <a:blip r:embed="rId2"/>
          <a:stretch>
            <a:fillRect/>
          </a:stretch>
        </p:blipFill>
        <p:spPr>
          <a:xfrm>
            <a:off x="1340428" y="1983582"/>
            <a:ext cx="1929246" cy="1794092"/>
          </a:xfrm>
        </p:spPr>
      </p:pic>
      <p:pic>
        <p:nvPicPr>
          <p:cNvPr id="7" name="Picture 6">
            <a:extLst>
              <a:ext uri="{FF2B5EF4-FFF2-40B4-BE49-F238E27FC236}">
                <a16:creationId xmlns:a16="http://schemas.microsoft.com/office/drawing/2014/main" id="{5C16936C-FF0E-AA0C-C2A9-E47CD3DEBBFF}"/>
              </a:ext>
            </a:extLst>
          </p:cNvPr>
          <p:cNvPicPr>
            <a:picLocks noChangeAspect="1"/>
          </p:cNvPicPr>
          <p:nvPr/>
        </p:nvPicPr>
        <p:blipFill>
          <a:blip r:embed="rId3"/>
          <a:stretch>
            <a:fillRect/>
          </a:stretch>
        </p:blipFill>
        <p:spPr>
          <a:xfrm>
            <a:off x="1340428" y="4023896"/>
            <a:ext cx="1990725" cy="2162175"/>
          </a:xfrm>
          <a:prstGeom prst="rect">
            <a:avLst/>
          </a:prstGeom>
        </p:spPr>
      </p:pic>
      <p:sp>
        <p:nvSpPr>
          <p:cNvPr id="10" name="TextBox 9">
            <a:extLst>
              <a:ext uri="{FF2B5EF4-FFF2-40B4-BE49-F238E27FC236}">
                <a16:creationId xmlns:a16="http://schemas.microsoft.com/office/drawing/2014/main" id="{F621DD16-E423-DDA2-36DA-C4D304ED02C9}"/>
              </a:ext>
            </a:extLst>
          </p:cNvPr>
          <p:cNvSpPr txBox="1"/>
          <p:nvPr/>
        </p:nvSpPr>
        <p:spPr>
          <a:xfrm>
            <a:off x="3795678" y="2903581"/>
            <a:ext cx="6096000" cy="707886"/>
          </a:xfrm>
          <a:prstGeom prst="rect">
            <a:avLst/>
          </a:prstGeom>
          <a:noFill/>
        </p:spPr>
        <p:txBody>
          <a:bodyPr wrap="square">
            <a:spAutoFit/>
          </a:bodyPr>
          <a:lstStyle/>
          <a:p>
            <a:r>
              <a:rPr lang="en-MY" sz="2000" dirty="0"/>
              <a:t>Brazil's (1985, 1997) Discourse Intonation model – tone functions </a:t>
            </a:r>
          </a:p>
        </p:txBody>
      </p:sp>
      <p:sp>
        <p:nvSpPr>
          <p:cNvPr id="12" name="TextBox 11">
            <a:extLst>
              <a:ext uri="{FF2B5EF4-FFF2-40B4-BE49-F238E27FC236}">
                <a16:creationId xmlns:a16="http://schemas.microsoft.com/office/drawing/2014/main" id="{8F3EFE96-B7A9-E60A-94F1-9E3206BE6C87}"/>
              </a:ext>
            </a:extLst>
          </p:cNvPr>
          <p:cNvSpPr txBox="1"/>
          <p:nvPr/>
        </p:nvSpPr>
        <p:spPr>
          <a:xfrm>
            <a:off x="3795678" y="2074783"/>
            <a:ext cx="6096000" cy="707886"/>
          </a:xfrm>
          <a:prstGeom prst="rect">
            <a:avLst/>
          </a:prstGeom>
          <a:noFill/>
        </p:spPr>
        <p:txBody>
          <a:bodyPr wrap="square">
            <a:spAutoFit/>
          </a:bodyPr>
          <a:lstStyle/>
          <a:p>
            <a:r>
              <a:rPr lang="en-MY" sz="2000" dirty="0" err="1"/>
              <a:t>Praat</a:t>
            </a:r>
            <a:r>
              <a:rPr lang="en-MY" sz="2000" dirty="0"/>
              <a:t> (phonetics software that analyses speech) for acoustic analysis – tone forms </a:t>
            </a:r>
          </a:p>
        </p:txBody>
      </p:sp>
      <p:sp>
        <p:nvSpPr>
          <p:cNvPr id="14" name="TextBox 13">
            <a:extLst>
              <a:ext uri="{FF2B5EF4-FFF2-40B4-BE49-F238E27FC236}">
                <a16:creationId xmlns:a16="http://schemas.microsoft.com/office/drawing/2014/main" id="{5631B4A7-3FED-D272-2D4F-E3A1FE47F284}"/>
              </a:ext>
            </a:extLst>
          </p:cNvPr>
          <p:cNvSpPr txBox="1"/>
          <p:nvPr/>
        </p:nvSpPr>
        <p:spPr>
          <a:xfrm>
            <a:off x="3795678" y="4008720"/>
            <a:ext cx="6096000" cy="707886"/>
          </a:xfrm>
          <a:prstGeom prst="rect">
            <a:avLst/>
          </a:prstGeom>
          <a:noFill/>
        </p:spPr>
        <p:txBody>
          <a:bodyPr wrap="square">
            <a:spAutoFit/>
          </a:bodyPr>
          <a:lstStyle/>
          <a:p>
            <a:r>
              <a:rPr lang="en-MY" sz="2000" dirty="0"/>
              <a:t>Independent samples t-tests – gender differences in tone functions </a:t>
            </a:r>
          </a:p>
        </p:txBody>
      </p:sp>
    </p:spTree>
    <p:extLst>
      <p:ext uri="{BB962C8B-B14F-4D97-AF65-F5344CB8AC3E}">
        <p14:creationId xmlns:p14="http://schemas.microsoft.com/office/powerpoint/2010/main" val="3774490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FCDAD-EECE-C07F-81DB-1F297E3105D3}"/>
              </a:ext>
            </a:extLst>
          </p:cNvPr>
          <p:cNvSpPr>
            <a:spLocks noGrp="1"/>
          </p:cNvSpPr>
          <p:nvPr>
            <p:ph type="title"/>
          </p:nvPr>
        </p:nvSpPr>
        <p:spPr/>
        <p:txBody>
          <a:bodyPr/>
          <a:lstStyle/>
          <a:p>
            <a:r>
              <a:rPr lang="en-MY" dirty="0"/>
              <a:t>METHOD</a:t>
            </a:r>
          </a:p>
        </p:txBody>
      </p:sp>
      <p:pic>
        <p:nvPicPr>
          <p:cNvPr id="4" name="Content Placeholder 3">
            <a:extLst>
              <a:ext uri="{FF2B5EF4-FFF2-40B4-BE49-F238E27FC236}">
                <a16:creationId xmlns:a16="http://schemas.microsoft.com/office/drawing/2014/main" id="{3DD03302-7459-C74B-B0FE-723C442CB405}"/>
              </a:ext>
            </a:extLst>
          </p:cNvPr>
          <p:cNvPicPr>
            <a:picLocks noGrp="1" noChangeAspect="1"/>
          </p:cNvPicPr>
          <p:nvPr>
            <p:ph idx="1"/>
          </p:nvPr>
        </p:nvPicPr>
        <p:blipFill>
          <a:blip r:embed="rId2"/>
          <a:stretch>
            <a:fillRect/>
          </a:stretch>
        </p:blipFill>
        <p:spPr>
          <a:xfrm>
            <a:off x="1293091" y="2004291"/>
            <a:ext cx="8091054" cy="4211782"/>
          </a:xfrm>
          <a:prstGeom prst="rect">
            <a:avLst/>
          </a:prstGeom>
        </p:spPr>
      </p:pic>
    </p:spTree>
    <p:extLst>
      <p:ext uri="{BB962C8B-B14F-4D97-AF65-F5344CB8AC3E}">
        <p14:creationId xmlns:p14="http://schemas.microsoft.com/office/powerpoint/2010/main" val="3730090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F9ED9-DBA4-C0CC-F6FB-839253C1A16E}"/>
              </a:ext>
            </a:extLst>
          </p:cNvPr>
          <p:cNvSpPr>
            <a:spLocks noGrp="1"/>
          </p:cNvSpPr>
          <p:nvPr>
            <p:ph type="title"/>
          </p:nvPr>
        </p:nvSpPr>
        <p:spPr/>
        <p:txBody>
          <a:bodyPr/>
          <a:lstStyle/>
          <a:p>
            <a:r>
              <a:rPr lang="en-MY" dirty="0"/>
              <a:t>FINDINGS</a:t>
            </a:r>
          </a:p>
        </p:txBody>
      </p:sp>
      <p:pic>
        <p:nvPicPr>
          <p:cNvPr id="5" name="Content Placeholder 4">
            <a:extLst>
              <a:ext uri="{FF2B5EF4-FFF2-40B4-BE49-F238E27FC236}">
                <a16:creationId xmlns:a16="http://schemas.microsoft.com/office/drawing/2014/main" id="{35D9DCB9-6D2D-8D44-4B27-BEB508F7026B}"/>
              </a:ext>
            </a:extLst>
          </p:cNvPr>
          <p:cNvPicPr>
            <a:picLocks noGrp="1" noChangeAspect="1"/>
          </p:cNvPicPr>
          <p:nvPr>
            <p:ph idx="1"/>
          </p:nvPr>
        </p:nvPicPr>
        <p:blipFill>
          <a:blip r:embed="rId2"/>
          <a:stretch>
            <a:fillRect/>
          </a:stretch>
        </p:blipFill>
        <p:spPr>
          <a:xfrm>
            <a:off x="1422400" y="2004291"/>
            <a:ext cx="9596582" cy="4230253"/>
          </a:xfrm>
        </p:spPr>
      </p:pic>
    </p:spTree>
    <p:extLst>
      <p:ext uri="{BB962C8B-B14F-4D97-AF65-F5344CB8AC3E}">
        <p14:creationId xmlns:p14="http://schemas.microsoft.com/office/powerpoint/2010/main" val="819422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551D3-28DD-7739-1E85-D3F0E6388D22}"/>
              </a:ext>
            </a:extLst>
          </p:cNvPr>
          <p:cNvSpPr>
            <a:spLocks noGrp="1"/>
          </p:cNvSpPr>
          <p:nvPr>
            <p:ph type="title"/>
          </p:nvPr>
        </p:nvSpPr>
        <p:spPr/>
        <p:txBody>
          <a:bodyPr/>
          <a:lstStyle/>
          <a:p>
            <a:r>
              <a:rPr lang="en-MY" dirty="0"/>
              <a:t>FINDINGS</a:t>
            </a:r>
          </a:p>
        </p:txBody>
      </p:sp>
      <p:pic>
        <p:nvPicPr>
          <p:cNvPr id="5" name="Content Placeholder 4">
            <a:extLst>
              <a:ext uri="{FF2B5EF4-FFF2-40B4-BE49-F238E27FC236}">
                <a16:creationId xmlns:a16="http://schemas.microsoft.com/office/drawing/2014/main" id="{91F8F059-892D-9520-4D66-0012362AF0F2}"/>
              </a:ext>
            </a:extLst>
          </p:cNvPr>
          <p:cNvPicPr>
            <a:picLocks noGrp="1" noChangeAspect="1"/>
          </p:cNvPicPr>
          <p:nvPr>
            <p:ph idx="1"/>
          </p:nvPr>
        </p:nvPicPr>
        <p:blipFill>
          <a:blip r:embed="rId2"/>
          <a:stretch>
            <a:fillRect/>
          </a:stretch>
        </p:blipFill>
        <p:spPr>
          <a:xfrm>
            <a:off x="1413164" y="2108199"/>
            <a:ext cx="9208654" cy="4163291"/>
          </a:xfrm>
        </p:spPr>
      </p:pic>
    </p:spTree>
    <p:extLst>
      <p:ext uri="{BB962C8B-B14F-4D97-AF65-F5344CB8AC3E}">
        <p14:creationId xmlns:p14="http://schemas.microsoft.com/office/powerpoint/2010/main" val="3080213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86E85-CA9C-9843-5D2D-DA2D4E2049B8}"/>
              </a:ext>
            </a:extLst>
          </p:cNvPr>
          <p:cNvSpPr>
            <a:spLocks noGrp="1"/>
          </p:cNvSpPr>
          <p:nvPr>
            <p:ph type="title"/>
          </p:nvPr>
        </p:nvSpPr>
        <p:spPr/>
        <p:txBody>
          <a:bodyPr/>
          <a:lstStyle/>
          <a:p>
            <a:r>
              <a:rPr lang="en-MY" dirty="0"/>
              <a:t>FINDINGS</a:t>
            </a:r>
          </a:p>
        </p:txBody>
      </p:sp>
      <p:pic>
        <p:nvPicPr>
          <p:cNvPr id="5" name="Content Placeholder 4">
            <a:extLst>
              <a:ext uri="{FF2B5EF4-FFF2-40B4-BE49-F238E27FC236}">
                <a16:creationId xmlns:a16="http://schemas.microsoft.com/office/drawing/2014/main" id="{2BE07CFA-C26D-9F0B-7B9C-1657122A12F1}"/>
              </a:ext>
            </a:extLst>
          </p:cNvPr>
          <p:cNvPicPr>
            <a:picLocks noGrp="1" noChangeAspect="1"/>
          </p:cNvPicPr>
          <p:nvPr>
            <p:ph idx="1"/>
          </p:nvPr>
        </p:nvPicPr>
        <p:blipFill>
          <a:blip r:embed="rId2"/>
          <a:stretch>
            <a:fillRect/>
          </a:stretch>
        </p:blipFill>
        <p:spPr>
          <a:xfrm>
            <a:off x="1200728" y="2108199"/>
            <a:ext cx="8746836" cy="4107873"/>
          </a:xfrm>
        </p:spPr>
      </p:pic>
    </p:spTree>
    <p:extLst>
      <p:ext uri="{BB962C8B-B14F-4D97-AF65-F5344CB8AC3E}">
        <p14:creationId xmlns:p14="http://schemas.microsoft.com/office/powerpoint/2010/main" val="3818958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717DF-DC16-2996-FBCB-BB82A2FF5933}"/>
              </a:ext>
            </a:extLst>
          </p:cNvPr>
          <p:cNvSpPr>
            <a:spLocks noGrp="1"/>
          </p:cNvSpPr>
          <p:nvPr>
            <p:ph type="title"/>
          </p:nvPr>
        </p:nvSpPr>
        <p:spPr/>
        <p:txBody>
          <a:bodyPr/>
          <a:lstStyle/>
          <a:p>
            <a:r>
              <a:rPr lang="en-MY" dirty="0"/>
              <a:t>DISCUSSION</a:t>
            </a:r>
          </a:p>
        </p:txBody>
      </p:sp>
      <p:sp>
        <p:nvSpPr>
          <p:cNvPr id="3" name="Content Placeholder 2">
            <a:extLst>
              <a:ext uri="{FF2B5EF4-FFF2-40B4-BE49-F238E27FC236}">
                <a16:creationId xmlns:a16="http://schemas.microsoft.com/office/drawing/2014/main" id="{D20E7458-06B1-0AEB-76AD-56BE34E737CF}"/>
              </a:ext>
            </a:extLst>
          </p:cNvPr>
          <p:cNvSpPr>
            <a:spLocks noGrp="1"/>
          </p:cNvSpPr>
          <p:nvPr>
            <p:ph idx="1"/>
          </p:nvPr>
        </p:nvSpPr>
        <p:spPr/>
        <p:txBody>
          <a:bodyPr>
            <a:normAutofit lnSpcReduction="10000"/>
          </a:bodyPr>
          <a:lstStyle/>
          <a:p>
            <a:pPr>
              <a:buFont typeface="Courier New" panose="02070309020205020404" pitchFamily="49" charset="0"/>
              <a:buChar char="o"/>
            </a:pPr>
            <a:r>
              <a:rPr lang="en-MY" dirty="0"/>
              <a:t> </a:t>
            </a:r>
            <a:r>
              <a:rPr lang="en-MY" sz="3200" dirty="0">
                <a:solidFill>
                  <a:schemeClr val="tx1"/>
                </a:solidFill>
              </a:rPr>
              <a:t>The tendency to use the rise tone to convey new information is different from the practice of BE speakers who use the fall tone for the function, as stated by Brazil (1985, 1997). </a:t>
            </a:r>
          </a:p>
          <a:p>
            <a:pPr>
              <a:buFont typeface="Courier New" panose="02070309020205020404" pitchFamily="49" charset="0"/>
              <a:buChar char="o"/>
            </a:pPr>
            <a:r>
              <a:rPr lang="en-MY" sz="3200" dirty="0">
                <a:solidFill>
                  <a:schemeClr val="tx1"/>
                </a:solidFill>
              </a:rPr>
              <a:t> Using the rise tone to continue speaking and convey shared information conforms to the practice of BE speakers. </a:t>
            </a:r>
          </a:p>
        </p:txBody>
      </p:sp>
    </p:spTree>
    <p:extLst>
      <p:ext uri="{BB962C8B-B14F-4D97-AF65-F5344CB8AC3E}">
        <p14:creationId xmlns:p14="http://schemas.microsoft.com/office/powerpoint/2010/main" val="3249174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224E9-1321-DE0C-1EB1-83664DD4AC40}"/>
              </a:ext>
            </a:extLst>
          </p:cNvPr>
          <p:cNvSpPr>
            <a:spLocks noGrp="1"/>
          </p:cNvSpPr>
          <p:nvPr>
            <p:ph type="title"/>
          </p:nvPr>
        </p:nvSpPr>
        <p:spPr/>
        <p:txBody>
          <a:bodyPr/>
          <a:lstStyle/>
          <a:p>
            <a:r>
              <a:rPr lang="en-MY" dirty="0"/>
              <a:t>DISCUSSION</a:t>
            </a:r>
          </a:p>
        </p:txBody>
      </p:sp>
      <p:sp>
        <p:nvSpPr>
          <p:cNvPr id="3" name="Content Placeholder 2">
            <a:extLst>
              <a:ext uri="{FF2B5EF4-FFF2-40B4-BE49-F238E27FC236}">
                <a16:creationId xmlns:a16="http://schemas.microsoft.com/office/drawing/2014/main" id="{A93CEF88-C746-AC85-AC32-52B94BA0E7A0}"/>
              </a:ext>
            </a:extLst>
          </p:cNvPr>
          <p:cNvSpPr>
            <a:spLocks noGrp="1"/>
          </p:cNvSpPr>
          <p:nvPr>
            <p:ph idx="1"/>
          </p:nvPr>
        </p:nvSpPr>
        <p:spPr/>
        <p:txBody>
          <a:bodyPr>
            <a:normAutofit/>
          </a:bodyPr>
          <a:lstStyle/>
          <a:p>
            <a:pPr>
              <a:buFont typeface="Courier New" panose="02070309020205020404" pitchFamily="49" charset="0"/>
              <a:buChar char="o"/>
            </a:pPr>
            <a:r>
              <a:rPr lang="en-MY" dirty="0"/>
              <a:t> </a:t>
            </a:r>
            <a:r>
              <a:rPr lang="en-MY" sz="3200" dirty="0">
                <a:solidFill>
                  <a:schemeClr val="tx1"/>
                </a:solidFill>
              </a:rPr>
              <a:t>Although the Malay ESL learners did employ the rise tone to convey shared information, it was discovered that they also utilised the rise tone to communicate new information in ME.</a:t>
            </a:r>
          </a:p>
          <a:p>
            <a:pPr>
              <a:buFont typeface="Courier New" panose="02070309020205020404" pitchFamily="49" charset="0"/>
              <a:buChar char="o"/>
            </a:pPr>
            <a:r>
              <a:rPr lang="en-MY" sz="3200" dirty="0">
                <a:solidFill>
                  <a:schemeClr val="tx1"/>
                </a:solidFill>
              </a:rPr>
              <a:t>Consequently, it is possible that ME speakers may be perceived by BE speakers as lacking conviction. </a:t>
            </a:r>
          </a:p>
        </p:txBody>
      </p:sp>
    </p:spTree>
    <p:extLst>
      <p:ext uri="{BB962C8B-B14F-4D97-AF65-F5344CB8AC3E}">
        <p14:creationId xmlns:p14="http://schemas.microsoft.com/office/powerpoint/2010/main" val="2770907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EC3A7-15FB-9BA4-D6C1-BAD395240569}"/>
              </a:ext>
            </a:extLst>
          </p:cNvPr>
          <p:cNvSpPr>
            <a:spLocks noGrp="1"/>
          </p:cNvSpPr>
          <p:nvPr>
            <p:ph type="title"/>
          </p:nvPr>
        </p:nvSpPr>
        <p:spPr/>
        <p:txBody>
          <a:bodyPr/>
          <a:lstStyle/>
          <a:p>
            <a:r>
              <a:rPr lang="en-MY" dirty="0"/>
              <a:t>DISCUSSION</a:t>
            </a:r>
          </a:p>
        </p:txBody>
      </p:sp>
      <p:sp>
        <p:nvSpPr>
          <p:cNvPr id="3" name="Content Placeholder 2">
            <a:extLst>
              <a:ext uri="{FF2B5EF4-FFF2-40B4-BE49-F238E27FC236}">
                <a16:creationId xmlns:a16="http://schemas.microsoft.com/office/drawing/2014/main" id="{B27994E1-A18E-AE9E-CECF-4E8849AAB9BB}"/>
              </a:ext>
            </a:extLst>
          </p:cNvPr>
          <p:cNvSpPr>
            <a:spLocks noGrp="1"/>
          </p:cNvSpPr>
          <p:nvPr>
            <p:ph idx="1"/>
          </p:nvPr>
        </p:nvSpPr>
        <p:spPr/>
        <p:txBody>
          <a:bodyPr/>
          <a:lstStyle/>
          <a:p>
            <a:pPr>
              <a:buFont typeface="Courier New" panose="02070309020205020404" pitchFamily="49" charset="0"/>
              <a:buChar char="o"/>
            </a:pPr>
            <a:r>
              <a:rPr lang="en-MY" dirty="0"/>
              <a:t> </a:t>
            </a:r>
            <a:r>
              <a:rPr lang="en-MY" sz="3200" dirty="0">
                <a:solidFill>
                  <a:schemeClr val="tx1"/>
                </a:solidFill>
              </a:rPr>
              <a:t>The female learners of ME in the current study tended to also utilise the rise tones more frequently than the male learners, as found in earlier research by Lakoff (1973), Sando (2009), </a:t>
            </a:r>
            <a:r>
              <a:rPr lang="en-MY" sz="3200" dirty="0" err="1">
                <a:solidFill>
                  <a:schemeClr val="tx1"/>
                </a:solidFill>
              </a:rPr>
              <a:t>Richart</a:t>
            </a:r>
            <a:r>
              <a:rPr lang="en-MY" sz="3200" dirty="0">
                <a:solidFill>
                  <a:schemeClr val="tx1"/>
                </a:solidFill>
              </a:rPr>
              <a:t> and </a:t>
            </a:r>
            <a:r>
              <a:rPr lang="en-MY" sz="3200" dirty="0" err="1">
                <a:solidFill>
                  <a:schemeClr val="tx1"/>
                </a:solidFill>
              </a:rPr>
              <a:t>Arvaniti</a:t>
            </a:r>
            <a:r>
              <a:rPr lang="en-MY" sz="3200" dirty="0">
                <a:solidFill>
                  <a:schemeClr val="tx1"/>
                </a:solidFill>
              </a:rPr>
              <a:t> (2013).</a:t>
            </a:r>
          </a:p>
        </p:txBody>
      </p:sp>
    </p:spTree>
    <p:extLst>
      <p:ext uri="{BB962C8B-B14F-4D97-AF65-F5344CB8AC3E}">
        <p14:creationId xmlns:p14="http://schemas.microsoft.com/office/powerpoint/2010/main" val="4273396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13E50-33AF-E502-2D56-35F5F6697D1C}"/>
              </a:ext>
            </a:extLst>
          </p:cNvPr>
          <p:cNvSpPr>
            <a:spLocks noGrp="1"/>
          </p:cNvSpPr>
          <p:nvPr>
            <p:ph type="title"/>
          </p:nvPr>
        </p:nvSpPr>
        <p:spPr/>
        <p:txBody>
          <a:bodyPr/>
          <a:lstStyle/>
          <a:p>
            <a:r>
              <a:rPr lang="en-MY" dirty="0"/>
              <a:t>DISCUSSION</a:t>
            </a:r>
          </a:p>
        </p:txBody>
      </p:sp>
      <p:sp>
        <p:nvSpPr>
          <p:cNvPr id="3" name="Content Placeholder 2">
            <a:extLst>
              <a:ext uri="{FF2B5EF4-FFF2-40B4-BE49-F238E27FC236}">
                <a16:creationId xmlns:a16="http://schemas.microsoft.com/office/drawing/2014/main" id="{BA30CC3F-F965-BBB8-3A6F-65B7973F8AB9}"/>
              </a:ext>
            </a:extLst>
          </p:cNvPr>
          <p:cNvSpPr>
            <a:spLocks noGrp="1"/>
          </p:cNvSpPr>
          <p:nvPr>
            <p:ph idx="1"/>
          </p:nvPr>
        </p:nvSpPr>
        <p:spPr/>
        <p:txBody>
          <a:bodyPr/>
          <a:lstStyle/>
          <a:p>
            <a:pPr>
              <a:buFont typeface="Courier New" panose="02070309020205020404" pitchFamily="49" charset="0"/>
              <a:buChar char="o"/>
            </a:pPr>
            <a:r>
              <a:rPr lang="en-MY" dirty="0"/>
              <a:t> </a:t>
            </a:r>
          </a:p>
          <a:p>
            <a:pPr>
              <a:buFont typeface="Courier New" panose="02070309020205020404" pitchFamily="49" charset="0"/>
              <a:buChar char="o"/>
            </a:pPr>
            <a:endParaRPr lang="en-MY" dirty="0"/>
          </a:p>
          <a:p>
            <a:pPr>
              <a:buFont typeface="Courier New" panose="02070309020205020404" pitchFamily="49" charset="0"/>
              <a:buChar char="o"/>
            </a:pPr>
            <a:endParaRPr lang="en-MY" dirty="0"/>
          </a:p>
        </p:txBody>
      </p:sp>
      <p:pic>
        <p:nvPicPr>
          <p:cNvPr id="6" name="Picture 5">
            <a:extLst>
              <a:ext uri="{FF2B5EF4-FFF2-40B4-BE49-F238E27FC236}">
                <a16:creationId xmlns:a16="http://schemas.microsoft.com/office/drawing/2014/main" id="{0B931D85-11BB-D471-6249-0F638DF3B906}"/>
              </a:ext>
            </a:extLst>
          </p:cNvPr>
          <p:cNvPicPr>
            <a:picLocks noChangeAspect="1"/>
          </p:cNvPicPr>
          <p:nvPr/>
        </p:nvPicPr>
        <p:blipFill>
          <a:blip r:embed="rId2"/>
          <a:stretch>
            <a:fillRect/>
          </a:stretch>
        </p:blipFill>
        <p:spPr>
          <a:xfrm>
            <a:off x="1036320" y="1936028"/>
            <a:ext cx="10306050" cy="4372408"/>
          </a:xfrm>
          <a:prstGeom prst="rect">
            <a:avLst/>
          </a:prstGeom>
        </p:spPr>
      </p:pic>
    </p:spTree>
    <p:extLst>
      <p:ext uri="{BB962C8B-B14F-4D97-AF65-F5344CB8AC3E}">
        <p14:creationId xmlns:p14="http://schemas.microsoft.com/office/powerpoint/2010/main" val="2464660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D81DB-28D7-A829-9F54-120AF48D08FA}"/>
              </a:ext>
            </a:extLst>
          </p:cNvPr>
          <p:cNvSpPr>
            <a:spLocks noGrp="1"/>
          </p:cNvSpPr>
          <p:nvPr>
            <p:ph type="title"/>
          </p:nvPr>
        </p:nvSpPr>
        <p:spPr/>
        <p:txBody>
          <a:bodyPr/>
          <a:lstStyle/>
          <a:p>
            <a:r>
              <a:rPr lang="en-MY" dirty="0"/>
              <a:t>DISCUSSION</a:t>
            </a:r>
          </a:p>
        </p:txBody>
      </p:sp>
      <p:sp>
        <p:nvSpPr>
          <p:cNvPr id="3" name="Content Placeholder 2">
            <a:extLst>
              <a:ext uri="{FF2B5EF4-FFF2-40B4-BE49-F238E27FC236}">
                <a16:creationId xmlns:a16="http://schemas.microsoft.com/office/drawing/2014/main" id="{13F11666-9E74-52FA-098C-EC6E8A0296D7}"/>
              </a:ext>
            </a:extLst>
          </p:cNvPr>
          <p:cNvSpPr>
            <a:spLocks noGrp="1"/>
          </p:cNvSpPr>
          <p:nvPr>
            <p:ph idx="1"/>
          </p:nvPr>
        </p:nvSpPr>
        <p:spPr/>
        <p:txBody>
          <a:bodyPr/>
          <a:lstStyle/>
          <a:p>
            <a:pPr>
              <a:buFont typeface="Courier New" panose="02070309020205020404" pitchFamily="49" charset="0"/>
              <a:buChar char="o"/>
            </a:pPr>
            <a:r>
              <a:rPr lang="en-MY" dirty="0"/>
              <a:t> </a:t>
            </a:r>
            <a:r>
              <a:rPr lang="en-MY" sz="2600" dirty="0">
                <a:solidFill>
                  <a:schemeClr val="tx1"/>
                </a:solidFill>
              </a:rPr>
              <a:t>The learners' deployment of the rise tone to convey their new information was consistent and predictable as it was always placed on the final syllable following a series of level tones and incomplete phrases. </a:t>
            </a:r>
          </a:p>
        </p:txBody>
      </p:sp>
      <p:pic>
        <p:nvPicPr>
          <p:cNvPr id="5" name="Picture 4">
            <a:extLst>
              <a:ext uri="{FF2B5EF4-FFF2-40B4-BE49-F238E27FC236}">
                <a16:creationId xmlns:a16="http://schemas.microsoft.com/office/drawing/2014/main" id="{846213C6-0B3C-0E41-03BD-0A9487A71A62}"/>
              </a:ext>
            </a:extLst>
          </p:cNvPr>
          <p:cNvPicPr>
            <a:picLocks noChangeAspect="1"/>
          </p:cNvPicPr>
          <p:nvPr/>
        </p:nvPicPr>
        <p:blipFill>
          <a:blip r:embed="rId2"/>
          <a:stretch>
            <a:fillRect/>
          </a:stretch>
        </p:blipFill>
        <p:spPr>
          <a:xfrm>
            <a:off x="1331883" y="3902364"/>
            <a:ext cx="9762837" cy="2110509"/>
          </a:xfrm>
          <a:prstGeom prst="rect">
            <a:avLst/>
          </a:prstGeom>
        </p:spPr>
      </p:pic>
    </p:spTree>
    <p:extLst>
      <p:ext uri="{BB962C8B-B14F-4D97-AF65-F5344CB8AC3E}">
        <p14:creationId xmlns:p14="http://schemas.microsoft.com/office/powerpoint/2010/main" val="2431726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8D78D-6283-5366-F17F-C86F80A51E4C}"/>
              </a:ext>
            </a:extLst>
          </p:cNvPr>
          <p:cNvSpPr>
            <a:spLocks noGrp="1"/>
          </p:cNvSpPr>
          <p:nvPr>
            <p:ph type="title"/>
          </p:nvPr>
        </p:nvSpPr>
        <p:spPr/>
        <p:txBody>
          <a:bodyPr/>
          <a:lstStyle/>
          <a:p>
            <a:r>
              <a:rPr lang="en-MY" dirty="0"/>
              <a:t>ORDER OF PRESENTATION</a:t>
            </a:r>
          </a:p>
        </p:txBody>
      </p:sp>
      <p:sp>
        <p:nvSpPr>
          <p:cNvPr id="3" name="Content Placeholder 2">
            <a:extLst>
              <a:ext uri="{FF2B5EF4-FFF2-40B4-BE49-F238E27FC236}">
                <a16:creationId xmlns:a16="http://schemas.microsoft.com/office/drawing/2014/main" id="{50D703AF-2546-EBC3-E72D-AE7685AE71A8}"/>
              </a:ext>
            </a:extLst>
          </p:cNvPr>
          <p:cNvSpPr>
            <a:spLocks noGrp="1"/>
          </p:cNvSpPr>
          <p:nvPr>
            <p:ph idx="1"/>
          </p:nvPr>
        </p:nvSpPr>
        <p:spPr/>
        <p:txBody>
          <a:bodyPr>
            <a:normAutofit lnSpcReduction="10000"/>
          </a:bodyPr>
          <a:lstStyle/>
          <a:p>
            <a:pPr marL="457200" indent="-457200">
              <a:buFont typeface="+mj-lt"/>
              <a:buAutoNum type="arabicPeriod"/>
            </a:pPr>
            <a:r>
              <a:rPr lang="en-MY" dirty="0">
                <a:solidFill>
                  <a:schemeClr val="tx1"/>
                </a:solidFill>
              </a:rPr>
              <a:t>PURPOSE OF THE STUDY</a:t>
            </a:r>
          </a:p>
          <a:p>
            <a:pPr marL="457200" indent="-457200">
              <a:buFont typeface="+mj-lt"/>
              <a:buAutoNum type="arabicPeriod"/>
            </a:pPr>
            <a:r>
              <a:rPr lang="en-MY" dirty="0">
                <a:solidFill>
                  <a:schemeClr val="tx1"/>
                </a:solidFill>
              </a:rPr>
              <a:t>RESEARCH QUESTIONS</a:t>
            </a:r>
          </a:p>
          <a:p>
            <a:pPr marL="457200" indent="-457200">
              <a:buFont typeface="+mj-lt"/>
              <a:buAutoNum type="arabicPeriod"/>
            </a:pPr>
            <a:r>
              <a:rPr lang="en-MY" dirty="0">
                <a:solidFill>
                  <a:schemeClr val="tx1"/>
                </a:solidFill>
              </a:rPr>
              <a:t>DISCOURSE INTONATION</a:t>
            </a:r>
          </a:p>
          <a:p>
            <a:pPr marL="457200" indent="-457200">
              <a:buFont typeface="+mj-lt"/>
              <a:buAutoNum type="arabicPeriod"/>
            </a:pPr>
            <a:r>
              <a:rPr lang="en-MY" dirty="0">
                <a:solidFill>
                  <a:schemeClr val="tx1"/>
                </a:solidFill>
              </a:rPr>
              <a:t>RISE TONE FUNCTIONS</a:t>
            </a:r>
          </a:p>
          <a:p>
            <a:pPr marL="457200" indent="-457200">
              <a:buFont typeface="+mj-lt"/>
              <a:buAutoNum type="arabicPeriod"/>
            </a:pPr>
            <a:r>
              <a:rPr lang="en-MY" dirty="0">
                <a:solidFill>
                  <a:schemeClr val="tx1"/>
                </a:solidFill>
              </a:rPr>
              <a:t>GENDER DIFFERENCES</a:t>
            </a:r>
          </a:p>
          <a:p>
            <a:pPr marL="457200" indent="-457200">
              <a:buFont typeface="+mj-lt"/>
              <a:buAutoNum type="arabicPeriod"/>
            </a:pPr>
            <a:r>
              <a:rPr lang="en-MY" dirty="0">
                <a:solidFill>
                  <a:schemeClr val="tx1"/>
                </a:solidFill>
              </a:rPr>
              <a:t>METHOD</a:t>
            </a:r>
          </a:p>
          <a:p>
            <a:pPr marL="457200" indent="-457200">
              <a:buFont typeface="+mj-lt"/>
              <a:buAutoNum type="arabicPeriod"/>
            </a:pPr>
            <a:r>
              <a:rPr lang="en-MY" dirty="0">
                <a:solidFill>
                  <a:schemeClr val="tx1"/>
                </a:solidFill>
              </a:rPr>
              <a:t>FINDINGS</a:t>
            </a:r>
          </a:p>
          <a:p>
            <a:pPr marL="457200" indent="-457200">
              <a:buFont typeface="+mj-lt"/>
              <a:buAutoNum type="arabicPeriod"/>
            </a:pPr>
            <a:r>
              <a:rPr lang="en-MY" dirty="0">
                <a:solidFill>
                  <a:schemeClr val="tx1"/>
                </a:solidFill>
              </a:rPr>
              <a:t>DISCUSSION</a:t>
            </a:r>
          </a:p>
          <a:p>
            <a:pPr marL="457200" indent="-457200">
              <a:buFont typeface="+mj-lt"/>
              <a:buAutoNum type="arabicPeriod"/>
            </a:pPr>
            <a:endParaRPr lang="en-MY" dirty="0"/>
          </a:p>
          <a:p>
            <a:pPr marL="457200" indent="-457200">
              <a:buFont typeface="+mj-lt"/>
              <a:buAutoNum type="arabicPeriod"/>
            </a:pPr>
            <a:endParaRPr lang="en-MY" dirty="0"/>
          </a:p>
          <a:p>
            <a:pPr marL="457200" indent="-457200">
              <a:buFont typeface="+mj-lt"/>
              <a:buAutoNum type="arabicPeriod"/>
            </a:pPr>
            <a:endParaRPr lang="en-MY" dirty="0"/>
          </a:p>
        </p:txBody>
      </p:sp>
    </p:spTree>
    <p:extLst>
      <p:ext uri="{BB962C8B-B14F-4D97-AF65-F5344CB8AC3E}">
        <p14:creationId xmlns:p14="http://schemas.microsoft.com/office/powerpoint/2010/main" val="255046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703C2-1098-0413-F350-FFE620ABF65B}"/>
              </a:ext>
            </a:extLst>
          </p:cNvPr>
          <p:cNvSpPr>
            <a:spLocks noGrp="1"/>
          </p:cNvSpPr>
          <p:nvPr>
            <p:ph type="title"/>
          </p:nvPr>
        </p:nvSpPr>
        <p:spPr/>
        <p:txBody>
          <a:bodyPr/>
          <a:lstStyle/>
          <a:p>
            <a:r>
              <a:rPr lang="en-MY" dirty="0"/>
              <a:t>DISCUSSION</a:t>
            </a:r>
          </a:p>
        </p:txBody>
      </p:sp>
      <p:sp>
        <p:nvSpPr>
          <p:cNvPr id="3" name="Content Placeholder 2">
            <a:extLst>
              <a:ext uri="{FF2B5EF4-FFF2-40B4-BE49-F238E27FC236}">
                <a16:creationId xmlns:a16="http://schemas.microsoft.com/office/drawing/2014/main" id="{225FC868-648C-6411-7260-6D8660F06A1D}"/>
              </a:ext>
            </a:extLst>
          </p:cNvPr>
          <p:cNvSpPr>
            <a:spLocks noGrp="1"/>
          </p:cNvSpPr>
          <p:nvPr>
            <p:ph idx="1"/>
          </p:nvPr>
        </p:nvSpPr>
        <p:spPr/>
        <p:txBody>
          <a:bodyPr/>
          <a:lstStyle/>
          <a:p>
            <a:pPr>
              <a:buFont typeface="Courier New" panose="02070309020205020404" pitchFamily="49" charset="0"/>
              <a:buChar char="o"/>
            </a:pPr>
            <a:r>
              <a:rPr lang="en-MY" dirty="0"/>
              <a:t> </a:t>
            </a:r>
            <a:r>
              <a:rPr lang="en-MY" sz="3200" dirty="0">
                <a:solidFill>
                  <a:schemeClr val="tx1"/>
                </a:solidFill>
              </a:rPr>
              <a:t>By using the rise tone, the females could have probably been more expressive and "emotionally involved" in their speeches than the male learners, who actually could be struggling with what to say and focusing more on language since they had the tendency to convey their new information using the level tone.</a:t>
            </a:r>
          </a:p>
        </p:txBody>
      </p:sp>
    </p:spTree>
    <p:extLst>
      <p:ext uri="{BB962C8B-B14F-4D97-AF65-F5344CB8AC3E}">
        <p14:creationId xmlns:p14="http://schemas.microsoft.com/office/powerpoint/2010/main" val="1267693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63C0E-9F23-7586-43E0-F9D4C427A85B}"/>
              </a:ext>
            </a:extLst>
          </p:cNvPr>
          <p:cNvSpPr>
            <a:spLocks noGrp="1"/>
          </p:cNvSpPr>
          <p:nvPr>
            <p:ph type="title"/>
          </p:nvPr>
        </p:nvSpPr>
        <p:spPr/>
        <p:txBody>
          <a:bodyPr/>
          <a:lstStyle/>
          <a:p>
            <a:r>
              <a:rPr lang="en-MY" dirty="0"/>
              <a:t>DISCUSSION</a:t>
            </a:r>
          </a:p>
        </p:txBody>
      </p:sp>
      <p:sp>
        <p:nvSpPr>
          <p:cNvPr id="3" name="Content Placeholder 2">
            <a:extLst>
              <a:ext uri="{FF2B5EF4-FFF2-40B4-BE49-F238E27FC236}">
                <a16:creationId xmlns:a16="http://schemas.microsoft.com/office/drawing/2014/main" id="{16191F02-313A-E066-8224-ED90E73BC792}"/>
              </a:ext>
            </a:extLst>
          </p:cNvPr>
          <p:cNvSpPr>
            <a:spLocks noGrp="1"/>
          </p:cNvSpPr>
          <p:nvPr>
            <p:ph idx="1"/>
          </p:nvPr>
        </p:nvSpPr>
        <p:spPr/>
        <p:txBody>
          <a:bodyPr>
            <a:normAutofit fontScale="92500" lnSpcReduction="20000"/>
          </a:bodyPr>
          <a:lstStyle/>
          <a:p>
            <a:pPr>
              <a:buFont typeface="Courier New" panose="02070309020205020404" pitchFamily="49" charset="0"/>
              <a:buChar char="o"/>
            </a:pPr>
            <a:r>
              <a:rPr lang="en-MY" dirty="0"/>
              <a:t> </a:t>
            </a:r>
            <a:r>
              <a:rPr lang="en-MY" sz="3200" dirty="0">
                <a:solidFill>
                  <a:schemeClr val="tx1"/>
                </a:solidFill>
              </a:rPr>
              <a:t>The rise tone might have been the female learners’ subtle mechanism to signify their politeness. This is possible as the rise tone is associated with tentativeness.</a:t>
            </a:r>
          </a:p>
          <a:p>
            <a:pPr>
              <a:buFont typeface="Courier New" panose="02070309020205020404" pitchFamily="49" charset="0"/>
              <a:buChar char="o"/>
            </a:pPr>
            <a:r>
              <a:rPr lang="en-MY" sz="3200" dirty="0">
                <a:solidFill>
                  <a:schemeClr val="tx1"/>
                </a:solidFill>
              </a:rPr>
              <a:t> It could also mean the reverse, as Tyler and </a:t>
            </a:r>
            <a:r>
              <a:rPr lang="en-MY" sz="3200" dirty="0" err="1">
                <a:solidFill>
                  <a:schemeClr val="tx1"/>
                </a:solidFill>
              </a:rPr>
              <a:t>Burdin</a:t>
            </a:r>
            <a:r>
              <a:rPr lang="en-MY" sz="3200" dirty="0">
                <a:solidFill>
                  <a:schemeClr val="tx1"/>
                </a:solidFill>
              </a:rPr>
              <a:t> (2016) argue, where the female learners actually might have felt uncertain or uncomfortable with their own utterances themselves, considering that the rise tone is associated with lacking conviction.</a:t>
            </a:r>
          </a:p>
        </p:txBody>
      </p:sp>
    </p:spTree>
    <p:extLst>
      <p:ext uri="{BB962C8B-B14F-4D97-AF65-F5344CB8AC3E}">
        <p14:creationId xmlns:p14="http://schemas.microsoft.com/office/powerpoint/2010/main" val="3957680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0A718-6913-3BC5-A5B5-7461EF2A21A8}"/>
              </a:ext>
            </a:extLst>
          </p:cNvPr>
          <p:cNvSpPr>
            <a:spLocks noGrp="1"/>
          </p:cNvSpPr>
          <p:nvPr>
            <p:ph type="title"/>
          </p:nvPr>
        </p:nvSpPr>
        <p:spPr/>
        <p:txBody>
          <a:bodyPr/>
          <a:lstStyle/>
          <a:p>
            <a:r>
              <a:rPr lang="en-MY" dirty="0"/>
              <a:t>CONCLUSION</a:t>
            </a:r>
          </a:p>
        </p:txBody>
      </p:sp>
      <p:sp>
        <p:nvSpPr>
          <p:cNvPr id="3" name="Content Placeholder 2">
            <a:extLst>
              <a:ext uri="{FF2B5EF4-FFF2-40B4-BE49-F238E27FC236}">
                <a16:creationId xmlns:a16="http://schemas.microsoft.com/office/drawing/2014/main" id="{B44B3C2F-F6F6-A4C7-EE87-F60113C17802}"/>
              </a:ext>
            </a:extLst>
          </p:cNvPr>
          <p:cNvSpPr>
            <a:spLocks noGrp="1"/>
          </p:cNvSpPr>
          <p:nvPr>
            <p:ph idx="1"/>
          </p:nvPr>
        </p:nvSpPr>
        <p:spPr/>
        <p:txBody>
          <a:bodyPr/>
          <a:lstStyle/>
          <a:p>
            <a:pPr>
              <a:buFont typeface="Courier New" panose="02070309020205020404" pitchFamily="49" charset="0"/>
              <a:buChar char="o"/>
            </a:pPr>
            <a:r>
              <a:rPr lang="en-MY" dirty="0"/>
              <a:t> </a:t>
            </a:r>
            <a:r>
              <a:rPr lang="en-MY" sz="3200" dirty="0">
                <a:solidFill>
                  <a:schemeClr val="tx1"/>
                </a:solidFill>
              </a:rPr>
              <a:t>The rise tone was used by the Malay ESL learners to continue speaking and to convey new and shared information.</a:t>
            </a:r>
          </a:p>
          <a:p>
            <a:pPr>
              <a:buFont typeface="Courier New" panose="02070309020205020404" pitchFamily="49" charset="0"/>
              <a:buChar char="o"/>
            </a:pPr>
            <a:r>
              <a:rPr lang="en-MY" sz="3200" dirty="0">
                <a:solidFill>
                  <a:schemeClr val="tx1"/>
                </a:solidFill>
              </a:rPr>
              <a:t> There were significant gender differences in the functions.</a:t>
            </a:r>
          </a:p>
        </p:txBody>
      </p:sp>
    </p:spTree>
    <p:extLst>
      <p:ext uri="{BB962C8B-B14F-4D97-AF65-F5344CB8AC3E}">
        <p14:creationId xmlns:p14="http://schemas.microsoft.com/office/powerpoint/2010/main" val="3947171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36790-BBC4-329A-2002-D08C01D3DE9C}"/>
              </a:ext>
            </a:extLst>
          </p:cNvPr>
          <p:cNvSpPr>
            <a:spLocks noGrp="1"/>
          </p:cNvSpPr>
          <p:nvPr>
            <p:ph type="title"/>
          </p:nvPr>
        </p:nvSpPr>
        <p:spPr/>
        <p:txBody>
          <a:bodyPr/>
          <a:lstStyle/>
          <a:p>
            <a:endParaRPr lang="en-MY" dirty="0"/>
          </a:p>
        </p:txBody>
      </p:sp>
      <p:pic>
        <p:nvPicPr>
          <p:cNvPr id="9" name="Content Placeholder 8">
            <a:extLst>
              <a:ext uri="{FF2B5EF4-FFF2-40B4-BE49-F238E27FC236}">
                <a16:creationId xmlns:a16="http://schemas.microsoft.com/office/drawing/2014/main" id="{7EE941A4-79E4-2A8F-D250-D793B49A958B}"/>
              </a:ext>
            </a:extLst>
          </p:cNvPr>
          <p:cNvPicPr>
            <a:picLocks noGrp="1" noChangeAspect="1"/>
          </p:cNvPicPr>
          <p:nvPr>
            <p:ph idx="1"/>
          </p:nvPr>
        </p:nvPicPr>
        <p:blipFill>
          <a:blip r:embed="rId2"/>
          <a:stretch>
            <a:fillRect/>
          </a:stretch>
        </p:blipFill>
        <p:spPr>
          <a:xfrm>
            <a:off x="1097280" y="637310"/>
            <a:ext cx="10058399" cy="5098472"/>
          </a:xfrm>
        </p:spPr>
      </p:pic>
    </p:spTree>
    <p:extLst>
      <p:ext uri="{BB962C8B-B14F-4D97-AF65-F5344CB8AC3E}">
        <p14:creationId xmlns:p14="http://schemas.microsoft.com/office/powerpoint/2010/main" val="3087207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BBD67-3314-93F5-1F92-AA1A76788EEF}"/>
              </a:ext>
            </a:extLst>
          </p:cNvPr>
          <p:cNvSpPr>
            <a:spLocks noGrp="1"/>
          </p:cNvSpPr>
          <p:nvPr>
            <p:ph type="title"/>
          </p:nvPr>
        </p:nvSpPr>
        <p:spPr/>
        <p:txBody>
          <a:bodyPr/>
          <a:lstStyle/>
          <a:p>
            <a:r>
              <a:rPr lang="en-MY" dirty="0"/>
              <a:t>PURPOSE OF THE STUDY</a:t>
            </a:r>
          </a:p>
        </p:txBody>
      </p:sp>
      <p:sp>
        <p:nvSpPr>
          <p:cNvPr id="3" name="Content Placeholder 2">
            <a:extLst>
              <a:ext uri="{FF2B5EF4-FFF2-40B4-BE49-F238E27FC236}">
                <a16:creationId xmlns:a16="http://schemas.microsoft.com/office/drawing/2014/main" id="{8D263A8C-C4E4-6390-4921-D9FCBAB553B0}"/>
              </a:ext>
            </a:extLst>
          </p:cNvPr>
          <p:cNvSpPr>
            <a:spLocks noGrp="1"/>
          </p:cNvSpPr>
          <p:nvPr>
            <p:ph idx="1"/>
          </p:nvPr>
        </p:nvSpPr>
        <p:spPr/>
        <p:txBody>
          <a:bodyPr/>
          <a:lstStyle/>
          <a:p>
            <a:pPr>
              <a:buFont typeface="Courier New" panose="02070309020205020404" pitchFamily="49" charset="0"/>
              <a:buChar char="o"/>
            </a:pPr>
            <a:r>
              <a:rPr lang="en-MY" dirty="0"/>
              <a:t> </a:t>
            </a:r>
            <a:r>
              <a:rPr lang="en-MY" sz="3200" dirty="0">
                <a:solidFill>
                  <a:schemeClr val="tx1"/>
                </a:solidFill>
              </a:rPr>
              <a:t>Using the discourse intonation model developed by Brazil (1985, 1997), the study was undertaken to explain the characteristics of Malaysian English intonation, particularly the rise tone functions employed by Malay ESL learners based on their gender. </a:t>
            </a:r>
          </a:p>
        </p:txBody>
      </p:sp>
    </p:spTree>
    <p:extLst>
      <p:ext uri="{BB962C8B-B14F-4D97-AF65-F5344CB8AC3E}">
        <p14:creationId xmlns:p14="http://schemas.microsoft.com/office/powerpoint/2010/main" val="273180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2242B-D401-EF80-D043-326F89F967E6}"/>
              </a:ext>
            </a:extLst>
          </p:cNvPr>
          <p:cNvSpPr>
            <a:spLocks noGrp="1"/>
          </p:cNvSpPr>
          <p:nvPr>
            <p:ph type="title"/>
          </p:nvPr>
        </p:nvSpPr>
        <p:spPr/>
        <p:txBody>
          <a:bodyPr/>
          <a:lstStyle/>
          <a:p>
            <a:r>
              <a:rPr lang="en-MY" dirty="0"/>
              <a:t>RESEARCH QUESTIONS</a:t>
            </a:r>
          </a:p>
        </p:txBody>
      </p:sp>
      <p:sp>
        <p:nvSpPr>
          <p:cNvPr id="3" name="Content Placeholder 2">
            <a:extLst>
              <a:ext uri="{FF2B5EF4-FFF2-40B4-BE49-F238E27FC236}">
                <a16:creationId xmlns:a16="http://schemas.microsoft.com/office/drawing/2014/main" id="{B58A694F-9364-91F7-6511-356474B7DFF0}"/>
              </a:ext>
            </a:extLst>
          </p:cNvPr>
          <p:cNvSpPr>
            <a:spLocks noGrp="1"/>
          </p:cNvSpPr>
          <p:nvPr>
            <p:ph idx="1"/>
          </p:nvPr>
        </p:nvSpPr>
        <p:spPr/>
        <p:txBody>
          <a:bodyPr>
            <a:normAutofit/>
          </a:bodyPr>
          <a:lstStyle/>
          <a:p>
            <a:pPr marL="457200" indent="-457200">
              <a:buFont typeface="+mj-lt"/>
              <a:buAutoNum type="arabicPeriod"/>
            </a:pPr>
            <a:r>
              <a:rPr lang="en-MY" sz="3200" dirty="0">
                <a:solidFill>
                  <a:schemeClr val="tx1"/>
                </a:solidFill>
              </a:rPr>
              <a:t>What functions does the rise tone serve in the story narration by Malay ESL learners?</a:t>
            </a:r>
          </a:p>
          <a:p>
            <a:pPr marL="457200" indent="-457200">
              <a:buFont typeface="+mj-lt"/>
              <a:buAutoNum type="arabicPeriod"/>
            </a:pPr>
            <a:r>
              <a:rPr lang="en-MY" sz="3200" dirty="0">
                <a:solidFill>
                  <a:schemeClr val="tx1"/>
                </a:solidFill>
              </a:rPr>
              <a:t>To what extent are the rise tone functions employed by the learners significantly gender-different?</a:t>
            </a:r>
          </a:p>
        </p:txBody>
      </p:sp>
    </p:spTree>
    <p:extLst>
      <p:ext uri="{BB962C8B-B14F-4D97-AF65-F5344CB8AC3E}">
        <p14:creationId xmlns:p14="http://schemas.microsoft.com/office/powerpoint/2010/main" val="399443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804AF-EE8B-BB21-1787-558AA9912258}"/>
              </a:ext>
            </a:extLst>
          </p:cNvPr>
          <p:cNvSpPr>
            <a:spLocks noGrp="1"/>
          </p:cNvSpPr>
          <p:nvPr>
            <p:ph type="title"/>
          </p:nvPr>
        </p:nvSpPr>
        <p:spPr/>
        <p:txBody>
          <a:bodyPr/>
          <a:lstStyle/>
          <a:p>
            <a:r>
              <a:rPr lang="en-MY" dirty="0"/>
              <a:t>DISCOURSE INTONATION</a:t>
            </a:r>
          </a:p>
        </p:txBody>
      </p:sp>
      <p:sp>
        <p:nvSpPr>
          <p:cNvPr id="3" name="Content Placeholder 2">
            <a:extLst>
              <a:ext uri="{FF2B5EF4-FFF2-40B4-BE49-F238E27FC236}">
                <a16:creationId xmlns:a16="http://schemas.microsoft.com/office/drawing/2014/main" id="{905A124F-34A1-64BE-ABDE-D3863907A46A}"/>
              </a:ext>
            </a:extLst>
          </p:cNvPr>
          <p:cNvSpPr>
            <a:spLocks noGrp="1"/>
          </p:cNvSpPr>
          <p:nvPr>
            <p:ph idx="1"/>
          </p:nvPr>
        </p:nvSpPr>
        <p:spPr/>
        <p:txBody>
          <a:bodyPr/>
          <a:lstStyle/>
          <a:p>
            <a:pPr>
              <a:buFont typeface="Courier New" panose="02070309020205020404" pitchFamily="49" charset="0"/>
              <a:buChar char="o"/>
            </a:pPr>
            <a:r>
              <a:rPr lang="en-MY" dirty="0"/>
              <a:t> </a:t>
            </a:r>
            <a:r>
              <a:rPr lang="en-MY" sz="2800" dirty="0">
                <a:solidFill>
                  <a:schemeClr val="tx1"/>
                </a:solidFill>
              </a:rPr>
              <a:t>Discourse Intonation (DI) was introduced by David Brazil.</a:t>
            </a:r>
          </a:p>
          <a:p>
            <a:pPr>
              <a:buFont typeface="Courier New" panose="02070309020205020404" pitchFamily="49" charset="0"/>
              <a:buChar char="o"/>
            </a:pPr>
            <a:r>
              <a:rPr lang="en-MY" sz="2800" dirty="0">
                <a:solidFill>
                  <a:schemeClr val="tx1"/>
                </a:solidFill>
              </a:rPr>
              <a:t> It is based on the intonation of Standard British English (SBE). </a:t>
            </a:r>
          </a:p>
          <a:p>
            <a:pPr>
              <a:buFont typeface="Courier New" panose="02070309020205020404" pitchFamily="49" charset="0"/>
              <a:buChar char="o"/>
            </a:pPr>
            <a:r>
              <a:rPr lang="en-MY" sz="2800" dirty="0">
                <a:solidFill>
                  <a:schemeClr val="tx1"/>
                </a:solidFill>
              </a:rPr>
              <a:t> Brazil (1997) asserts that intonation contains a discourse function and its choices are related to an on-going judgement of understanding that speakers make when communicating with their interlocutors.</a:t>
            </a:r>
          </a:p>
        </p:txBody>
      </p:sp>
    </p:spTree>
    <p:extLst>
      <p:ext uri="{BB962C8B-B14F-4D97-AF65-F5344CB8AC3E}">
        <p14:creationId xmlns:p14="http://schemas.microsoft.com/office/powerpoint/2010/main" val="959850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EE20-770E-AE81-4B12-9DF14AF9FA13}"/>
              </a:ext>
            </a:extLst>
          </p:cNvPr>
          <p:cNvSpPr>
            <a:spLocks noGrp="1"/>
          </p:cNvSpPr>
          <p:nvPr>
            <p:ph type="title"/>
          </p:nvPr>
        </p:nvSpPr>
        <p:spPr/>
        <p:txBody>
          <a:bodyPr/>
          <a:lstStyle/>
          <a:p>
            <a:r>
              <a:rPr lang="en-MY" dirty="0"/>
              <a:t>DISCOURSE INTONATION</a:t>
            </a:r>
          </a:p>
        </p:txBody>
      </p:sp>
      <p:sp>
        <p:nvSpPr>
          <p:cNvPr id="3" name="Content Placeholder 2">
            <a:extLst>
              <a:ext uri="{FF2B5EF4-FFF2-40B4-BE49-F238E27FC236}">
                <a16:creationId xmlns:a16="http://schemas.microsoft.com/office/drawing/2014/main" id="{ABA9DBD4-B6AD-3406-28A0-F970BC13A0CC}"/>
              </a:ext>
            </a:extLst>
          </p:cNvPr>
          <p:cNvSpPr>
            <a:spLocks noGrp="1"/>
          </p:cNvSpPr>
          <p:nvPr>
            <p:ph idx="1"/>
          </p:nvPr>
        </p:nvSpPr>
        <p:spPr/>
        <p:txBody>
          <a:bodyPr>
            <a:normAutofit/>
          </a:bodyPr>
          <a:lstStyle/>
          <a:p>
            <a:pPr>
              <a:buFont typeface="Courier New" panose="02070309020205020404" pitchFamily="49" charset="0"/>
              <a:buChar char="o"/>
            </a:pPr>
            <a:r>
              <a:rPr lang="en-MY" dirty="0"/>
              <a:t> </a:t>
            </a:r>
            <a:r>
              <a:rPr lang="en-MY" sz="2800" dirty="0">
                <a:solidFill>
                  <a:schemeClr val="tx1"/>
                </a:solidFill>
              </a:rPr>
              <a:t>The choices are based on </a:t>
            </a:r>
            <a:r>
              <a:rPr lang="en-MY" sz="2800" b="1" dirty="0">
                <a:solidFill>
                  <a:schemeClr val="tx1"/>
                </a:solidFill>
              </a:rPr>
              <a:t>tone</a:t>
            </a:r>
            <a:r>
              <a:rPr lang="en-MY" sz="2800" dirty="0">
                <a:solidFill>
                  <a:schemeClr val="tx1"/>
                </a:solidFill>
              </a:rPr>
              <a:t>, prominence, key and termination, which are four components of intonation constituting a tone unit (Brazil, 1985; 1997). </a:t>
            </a:r>
          </a:p>
          <a:p>
            <a:pPr>
              <a:buFont typeface="Courier New" panose="02070309020205020404" pitchFamily="49" charset="0"/>
              <a:buChar char="o"/>
            </a:pPr>
            <a:r>
              <a:rPr lang="en-MY" sz="2800" dirty="0">
                <a:solidFill>
                  <a:schemeClr val="tx1"/>
                </a:solidFill>
              </a:rPr>
              <a:t>A change in pitch enables speakers to produce different tone forms to perform different functions in speech. </a:t>
            </a:r>
          </a:p>
          <a:p>
            <a:pPr lvl="1">
              <a:buFont typeface="Courier New" panose="02070309020205020404" pitchFamily="49" charset="0"/>
              <a:buChar char="o"/>
            </a:pPr>
            <a:r>
              <a:rPr lang="en-MY" sz="2600" dirty="0">
                <a:solidFill>
                  <a:schemeClr val="tx1"/>
                </a:solidFill>
              </a:rPr>
              <a:t> Fall, </a:t>
            </a:r>
            <a:r>
              <a:rPr lang="en-MY" sz="2800" dirty="0">
                <a:solidFill>
                  <a:schemeClr val="tx1"/>
                </a:solidFill>
              </a:rPr>
              <a:t>fall-rise, </a:t>
            </a:r>
            <a:r>
              <a:rPr lang="en-MY" sz="2800" b="1" dirty="0">
                <a:solidFill>
                  <a:schemeClr val="tx1"/>
                </a:solidFill>
              </a:rPr>
              <a:t>rise</a:t>
            </a:r>
            <a:r>
              <a:rPr lang="en-MY" sz="2800" dirty="0">
                <a:solidFill>
                  <a:schemeClr val="tx1"/>
                </a:solidFill>
              </a:rPr>
              <a:t>, rise-fall and level are the five major tones in BE (Brazil, </a:t>
            </a:r>
            <a:r>
              <a:rPr lang="en-MY" sz="2800" dirty="0" err="1">
                <a:solidFill>
                  <a:schemeClr val="tx1"/>
                </a:solidFill>
              </a:rPr>
              <a:t>Coulthard</a:t>
            </a:r>
            <a:r>
              <a:rPr lang="en-MY" sz="2800" dirty="0">
                <a:solidFill>
                  <a:schemeClr val="tx1"/>
                </a:solidFill>
              </a:rPr>
              <a:t> &amp; Johns, 1980). </a:t>
            </a:r>
          </a:p>
        </p:txBody>
      </p:sp>
    </p:spTree>
    <p:extLst>
      <p:ext uri="{BB962C8B-B14F-4D97-AF65-F5344CB8AC3E}">
        <p14:creationId xmlns:p14="http://schemas.microsoft.com/office/powerpoint/2010/main" val="201015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D97FF-B58B-1FA6-3799-409386A81674}"/>
              </a:ext>
            </a:extLst>
          </p:cNvPr>
          <p:cNvSpPr>
            <a:spLocks noGrp="1"/>
          </p:cNvSpPr>
          <p:nvPr>
            <p:ph type="title"/>
          </p:nvPr>
        </p:nvSpPr>
        <p:spPr/>
        <p:txBody>
          <a:bodyPr/>
          <a:lstStyle/>
          <a:p>
            <a:r>
              <a:rPr lang="en-MY" dirty="0"/>
              <a:t>THE RISE TONE FUNCTIONS</a:t>
            </a:r>
          </a:p>
        </p:txBody>
      </p:sp>
      <p:sp>
        <p:nvSpPr>
          <p:cNvPr id="3" name="Content Placeholder 2">
            <a:extLst>
              <a:ext uri="{FF2B5EF4-FFF2-40B4-BE49-F238E27FC236}">
                <a16:creationId xmlns:a16="http://schemas.microsoft.com/office/drawing/2014/main" id="{0D674639-2351-F315-EF8D-C09D7F031BE7}"/>
              </a:ext>
            </a:extLst>
          </p:cNvPr>
          <p:cNvSpPr>
            <a:spLocks noGrp="1"/>
          </p:cNvSpPr>
          <p:nvPr>
            <p:ph idx="1"/>
          </p:nvPr>
        </p:nvSpPr>
        <p:spPr/>
        <p:txBody>
          <a:bodyPr>
            <a:normAutofit/>
          </a:bodyPr>
          <a:lstStyle/>
          <a:p>
            <a:pPr>
              <a:buFont typeface="Courier New" panose="02070309020205020404" pitchFamily="49" charset="0"/>
              <a:buChar char="o"/>
            </a:pPr>
            <a:r>
              <a:rPr lang="en-MY" sz="3200" dirty="0">
                <a:solidFill>
                  <a:schemeClr val="tx1"/>
                </a:solidFill>
              </a:rPr>
              <a:t> shared information (Brazil, 1985). (DI)</a:t>
            </a:r>
          </a:p>
          <a:p>
            <a:pPr>
              <a:buFont typeface="Courier New" panose="02070309020205020404" pitchFamily="49" charset="0"/>
              <a:buChar char="o"/>
            </a:pPr>
            <a:r>
              <a:rPr lang="en-MY" sz="3200" dirty="0">
                <a:solidFill>
                  <a:schemeClr val="tx1"/>
                </a:solidFill>
              </a:rPr>
              <a:t> yes-no questions (Smith &amp; Clark,</a:t>
            </a:r>
            <a:r>
              <a:rPr lang="en-MY" sz="3200" dirty="0"/>
              <a:t> </a:t>
            </a:r>
            <a:r>
              <a:rPr lang="en-MY" sz="3200" dirty="0">
                <a:solidFill>
                  <a:schemeClr val="tx1"/>
                </a:solidFill>
              </a:rPr>
              <a:t>1993)</a:t>
            </a:r>
          </a:p>
          <a:p>
            <a:pPr>
              <a:buFont typeface="Courier New" panose="02070309020205020404" pitchFamily="49" charset="0"/>
              <a:buChar char="o"/>
            </a:pPr>
            <a:r>
              <a:rPr lang="en-MY" sz="3200" dirty="0">
                <a:solidFill>
                  <a:srgbClr val="FF0000"/>
                </a:solidFill>
              </a:rPr>
              <a:t> </a:t>
            </a:r>
            <a:r>
              <a:rPr lang="en-MY" sz="3200" dirty="0">
                <a:solidFill>
                  <a:schemeClr val="tx1"/>
                </a:solidFill>
              </a:rPr>
              <a:t>tag questions (Roach, 2009)</a:t>
            </a:r>
          </a:p>
          <a:p>
            <a:pPr>
              <a:buFont typeface="Courier New" panose="02070309020205020404" pitchFamily="49" charset="0"/>
              <a:buChar char="o"/>
            </a:pPr>
            <a:r>
              <a:rPr lang="en-MY" sz="3200" dirty="0">
                <a:solidFill>
                  <a:schemeClr val="tx1"/>
                </a:solidFill>
              </a:rPr>
              <a:t> “unfinished business” (</a:t>
            </a:r>
            <a:r>
              <a:rPr lang="en-MY" sz="3200" dirty="0" err="1">
                <a:solidFill>
                  <a:schemeClr val="tx1"/>
                </a:solidFill>
              </a:rPr>
              <a:t>Bolinger</a:t>
            </a:r>
            <a:r>
              <a:rPr lang="en-MY" sz="3200" dirty="0">
                <a:solidFill>
                  <a:schemeClr val="tx1"/>
                </a:solidFill>
              </a:rPr>
              <a:t>, 1989)</a:t>
            </a:r>
          </a:p>
          <a:p>
            <a:pPr>
              <a:buFont typeface="Courier New" panose="02070309020205020404" pitchFamily="49" charset="0"/>
              <a:buChar char="o"/>
            </a:pPr>
            <a:r>
              <a:rPr lang="en-MY" sz="3200" dirty="0">
                <a:solidFill>
                  <a:schemeClr val="tx1"/>
                </a:solidFill>
              </a:rPr>
              <a:t> non-final items in a list (Roach, 2009)</a:t>
            </a:r>
          </a:p>
          <a:p>
            <a:pPr>
              <a:buFont typeface="Courier New" panose="02070309020205020404" pitchFamily="49" charset="0"/>
              <a:buChar char="o"/>
            </a:pPr>
            <a:endParaRPr lang="en-MY" dirty="0">
              <a:solidFill>
                <a:srgbClr val="FF0000"/>
              </a:solidFill>
            </a:endParaRPr>
          </a:p>
          <a:p>
            <a:pPr>
              <a:buFont typeface="Courier New" panose="02070309020205020404" pitchFamily="49" charset="0"/>
              <a:buChar char="o"/>
            </a:pPr>
            <a:endParaRPr lang="en-MY" dirty="0"/>
          </a:p>
          <a:p>
            <a:pPr>
              <a:buFont typeface="Courier New" panose="02070309020205020404" pitchFamily="49" charset="0"/>
              <a:buChar char="o"/>
            </a:pPr>
            <a:endParaRPr lang="en-MY" dirty="0"/>
          </a:p>
        </p:txBody>
      </p:sp>
    </p:spTree>
    <p:extLst>
      <p:ext uri="{BB962C8B-B14F-4D97-AF65-F5344CB8AC3E}">
        <p14:creationId xmlns:p14="http://schemas.microsoft.com/office/powerpoint/2010/main" val="1899369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CF5D8-E2EF-790A-E354-E74ECB2C62FD}"/>
              </a:ext>
            </a:extLst>
          </p:cNvPr>
          <p:cNvSpPr>
            <a:spLocks noGrp="1"/>
          </p:cNvSpPr>
          <p:nvPr>
            <p:ph type="title"/>
          </p:nvPr>
        </p:nvSpPr>
        <p:spPr/>
        <p:txBody>
          <a:bodyPr/>
          <a:lstStyle/>
          <a:p>
            <a:r>
              <a:rPr lang="en-MY" dirty="0"/>
              <a:t>GENDER DIFFERENCES</a:t>
            </a:r>
          </a:p>
        </p:txBody>
      </p:sp>
      <p:sp>
        <p:nvSpPr>
          <p:cNvPr id="3" name="Content Placeholder 2">
            <a:extLst>
              <a:ext uri="{FF2B5EF4-FFF2-40B4-BE49-F238E27FC236}">
                <a16:creationId xmlns:a16="http://schemas.microsoft.com/office/drawing/2014/main" id="{3BE97BBE-C4FB-C3FD-F4E7-16E9A080B0FC}"/>
              </a:ext>
            </a:extLst>
          </p:cNvPr>
          <p:cNvSpPr>
            <a:spLocks noGrp="1"/>
          </p:cNvSpPr>
          <p:nvPr>
            <p:ph idx="1"/>
          </p:nvPr>
        </p:nvSpPr>
        <p:spPr/>
        <p:txBody>
          <a:bodyPr/>
          <a:lstStyle/>
          <a:p>
            <a:pPr>
              <a:buFont typeface="Courier New" panose="02070309020205020404" pitchFamily="49" charset="0"/>
              <a:buChar char="o"/>
            </a:pPr>
            <a:r>
              <a:rPr lang="en-MY" dirty="0"/>
              <a:t> </a:t>
            </a:r>
            <a:r>
              <a:rPr lang="en-MY" sz="2800" dirty="0">
                <a:solidFill>
                  <a:schemeClr val="tx1"/>
                </a:solidFill>
              </a:rPr>
              <a:t>Prevalent in Australian English – High rising terminal, HRT also known as ‘uptalk’ used by NS of Australian English (Warren, 2016)</a:t>
            </a:r>
          </a:p>
          <a:p>
            <a:pPr>
              <a:buFont typeface="Courier New" panose="02070309020205020404" pitchFamily="49" charset="0"/>
              <a:buChar char="o"/>
            </a:pPr>
            <a:r>
              <a:rPr lang="en-MY" sz="2800" dirty="0">
                <a:solidFill>
                  <a:schemeClr val="tx1"/>
                </a:solidFill>
              </a:rPr>
              <a:t> Women were more likely than men to speak with a rise tone (Lakoff, 1973). </a:t>
            </a:r>
          </a:p>
          <a:p>
            <a:pPr>
              <a:buFont typeface="Courier New" panose="02070309020205020404" pitchFamily="49" charset="0"/>
              <a:buChar char="o"/>
            </a:pPr>
            <a:r>
              <a:rPr lang="en-MY" sz="2800" dirty="0">
                <a:solidFill>
                  <a:schemeClr val="tx1"/>
                </a:solidFill>
              </a:rPr>
              <a:t> Females were found to use the rise tone more than men - Southern Californian (</a:t>
            </a:r>
            <a:r>
              <a:rPr lang="en-MY" sz="2800" dirty="0" err="1">
                <a:solidFill>
                  <a:schemeClr val="tx1"/>
                </a:solidFill>
              </a:rPr>
              <a:t>Ritchart</a:t>
            </a:r>
            <a:r>
              <a:rPr lang="en-MY" sz="2800" dirty="0">
                <a:solidFill>
                  <a:schemeClr val="tx1"/>
                </a:solidFill>
              </a:rPr>
              <a:t> &amp; </a:t>
            </a:r>
            <a:r>
              <a:rPr lang="en-MY" sz="2800" dirty="0" err="1">
                <a:solidFill>
                  <a:schemeClr val="tx1"/>
                </a:solidFill>
              </a:rPr>
              <a:t>Arvaniti</a:t>
            </a:r>
            <a:r>
              <a:rPr lang="en-MY" sz="2800" dirty="0">
                <a:solidFill>
                  <a:schemeClr val="tx1"/>
                </a:solidFill>
              </a:rPr>
              <a:t>, 2013), and Canadian (Sando, 2009)</a:t>
            </a:r>
          </a:p>
        </p:txBody>
      </p:sp>
    </p:spTree>
    <p:extLst>
      <p:ext uri="{BB962C8B-B14F-4D97-AF65-F5344CB8AC3E}">
        <p14:creationId xmlns:p14="http://schemas.microsoft.com/office/powerpoint/2010/main" val="4162770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227FA-A211-F580-3C5A-B9D657AB2D2A}"/>
              </a:ext>
            </a:extLst>
          </p:cNvPr>
          <p:cNvSpPr>
            <a:spLocks noGrp="1"/>
          </p:cNvSpPr>
          <p:nvPr>
            <p:ph type="title"/>
          </p:nvPr>
        </p:nvSpPr>
        <p:spPr/>
        <p:txBody>
          <a:bodyPr/>
          <a:lstStyle/>
          <a:p>
            <a:r>
              <a:rPr lang="en-MY" dirty="0"/>
              <a:t>METHOD</a:t>
            </a:r>
          </a:p>
        </p:txBody>
      </p:sp>
      <p:pic>
        <p:nvPicPr>
          <p:cNvPr id="5" name="Content Placeholder 4">
            <a:extLst>
              <a:ext uri="{FF2B5EF4-FFF2-40B4-BE49-F238E27FC236}">
                <a16:creationId xmlns:a16="http://schemas.microsoft.com/office/drawing/2014/main" id="{6414A000-8177-E43A-E396-EF217AC93FC7}"/>
              </a:ext>
            </a:extLst>
          </p:cNvPr>
          <p:cNvPicPr>
            <a:picLocks noGrp="1" noChangeAspect="1"/>
          </p:cNvPicPr>
          <p:nvPr>
            <p:ph idx="1"/>
          </p:nvPr>
        </p:nvPicPr>
        <p:blipFill>
          <a:blip r:embed="rId2"/>
          <a:stretch>
            <a:fillRect/>
          </a:stretch>
        </p:blipFill>
        <p:spPr>
          <a:xfrm>
            <a:off x="1283566" y="2000250"/>
            <a:ext cx="2314575" cy="1428750"/>
          </a:xfrm>
        </p:spPr>
      </p:pic>
      <p:sp>
        <p:nvSpPr>
          <p:cNvPr id="7" name="TextBox 6">
            <a:extLst>
              <a:ext uri="{FF2B5EF4-FFF2-40B4-BE49-F238E27FC236}">
                <a16:creationId xmlns:a16="http://schemas.microsoft.com/office/drawing/2014/main" id="{CF661348-76BB-9B7A-AD06-5FAC633AC0F7}"/>
              </a:ext>
            </a:extLst>
          </p:cNvPr>
          <p:cNvSpPr txBox="1"/>
          <p:nvPr/>
        </p:nvSpPr>
        <p:spPr>
          <a:xfrm>
            <a:off x="3842327" y="2119807"/>
            <a:ext cx="6096000" cy="369332"/>
          </a:xfrm>
          <a:prstGeom prst="rect">
            <a:avLst/>
          </a:prstGeom>
          <a:noFill/>
        </p:spPr>
        <p:txBody>
          <a:bodyPr wrap="square">
            <a:spAutoFit/>
          </a:bodyPr>
          <a:lstStyle/>
          <a:p>
            <a:r>
              <a:rPr lang="en-MY" dirty="0"/>
              <a:t>60 Malay ESL students – 30 M &amp; 30 F</a:t>
            </a:r>
          </a:p>
        </p:txBody>
      </p:sp>
      <p:sp>
        <p:nvSpPr>
          <p:cNvPr id="9" name="TextBox 8">
            <a:extLst>
              <a:ext uri="{FF2B5EF4-FFF2-40B4-BE49-F238E27FC236}">
                <a16:creationId xmlns:a16="http://schemas.microsoft.com/office/drawing/2014/main" id="{F7E3EF16-BFC9-938F-E773-E4990E91DFF3}"/>
              </a:ext>
            </a:extLst>
          </p:cNvPr>
          <p:cNvSpPr txBox="1"/>
          <p:nvPr/>
        </p:nvSpPr>
        <p:spPr>
          <a:xfrm>
            <a:off x="3842327" y="2468223"/>
            <a:ext cx="6096000" cy="707886"/>
          </a:xfrm>
          <a:prstGeom prst="rect">
            <a:avLst/>
          </a:prstGeom>
          <a:noFill/>
        </p:spPr>
        <p:txBody>
          <a:bodyPr wrap="square">
            <a:spAutoFit/>
          </a:bodyPr>
          <a:lstStyle/>
          <a:p>
            <a:r>
              <a:rPr lang="en-MY" sz="2000" dirty="0"/>
              <a:t>A one-year foundation programme in TESL, UiTM </a:t>
            </a:r>
            <a:r>
              <a:rPr lang="en-MY" sz="2000" dirty="0" err="1"/>
              <a:t>Dengkil</a:t>
            </a:r>
            <a:r>
              <a:rPr lang="en-MY" sz="2000" dirty="0"/>
              <a:t> </a:t>
            </a:r>
          </a:p>
        </p:txBody>
      </p:sp>
      <p:sp>
        <p:nvSpPr>
          <p:cNvPr id="11" name="TextBox 10">
            <a:extLst>
              <a:ext uri="{FF2B5EF4-FFF2-40B4-BE49-F238E27FC236}">
                <a16:creationId xmlns:a16="http://schemas.microsoft.com/office/drawing/2014/main" id="{2C90C0A0-1D75-AF75-62EA-4135408A35C1}"/>
              </a:ext>
            </a:extLst>
          </p:cNvPr>
          <p:cNvSpPr txBox="1"/>
          <p:nvPr/>
        </p:nvSpPr>
        <p:spPr>
          <a:xfrm>
            <a:off x="3842327" y="3215155"/>
            <a:ext cx="6096000" cy="400110"/>
          </a:xfrm>
          <a:prstGeom prst="rect">
            <a:avLst/>
          </a:prstGeom>
          <a:noFill/>
        </p:spPr>
        <p:txBody>
          <a:bodyPr wrap="square">
            <a:spAutoFit/>
          </a:bodyPr>
          <a:lstStyle/>
          <a:p>
            <a:r>
              <a:rPr lang="en-MY" sz="2000" dirty="0"/>
              <a:t>Bilingual - Malay and English  </a:t>
            </a:r>
          </a:p>
        </p:txBody>
      </p:sp>
      <p:pic>
        <p:nvPicPr>
          <p:cNvPr id="13" name="Picture 12">
            <a:extLst>
              <a:ext uri="{FF2B5EF4-FFF2-40B4-BE49-F238E27FC236}">
                <a16:creationId xmlns:a16="http://schemas.microsoft.com/office/drawing/2014/main" id="{F780C4C8-22F6-4EE8-5DD6-17C12D7FC04C}"/>
              </a:ext>
            </a:extLst>
          </p:cNvPr>
          <p:cNvPicPr>
            <a:picLocks noChangeAspect="1"/>
          </p:cNvPicPr>
          <p:nvPr/>
        </p:nvPicPr>
        <p:blipFill>
          <a:blip r:embed="rId3"/>
          <a:stretch>
            <a:fillRect/>
          </a:stretch>
        </p:blipFill>
        <p:spPr>
          <a:xfrm>
            <a:off x="1370590" y="3749617"/>
            <a:ext cx="1895475" cy="1695450"/>
          </a:xfrm>
          <a:prstGeom prst="rect">
            <a:avLst/>
          </a:prstGeom>
        </p:spPr>
      </p:pic>
      <p:sp>
        <p:nvSpPr>
          <p:cNvPr id="15" name="TextBox 14">
            <a:extLst>
              <a:ext uri="{FF2B5EF4-FFF2-40B4-BE49-F238E27FC236}">
                <a16:creationId xmlns:a16="http://schemas.microsoft.com/office/drawing/2014/main" id="{4CD1D426-03D2-4577-5709-7D89380AEFFE}"/>
              </a:ext>
            </a:extLst>
          </p:cNvPr>
          <p:cNvSpPr txBox="1"/>
          <p:nvPr/>
        </p:nvSpPr>
        <p:spPr>
          <a:xfrm>
            <a:off x="3842327" y="3725042"/>
            <a:ext cx="6096000" cy="400110"/>
          </a:xfrm>
          <a:prstGeom prst="rect">
            <a:avLst/>
          </a:prstGeom>
          <a:noFill/>
        </p:spPr>
        <p:txBody>
          <a:bodyPr wrap="square">
            <a:spAutoFit/>
          </a:bodyPr>
          <a:lstStyle/>
          <a:p>
            <a:r>
              <a:rPr lang="en-MY" sz="2000" dirty="0"/>
              <a:t>Narrate a short story based on serial pictures</a:t>
            </a:r>
          </a:p>
        </p:txBody>
      </p:sp>
      <p:sp>
        <p:nvSpPr>
          <p:cNvPr id="17" name="TextBox 16">
            <a:extLst>
              <a:ext uri="{FF2B5EF4-FFF2-40B4-BE49-F238E27FC236}">
                <a16:creationId xmlns:a16="http://schemas.microsoft.com/office/drawing/2014/main" id="{E0F6BAA9-B44F-6CE0-1821-CDE7343A04A5}"/>
              </a:ext>
            </a:extLst>
          </p:cNvPr>
          <p:cNvSpPr txBox="1"/>
          <p:nvPr/>
        </p:nvSpPr>
        <p:spPr>
          <a:xfrm>
            <a:off x="3842327" y="4158186"/>
            <a:ext cx="6096000" cy="400110"/>
          </a:xfrm>
          <a:prstGeom prst="rect">
            <a:avLst/>
          </a:prstGeom>
          <a:noFill/>
        </p:spPr>
        <p:txBody>
          <a:bodyPr wrap="square">
            <a:spAutoFit/>
          </a:bodyPr>
          <a:lstStyle/>
          <a:p>
            <a:r>
              <a:rPr lang="en-MY" sz="2000" dirty="0"/>
              <a:t>In a quiet room at the student's university</a:t>
            </a:r>
          </a:p>
        </p:txBody>
      </p:sp>
      <p:sp>
        <p:nvSpPr>
          <p:cNvPr id="19" name="TextBox 18">
            <a:extLst>
              <a:ext uri="{FF2B5EF4-FFF2-40B4-BE49-F238E27FC236}">
                <a16:creationId xmlns:a16="http://schemas.microsoft.com/office/drawing/2014/main" id="{D8AB42A5-347F-6524-0692-1135012C2B2F}"/>
              </a:ext>
            </a:extLst>
          </p:cNvPr>
          <p:cNvSpPr txBox="1"/>
          <p:nvPr/>
        </p:nvSpPr>
        <p:spPr>
          <a:xfrm>
            <a:off x="3842327" y="4597342"/>
            <a:ext cx="6096000" cy="707886"/>
          </a:xfrm>
          <a:prstGeom prst="rect">
            <a:avLst/>
          </a:prstGeom>
          <a:noFill/>
        </p:spPr>
        <p:txBody>
          <a:bodyPr wrap="square">
            <a:spAutoFit/>
          </a:bodyPr>
          <a:lstStyle/>
          <a:p>
            <a:r>
              <a:rPr lang="en-MY" sz="2000" dirty="0"/>
              <a:t>A Behringer B-2 Pro 2 Diaphragm Condenser </a:t>
            </a:r>
            <a:r>
              <a:rPr lang="en-MY" sz="2000" dirty="0" err="1"/>
              <a:t>Cardiod</a:t>
            </a:r>
            <a:r>
              <a:rPr lang="en-MY" sz="2000" dirty="0"/>
              <a:t> microphone attached to a laptop</a:t>
            </a:r>
          </a:p>
        </p:txBody>
      </p:sp>
    </p:spTree>
    <p:extLst>
      <p:ext uri="{BB962C8B-B14F-4D97-AF65-F5344CB8AC3E}">
        <p14:creationId xmlns:p14="http://schemas.microsoft.com/office/powerpoint/2010/main" val="1578903954"/>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{8E922585-4EB2-4F88-B40B-6C831A01CD7B}tf56160789_win32</Template>
  <TotalTime>239</TotalTime>
  <Words>846</Words>
  <Application>Microsoft Office PowerPoint</Application>
  <PresentationFormat>Widescreen</PresentationFormat>
  <Paragraphs>73</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Bookman Old Style</vt:lpstr>
      <vt:lpstr>Calibri</vt:lpstr>
      <vt:lpstr>Courier New</vt:lpstr>
      <vt:lpstr>Franklin Gothic Book</vt:lpstr>
      <vt:lpstr>1_RetrospectVTI</vt:lpstr>
      <vt:lpstr>THE FUNCTIONS OF THE RISE TONE IN STRUCTURED SHORT STORY NARRATIONS BY MALAY ESL LEARNERS </vt:lpstr>
      <vt:lpstr>ORDER OF PRESENTATION</vt:lpstr>
      <vt:lpstr>PURPOSE OF THE STUDY</vt:lpstr>
      <vt:lpstr>RESEARCH QUESTIONS</vt:lpstr>
      <vt:lpstr>DISCOURSE INTONATION</vt:lpstr>
      <vt:lpstr>DISCOURSE INTONATION</vt:lpstr>
      <vt:lpstr>THE RISE TONE FUNCTIONS</vt:lpstr>
      <vt:lpstr>GENDER DIFFERENCES</vt:lpstr>
      <vt:lpstr>METHOD</vt:lpstr>
      <vt:lpstr>METHOD</vt:lpstr>
      <vt:lpstr>METHOD</vt:lpstr>
      <vt:lpstr>FINDINGS</vt:lpstr>
      <vt:lpstr>FINDINGS</vt:lpstr>
      <vt:lpstr>FINDINGS</vt:lpstr>
      <vt:lpstr>DISCUSSION</vt:lpstr>
      <vt:lpstr>DISCUSSION</vt:lpstr>
      <vt:lpstr>DISCUSSION</vt:lpstr>
      <vt:lpstr>DISCUSSION</vt:lpstr>
      <vt:lpstr>DISCUSSION</vt:lpstr>
      <vt:lpstr>DISCUSSION</vt:lpstr>
      <vt:lpstr>DISCUSSION</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FUNCTIONS OF THE RISE TONE IN STRUCTURED SHORT STORY NARRATIONS BY MALAY ESL LEARNERS</dc:title>
  <dc:creator>fazyudi nadzri</dc:creator>
  <cp:lastModifiedBy>Zahariah Pilus</cp:lastModifiedBy>
  <cp:revision>14</cp:revision>
  <dcterms:created xsi:type="dcterms:W3CDTF">2022-08-05T01:41:14Z</dcterms:created>
  <dcterms:modified xsi:type="dcterms:W3CDTF">2022-12-24T13:50:57Z</dcterms:modified>
</cp:coreProperties>
</file>