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2" r:id="rId7"/>
    <p:sldId id="261"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119" d="100"/>
          <a:sy n="119" d="100"/>
        </p:scale>
        <p:origin x="232"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p:cNvSpPr>
            <a:spLocks noGrp="1"/>
          </p:cNvSpPr>
          <p:nvPr>
            <p:ph type="dt" sz="half" idx="10"/>
          </p:nvPr>
        </p:nvSpPr>
        <p:spPr/>
        <p:txBody>
          <a:bodyPr/>
          <a:lstStyle/>
          <a:p>
            <a:fld id="{FFE9B8F5-D650-4DC3-AD9B-B0D702D11183}" type="datetimeFigureOut">
              <a:rPr lang="en-MY" smtClean="0"/>
              <a:t>09/10/2022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2AD9386-3E65-4F36-9744-4ACDDEC415D4}" type="slidenum">
              <a:rPr lang="en-MY" smtClean="0"/>
              <a:t>‹#›</a:t>
            </a:fld>
            <a:endParaRPr lang="en-MY"/>
          </a:p>
        </p:txBody>
      </p:sp>
    </p:spTree>
    <p:extLst>
      <p:ext uri="{BB962C8B-B14F-4D97-AF65-F5344CB8AC3E}">
        <p14:creationId xmlns:p14="http://schemas.microsoft.com/office/powerpoint/2010/main" val="242575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FFE9B8F5-D650-4DC3-AD9B-B0D702D11183}" type="datetimeFigureOut">
              <a:rPr lang="en-MY" smtClean="0"/>
              <a:t>09/10/2022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2AD9386-3E65-4F36-9744-4ACDDEC415D4}" type="slidenum">
              <a:rPr lang="en-MY" smtClean="0"/>
              <a:t>‹#›</a:t>
            </a:fld>
            <a:endParaRPr lang="en-MY"/>
          </a:p>
        </p:txBody>
      </p:sp>
    </p:spTree>
    <p:extLst>
      <p:ext uri="{BB962C8B-B14F-4D97-AF65-F5344CB8AC3E}">
        <p14:creationId xmlns:p14="http://schemas.microsoft.com/office/powerpoint/2010/main" val="3710076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FFE9B8F5-D650-4DC3-AD9B-B0D702D11183}" type="datetimeFigureOut">
              <a:rPr lang="en-MY" smtClean="0"/>
              <a:t>09/10/2022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2AD9386-3E65-4F36-9744-4ACDDEC415D4}" type="slidenum">
              <a:rPr lang="en-MY" smtClean="0"/>
              <a:t>‹#›</a:t>
            </a:fld>
            <a:endParaRPr lang="en-MY"/>
          </a:p>
        </p:txBody>
      </p:sp>
    </p:spTree>
    <p:extLst>
      <p:ext uri="{BB962C8B-B14F-4D97-AF65-F5344CB8AC3E}">
        <p14:creationId xmlns:p14="http://schemas.microsoft.com/office/powerpoint/2010/main" val="186936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FFE9B8F5-D650-4DC3-AD9B-B0D702D11183}" type="datetimeFigureOut">
              <a:rPr lang="en-MY" smtClean="0"/>
              <a:t>09/10/2022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2AD9386-3E65-4F36-9744-4ACDDEC415D4}" type="slidenum">
              <a:rPr lang="en-MY" smtClean="0"/>
              <a:t>‹#›</a:t>
            </a:fld>
            <a:endParaRPr lang="en-MY"/>
          </a:p>
        </p:txBody>
      </p:sp>
    </p:spTree>
    <p:extLst>
      <p:ext uri="{BB962C8B-B14F-4D97-AF65-F5344CB8AC3E}">
        <p14:creationId xmlns:p14="http://schemas.microsoft.com/office/powerpoint/2010/main" val="751642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E9B8F5-D650-4DC3-AD9B-B0D702D11183}" type="datetimeFigureOut">
              <a:rPr lang="en-MY" smtClean="0"/>
              <a:t>09/10/2022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2AD9386-3E65-4F36-9744-4ACDDEC415D4}" type="slidenum">
              <a:rPr lang="en-MY" smtClean="0"/>
              <a:t>‹#›</a:t>
            </a:fld>
            <a:endParaRPr lang="en-MY"/>
          </a:p>
        </p:txBody>
      </p:sp>
    </p:spTree>
    <p:extLst>
      <p:ext uri="{BB962C8B-B14F-4D97-AF65-F5344CB8AC3E}">
        <p14:creationId xmlns:p14="http://schemas.microsoft.com/office/powerpoint/2010/main" val="47979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p>
            <a:fld id="{FFE9B8F5-D650-4DC3-AD9B-B0D702D11183}" type="datetimeFigureOut">
              <a:rPr lang="en-MY" smtClean="0"/>
              <a:t>09/10/2022</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32AD9386-3E65-4F36-9744-4ACDDEC415D4}" type="slidenum">
              <a:rPr lang="en-MY" smtClean="0"/>
              <a:t>‹#›</a:t>
            </a:fld>
            <a:endParaRPr lang="en-MY"/>
          </a:p>
        </p:txBody>
      </p:sp>
    </p:spTree>
    <p:extLst>
      <p:ext uri="{BB962C8B-B14F-4D97-AF65-F5344CB8AC3E}">
        <p14:creationId xmlns:p14="http://schemas.microsoft.com/office/powerpoint/2010/main" val="166204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p>
            <a:fld id="{FFE9B8F5-D650-4DC3-AD9B-B0D702D11183}" type="datetimeFigureOut">
              <a:rPr lang="en-MY" smtClean="0"/>
              <a:t>09/10/2022</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32AD9386-3E65-4F36-9744-4ACDDEC415D4}" type="slidenum">
              <a:rPr lang="en-MY" smtClean="0"/>
              <a:t>‹#›</a:t>
            </a:fld>
            <a:endParaRPr lang="en-MY"/>
          </a:p>
        </p:txBody>
      </p:sp>
    </p:spTree>
    <p:extLst>
      <p:ext uri="{BB962C8B-B14F-4D97-AF65-F5344CB8AC3E}">
        <p14:creationId xmlns:p14="http://schemas.microsoft.com/office/powerpoint/2010/main" val="1149548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fld id="{FFE9B8F5-D650-4DC3-AD9B-B0D702D11183}" type="datetimeFigureOut">
              <a:rPr lang="en-MY" smtClean="0"/>
              <a:t>09/10/2022</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32AD9386-3E65-4F36-9744-4ACDDEC415D4}" type="slidenum">
              <a:rPr lang="en-MY" smtClean="0"/>
              <a:t>‹#›</a:t>
            </a:fld>
            <a:endParaRPr lang="en-MY"/>
          </a:p>
        </p:txBody>
      </p:sp>
    </p:spTree>
    <p:extLst>
      <p:ext uri="{BB962C8B-B14F-4D97-AF65-F5344CB8AC3E}">
        <p14:creationId xmlns:p14="http://schemas.microsoft.com/office/powerpoint/2010/main" val="3716993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E9B8F5-D650-4DC3-AD9B-B0D702D11183}" type="datetimeFigureOut">
              <a:rPr lang="en-MY" smtClean="0"/>
              <a:t>09/10/2022</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32AD9386-3E65-4F36-9744-4ACDDEC415D4}" type="slidenum">
              <a:rPr lang="en-MY" smtClean="0"/>
              <a:t>‹#›</a:t>
            </a:fld>
            <a:endParaRPr lang="en-MY"/>
          </a:p>
        </p:txBody>
      </p:sp>
    </p:spTree>
    <p:extLst>
      <p:ext uri="{BB962C8B-B14F-4D97-AF65-F5344CB8AC3E}">
        <p14:creationId xmlns:p14="http://schemas.microsoft.com/office/powerpoint/2010/main" val="1731053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E9B8F5-D650-4DC3-AD9B-B0D702D11183}" type="datetimeFigureOut">
              <a:rPr lang="en-MY" smtClean="0"/>
              <a:t>09/10/2022</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32AD9386-3E65-4F36-9744-4ACDDEC415D4}" type="slidenum">
              <a:rPr lang="en-MY" smtClean="0"/>
              <a:t>‹#›</a:t>
            </a:fld>
            <a:endParaRPr lang="en-MY"/>
          </a:p>
        </p:txBody>
      </p:sp>
    </p:spTree>
    <p:extLst>
      <p:ext uri="{BB962C8B-B14F-4D97-AF65-F5344CB8AC3E}">
        <p14:creationId xmlns:p14="http://schemas.microsoft.com/office/powerpoint/2010/main" val="154587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E9B8F5-D650-4DC3-AD9B-B0D702D11183}" type="datetimeFigureOut">
              <a:rPr lang="en-MY" smtClean="0"/>
              <a:t>09/10/2022</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32AD9386-3E65-4F36-9744-4ACDDEC415D4}" type="slidenum">
              <a:rPr lang="en-MY" smtClean="0"/>
              <a:t>‹#›</a:t>
            </a:fld>
            <a:endParaRPr lang="en-MY"/>
          </a:p>
        </p:txBody>
      </p:sp>
    </p:spTree>
    <p:extLst>
      <p:ext uri="{BB962C8B-B14F-4D97-AF65-F5344CB8AC3E}">
        <p14:creationId xmlns:p14="http://schemas.microsoft.com/office/powerpoint/2010/main" val="2708470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9B8F5-D650-4DC3-AD9B-B0D702D11183}" type="datetimeFigureOut">
              <a:rPr lang="en-MY" smtClean="0"/>
              <a:t>09/10/2022</a:t>
            </a:fld>
            <a:endParaRPr lang="en-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D9386-3E65-4F36-9744-4ACDDEC415D4}" type="slidenum">
              <a:rPr lang="en-MY" smtClean="0"/>
              <a:t>‹#›</a:t>
            </a:fld>
            <a:endParaRPr lang="en-MY"/>
          </a:p>
        </p:txBody>
      </p:sp>
    </p:spTree>
    <p:extLst>
      <p:ext uri="{BB962C8B-B14F-4D97-AF65-F5344CB8AC3E}">
        <p14:creationId xmlns:p14="http://schemas.microsoft.com/office/powerpoint/2010/main" val="656202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blog.ethis.co/the-4-types-of-crowdfund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23630" y="826934"/>
            <a:ext cx="9634770" cy="3554819"/>
          </a:xfrm>
          <a:prstGeom prst="rect">
            <a:avLst/>
          </a:prstGeom>
          <a:noFill/>
        </p:spPr>
        <p:txBody>
          <a:bodyPr wrap="square" rtlCol="0">
            <a:spAutoFit/>
          </a:bodyPr>
          <a:lstStyle/>
          <a:p>
            <a:r>
              <a:rPr lang="en-MY" sz="4500" i="1" dirty="0">
                <a:effectLst>
                  <a:outerShdw blurRad="50800" dist="38100" dir="5400000" algn="t" rotWithShape="0">
                    <a:schemeClr val="accent2">
                      <a:lumMod val="40000"/>
                      <a:lumOff val="60000"/>
                      <a:alpha val="40000"/>
                    </a:schemeClr>
                  </a:outerShdw>
                </a:effectLst>
                <a:latin typeface="Arial Black" panose="020B0A04020102020204" pitchFamily="34" charset="0"/>
              </a:rPr>
              <a:t>Islamic Social Finance</a:t>
            </a:r>
          </a:p>
          <a:p>
            <a:endParaRPr lang="en-MY" sz="4500" dirty="0">
              <a:effectLst>
                <a:outerShdw blurRad="50800" dist="38100" dir="5400000" algn="t" rotWithShape="0">
                  <a:schemeClr val="accent2">
                    <a:lumMod val="40000"/>
                    <a:lumOff val="60000"/>
                    <a:alpha val="40000"/>
                  </a:schemeClr>
                </a:outerShdw>
              </a:effectLst>
              <a:latin typeface="Arial Black" panose="020B0A04020102020204" pitchFamily="34" charset="0"/>
            </a:endParaRPr>
          </a:p>
          <a:p>
            <a:r>
              <a:rPr lang="en-MY" sz="2500" b="1" dirty="0" err="1">
                <a:effectLst>
                  <a:outerShdw blurRad="50800" dist="38100" dir="5400000" algn="t" rotWithShape="0">
                    <a:schemeClr val="accent2">
                      <a:lumMod val="40000"/>
                      <a:lumOff val="60000"/>
                      <a:alpha val="40000"/>
                    </a:schemeClr>
                  </a:outerShdw>
                </a:effectLst>
                <a:latin typeface="Arial Black" panose="020B0A04020102020204" pitchFamily="34" charset="0"/>
              </a:rPr>
              <a:t>Assoc.Prof.Dr</a:t>
            </a:r>
            <a:r>
              <a:rPr lang="en-MY" sz="2500" b="1" dirty="0">
                <a:effectLst>
                  <a:outerShdw blurRad="50800" dist="38100" dir="5400000" algn="t" rotWithShape="0">
                    <a:schemeClr val="accent2">
                      <a:lumMod val="40000"/>
                      <a:lumOff val="60000"/>
                      <a:alpha val="40000"/>
                    </a:schemeClr>
                  </a:outerShdw>
                </a:effectLst>
                <a:latin typeface="Arial Black" panose="020B0A04020102020204" pitchFamily="34" charset="0"/>
              </a:rPr>
              <a:t>. Mohamed </a:t>
            </a:r>
            <a:r>
              <a:rPr lang="en-MY" sz="2500" b="1" dirty="0" err="1">
                <a:effectLst>
                  <a:outerShdw blurRad="50800" dist="38100" dir="5400000" algn="t" rotWithShape="0">
                    <a:schemeClr val="accent2">
                      <a:lumMod val="40000"/>
                      <a:lumOff val="60000"/>
                      <a:alpha val="40000"/>
                    </a:schemeClr>
                  </a:outerShdw>
                </a:effectLst>
                <a:latin typeface="Arial Black" panose="020B0A04020102020204" pitchFamily="34" charset="0"/>
              </a:rPr>
              <a:t>Asmy</a:t>
            </a:r>
            <a:r>
              <a:rPr lang="en-MY" sz="2500" b="1" dirty="0">
                <a:effectLst>
                  <a:outerShdw blurRad="50800" dist="38100" dir="5400000" algn="t" rotWithShape="0">
                    <a:schemeClr val="accent2">
                      <a:lumMod val="40000"/>
                      <a:lumOff val="60000"/>
                      <a:alpha val="40000"/>
                    </a:schemeClr>
                  </a:outerShdw>
                </a:effectLst>
                <a:latin typeface="Arial Black" panose="020B0A04020102020204" pitchFamily="34" charset="0"/>
              </a:rPr>
              <a:t> Bin </a:t>
            </a:r>
            <a:r>
              <a:rPr lang="en-MY" sz="2500" b="1" dirty="0" err="1">
                <a:effectLst>
                  <a:outerShdw blurRad="50800" dist="38100" dir="5400000" algn="t" rotWithShape="0">
                    <a:schemeClr val="accent2">
                      <a:lumMod val="40000"/>
                      <a:lumOff val="60000"/>
                      <a:alpha val="40000"/>
                    </a:schemeClr>
                  </a:outerShdw>
                </a:effectLst>
                <a:latin typeface="Arial Black" panose="020B0A04020102020204" pitchFamily="34" charset="0"/>
              </a:rPr>
              <a:t>Mohd</a:t>
            </a:r>
            <a:r>
              <a:rPr lang="en-MY" sz="2500" b="1" dirty="0">
                <a:effectLst>
                  <a:outerShdw blurRad="50800" dist="38100" dir="5400000" algn="t" rotWithShape="0">
                    <a:schemeClr val="accent2">
                      <a:lumMod val="40000"/>
                      <a:lumOff val="60000"/>
                      <a:alpha val="40000"/>
                    </a:schemeClr>
                  </a:outerShdw>
                </a:effectLst>
                <a:latin typeface="Arial Black" panose="020B0A04020102020204" pitchFamily="34" charset="0"/>
              </a:rPr>
              <a:t> </a:t>
            </a:r>
            <a:r>
              <a:rPr lang="en-MY" sz="2500" b="1" dirty="0" err="1">
                <a:effectLst>
                  <a:outerShdw blurRad="50800" dist="38100" dir="5400000" algn="t" rotWithShape="0">
                    <a:schemeClr val="accent2">
                      <a:lumMod val="40000"/>
                      <a:lumOff val="60000"/>
                      <a:alpha val="40000"/>
                    </a:schemeClr>
                  </a:outerShdw>
                </a:effectLst>
                <a:latin typeface="Arial Black" panose="020B0A04020102020204" pitchFamily="34" charset="0"/>
              </a:rPr>
              <a:t>Thas</a:t>
            </a:r>
            <a:r>
              <a:rPr lang="en-MY" sz="2500" b="1" dirty="0">
                <a:effectLst>
                  <a:outerShdw blurRad="50800" dist="38100" dir="5400000" algn="t" rotWithShape="0">
                    <a:schemeClr val="accent2">
                      <a:lumMod val="40000"/>
                      <a:lumOff val="60000"/>
                      <a:alpha val="40000"/>
                    </a:schemeClr>
                  </a:outerShdw>
                </a:effectLst>
                <a:latin typeface="Arial Black" panose="020B0A04020102020204" pitchFamily="34" charset="0"/>
              </a:rPr>
              <a:t> </a:t>
            </a:r>
            <a:r>
              <a:rPr lang="en-MY" sz="2500" b="1" dirty="0" err="1">
                <a:effectLst>
                  <a:outerShdw blurRad="50800" dist="38100" dir="5400000" algn="t" rotWithShape="0">
                    <a:schemeClr val="accent2">
                      <a:lumMod val="40000"/>
                      <a:lumOff val="60000"/>
                      <a:alpha val="40000"/>
                    </a:schemeClr>
                  </a:outerShdw>
                </a:effectLst>
                <a:latin typeface="Arial Black" panose="020B0A04020102020204" pitchFamily="34" charset="0"/>
              </a:rPr>
              <a:t>Thaker</a:t>
            </a:r>
            <a:endParaRPr lang="en-MY" sz="2800" dirty="0">
              <a:effectLst>
                <a:outerShdw blurRad="50800" dist="38100" dir="5400000" algn="t" rotWithShape="0">
                  <a:schemeClr val="accent2">
                    <a:lumMod val="40000"/>
                    <a:lumOff val="60000"/>
                    <a:alpha val="40000"/>
                  </a:schemeClr>
                </a:outerShdw>
              </a:effectLst>
              <a:latin typeface="Arial Black" panose="020B0A04020102020204" pitchFamily="34" charset="0"/>
            </a:endParaRPr>
          </a:p>
          <a:p>
            <a:r>
              <a:rPr lang="en-MY" sz="2600" dirty="0">
                <a:effectLst>
                  <a:outerShdw blurRad="50800" dist="38100" dir="5400000" algn="t" rotWithShape="0">
                    <a:schemeClr val="accent2">
                      <a:lumMod val="40000"/>
                      <a:lumOff val="60000"/>
                      <a:alpha val="40000"/>
                    </a:schemeClr>
                  </a:outerShdw>
                </a:effectLst>
                <a:latin typeface="Arial Black" panose="020B0A04020102020204" pitchFamily="34" charset="0"/>
              </a:rPr>
              <a:t>Department of Economics</a:t>
            </a:r>
          </a:p>
          <a:p>
            <a:r>
              <a:rPr lang="en-MY" sz="2600" dirty="0">
                <a:effectLst>
                  <a:outerShdw blurRad="50800" dist="38100" dir="5400000" algn="t" rotWithShape="0">
                    <a:schemeClr val="accent2">
                      <a:lumMod val="40000"/>
                      <a:lumOff val="60000"/>
                      <a:alpha val="40000"/>
                    </a:schemeClr>
                  </a:outerShdw>
                </a:effectLst>
                <a:latin typeface="Arial Black" panose="020B0A04020102020204" pitchFamily="34" charset="0"/>
              </a:rPr>
              <a:t>International Islamic University Malaysia</a:t>
            </a:r>
          </a:p>
          <a:p>
            <a:r>
              <a:rPr lang="en-MY" sz="5400" dirty="0">
                <a:effectLst>
                  <a:outerShdw blurRad="50800" dist="38100" dir="5400000" algn="t" rotWithShape="0">
                    <a:schemeClr val="accent2">
                      <a:lumMod val="40000"/>
                      <a:lumOff val="60000"/>
                      <a:alpha val="40000"/>
                    </a:schemeClr>
                  </a:outerShdw>
                </a:effectLst>
                <a:latin typeface="Arial Black" panose="020B0A04020102020204" pitchFamily="34" charset="0"/>
              </a:rPr>
              <a:t> </a:t>
            </a:r>
          </a:p>
        </p:txBody>
      </p:sp>
    </p:spTree>
    <p:extLst>
      <p:ext uri="{BB962C8B-B14F-4D97-AF65-F5344CB8AC3E}">
        <p14:creationId xmlns:p14="http://schemas.microsoft.com/office/powerpoint/2010/main" val="326606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C547-D541-8F30-4B52-19550FDF76A4}"/>
              </a:ext>
            </a:extLst>
          </p:cNvPr>
          <p:cNvSpPr>
            <a:spLocks noGrp="1"/>
          </p:cNvSpPr>
          <p:nvPr>
            <p:ph type="title"/>
          </p:nvPr>
        </p:nvSpPr>
        <p:spPr>
          <a:xfrm>
            <a:off x="1676400" y="377000"/>
            <a:ext cx="10515600" cy="1325563"/>
          </a:xfrm>
        </p:spPr>
        <p:txBody>
          <a:bodyPr/>
          <a:lstStyle/>
          <a:p>
            <a:r>
              <a:rPr lang="en-US" dirty="0">
                <a:solidFill>
                  <a:srgbClr val="FF0000"/>
                </a:solidFill>
              </a:rPr>
              <a:t>Implications of ISF</a:t>
            </a:r>
          </a:p>
        </p:txBody>
      </p:sp>
      <p:sp>
        <p:nvSpPr>
          <p:cNvPr id="3" name="Content Placeholder 2">
            <a:extLst>
              <a:ext uri="{FF2B5EF4-FFF2-40B4-BE49-F238E27FC236}">
                <a16:creationId xmlns:a16="http://schemas.microsoft.com/office/drawing/2014/main" id="{3402832D-CE2F-7049-6D33-D406B31F92F7}"/>
              </a:ext>
            </a:extLst>
          </p:cNvPr>
          <p:cNvSpPr>
            <a:spLocks noGrp="1"/>
          </p:cNvSpPr>
          <p:nvPr>
            <p:ph idx="1"/>
          </p:nvPr>
        </p:nvSpPr>
        <p:spPr>
          <a:xfrm>
            <a:off x="838199" y="1825625"/>
            <a:ext cx="10700657" cy="4351338"/>
          </a:xfrm>
        </p:spPr>
        <p:txBody>
          <a:bodyPr>
            <a:normAutofit/>
          </a:bodyPr>
          <a:lstStyle/>
          <a:p>
            <a:pPr algn="just">
              <a:buFont typeface="Arial" panose="020B0604020202020204" pitchFamily="34" charset="0"/>
              <a:buChar char="•"/>
            </a:pPr>
            <a:r>
              <a:rPr lang="en-MY" sz="2400" dirty="0">
                <a:effectLst/>
              </a:rPr>
              <a:t>ISF has several positive and significant implications such as </a:t>
            </a:r>
          </a:p>
          <a:p>
            <a:pPr algn="just">
              <a:buFont typeface="Wingdings" pitchFamily="2" charset="2"/>
              <a:buChar char="Ø"/>
            </a:pPr>
            <a:r>
              <a:rPr lang="en-MY" sz="2400" dirty="0"/>
              <a:t>Alternative source of effective financing.</a:t>
            </a:r>
          </a:p>
          <a:p>
            <a:pPr algn="just">
              <a:buFont typeface="Wingdings" pitchFamily="2" charset="2"/>
              <a:buChar char="Ø"/>
            </a:pPr>
            <a:r>
              <a:rPr lang="en-MY" sz="2400" dirty="0"/>
              <a:t>I</a:t>
            </a:r>
            <a:r>
              <a:rPr lang="en-MY" sz="2400" dirty="0">
                <a:effectLst/>
              </a:rPr>
              <a:t>t lessens the severity of economic inequality resulted from biased distribution of resources and wealth. </a:t>
            </a:r>
          </a:p>
          <a:p>
            <a:pPr algn="just">
              <a:buFont typeface="Wingdings" pitchFamily="2" charset="2"/>
              <a:buChar char="Ø"/>
            </a:pPr>
            <a:r>
              <a:rPr lang="en-MY" sz="2400" dirty="0">
                <a:effectLst/>
              </a:rPr>
              <a:t>Protect weak and vulnerable segments of </a:t>
            </a:r>
            <a:r>
              <a:rPr lang="en-MY" sz="2400">
                <a:effectLst/>
              </a:rPr>
              <a:t>the society, </a:t>
            </a:r>
            <a:r>
              <a:rPr lang="en-MY" sz="2400" dirty="0">
                <a:effectLst/>
              </a:rPr>
              <a:t>in particular.</a:t>
            </a:r>
          </a:p>
          <a:p>
            <a:pPr algn="just">
              <a:buFont typeface="Wingdings" pitchFamily="2" charset="2"/>
              <a:buChar char="Ø"/>
            </a:pPr>
            <a:r>
              <a:rPr lang="en-MY" sz="2400" dirty="0"/>
              <a:t>‘Vehicle’ for l</a:t>
            </a:r>
            <a:r>
              <a:rPr lang="en-MY" sz="2400" dirty="0">
                <a:effectLst/>
              </a:rPr>
              <a:t>ong term social improvements aiming for poverty alleviation and social impacts. </a:t>
            </a:r>
          </a:p>
          <a:p>
            <a:pPr algn="just">
              <a:buFont typeface="Wingdings" pitchFamily="2" charset="2"/>
              <a:buChar char="Ø"/>
            </a:pPr>
            <a:r>
              <a:rPr lang="en-MY" sz="2400" dirty="0"/>
              <a:t>Considered to be ‘enabler’ for socio- economic development projects/activities.</a:t>
            </a:r>
            <a:endParaRPr lang="en-MY" sz="2400" dirty="0">
              <a:effectLst/>
            </a:endParaRPr>
          </a:p>
          <a:p>
            <a:pPr algn="just"/>
            <a:endParaRPr lang="en-US" sz="2400" dirty="0"/>
          </a:p>
        </p:txBody>
      </p:sp>
    </p:spTree>
    <p:extLst>
      <p:ext uri="{BB962C8B-B14F-4D97-AF65-F5344CB8AC3E}">
        <p14:creationId xmlns:p14="http://schemas.microsoft.com/office/powerpoint/2010/main" val="3274023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24835-17DC-CC53-931E-53A20616965B}"/>
              </a:ext>
            </a:extLst>
          </p:cNvPr>
          <p:cNvSpPr>
            <a:spLocks noGrp="1"/>
          </p:cNvSpPr>
          <p:nvPr>
            <p:ph type="title"/>
          </p:nvPr>
        </p:nvSpPr>
        <p:spPr>
          <a:xfrm>
            <a:off x="968829" y="377001"/>
            <a:ext cx="10515600" cy="1325563"/>
          </a:xfrm>
        </p:spPr>
        <p:txBody>
          <a:bodyPr/>
          <a:lstStyle/>
          <a:p>
            <a:r>
              <a:rPr lang="en-US" dirty="0">
                <a:solidFill>
                  <a:srgbClr val="FF0000"/>
                </a:solidFill>
              </a:rPr>
              <a:t>     Examples of ISF in Practice</a:t>
            </a:r>
          </a:p>
        </p:txBody>
      </p:sp>
      <p:sp>
        <p:nvSpPr>
          <p:cNvPr id="3" name="Content Placeholder 2">
            <a:extLst>
              <a:ext uri="{FF2B5EF4-FFF2-40B4-BE49-F238E27FC236}">
                <a16:creationId xmlns:a16="http://schemas.microsoft.com/office/drawing/2014/main" id="{BE5173B3-1AFC-136C-CEFE-3075F2280D94}"/>
              </a:ext>
            </a:extLst>
          </p:cNvPr>
          <p:cNvSpPr>
            <a:spLocks noGrp="1"/>
          </p:cNvSpPr>
          <p:nvPr>
            <p:ph idx="1"/>
          </p:nvPr>
        </p:nvSpPr>
        <p:spPr/>
        <p:txBody>
          <a:bodyPr>
            <a:normAutofit/>
          </a:bodyPr>
          <a:lstStyle/>
          <a:p>
            <a:pPr algn="just"/>
            <a:r>
              <a:rPr lang="en-MY" sz="2400" dirty="0">
                <a:effectLst/>
              </a:rPr>
              <a:t>Sadaqah House by Bank Islam Malaysia </a:t>
            </a:r>
            <a:r>
              <a:rPr lang="en-MY" sz="2400" dirty="0" err="1">
                <a:effectLst/>
              </a:rPr>
              <a:t>Berhad</a:t>
            </a:r>
            <a:endParaRPr lang="en-MY" sz="2400" dirty="0"/>
          </a:p>
          <a:p>
            <a:pPr algn="just"/>
            <a:r>
              <a:rPr lang="en-US" sz="2400" dirty="0" err="1"/>
              <a:t>Ethis</a:t>
            </a:r>
            <a:r>
              <a:rPr lang="en-MY" sz="2400" dirty="0"/>
              <a:t>Crowd as </a:t>
            </a:r>
            <a:r>
              <a:rPr lang="en-MY" sz="2400" b="0" i="0" u="none" strike="noStrike" dirty="0">
                <a:effectLst/>
              </a:rPr>
              <a:t>first Shariah-compliant Equity Crowdfunding</a:t>
            </a:r>
            <a:endParaRPr lang="en-US" sz="2400" dirty="0"/>
          </a:p>
          <a:p>
            <a:pPr algn="just"/>
            <a:r>
              <a:rPr lang="en-US" sz="2400" dirty="0"/>
              <a:t>Amanah </a:t>
            </a:r>
            <a:r>
              <a:rPr lang="en-US" sz="2400" dirty="0" err="1"/>
              <a:t>Ikhtiar</a:t>
            </a:r>
            <a:r>
              <a:rPr lang="en-US" sz="2400" dirty="0"/>
              <a:t> Malaysia, </a:t>
            </a:r>
            <a:r>
              <a:rPr lang="en-US" sz="2400" dirty="0" err="1"/>
              <a:t>Akhuwat</a:t>
            </a:r>
            <a:r>
              <a:rPr lang="en-US" sz="2400" dirty="0"/>
              <a:t> as Islamic Microfinance</a:t>
            </a:r>
          </a:p>
          <a:p>
            <a:pPr algn="just"/>
            <a:r>
              <a:rPr lang="en-US" sz="2400" dirty="0" err="1"/>
              <a:t>Perbadanan</a:t>
            </a:r>
            <a:r>
              <a:rPr lang="en-US" sz="2400" dirty="0"/>
              <a:t> Waqf Selangor, </a:t>
            </a:r>
            <a:r>
              <a:rPr lang="en-US" sz="2400" dirty="0" err="1"/>
              <a:t>Waqaf</a:t>
            </a:r>
            <a:r>
              <a:rPr lang="en-US" sz="2400" dirty="0"/>
              <a:t> An Nur,</a:t>
            </a:r>
            <a:r>
              <a:rPr lang="en-MY" sz="2400" dirty="0">
                <a:effectLst/>
              </a:rPr>
              <a:t> Yayasan </a:t>
            </a:r>
            <a:r>
              <a:rPr lang="en-MY" sz="2400" dirty="0" err="1">
                <a:effectLst/>
              </a:rPr>
              <a:t>Wakaf</a:t>
            </a:r>
            <a:r>
              <a:rPr lang="en-MY" sz="2400" dirty="0">
                <a:effectLst/>
              </a:rPr>
              <a:t> Malaysia (YWM) as Waqf institutions</a:t>
            </a:r>
          </a:p>
          <a:p>
            <a:pPr algn="just"/>
            <a:r>
              <a:rPr lang="en-MY" sz="2400" dirty="0" err="1"/>
              <a:t>GlobalSadaqah</a:t>
            </a:r>
            <a:r>
              <a:rPr lang="en-MY" sz="2400" dirty="0"/>
              <a:t> as Sadaqah crowdfunding platform</a:t>
            </a:r>
          </a:p>
          <a:p>
            <a:pPr algn="just"/>
            <a:endParaRPr lang="en-US" sz="2400" dirty="0"/>
          </a:p>
          <a:p>
            <a:pPr algn="just"/>
            <a:endParaRPr lang="en-US" sz="2400" dirty="0"/>
          </a:p>
        </p:txBody>
      </p:sp>
    </p:spTree>
    <p:extLst>
      <p:ext uri="{BB962C8B-B14F-4D97-AF65-F5344CB8AC3E}">
        <p14:creationId xmlns:p14="http://schemas.microsoft.com/office/powerpoint/2010/main" val="2069954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ank you in different languages">
            <a:extLst>
              <a:ext uri="{FF2B5EF4-FFF2-40B4-BE49-F238E27FC236}">
                <a16:creationId xmlns:a16="http://schemas.microsoft.com/office/drawing/2014/main" id="{69764F6C-78C4-E3E8-A9D5-EBE0576225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9429" y="1505197"/>
            <a:ext cx="7469579" cy="384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61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15335678-C0BB-8D2F-DCB4-5CD8F90A6CD1}"/>
              </a:ext>
            </a:extLst>
          </p:cNvPr>
          <p:cNvSpPr txBox="1">
            <a:spLocks noGrp="1" noChangeArrowheads="1"/>
          </p:cNvSpPr>
          <p:nvPr>
            <p:ph idx="1"/>
          </p:nvPr>
        </p:nvSpPr>
        <p:spPr bwMode="auto">
          <a:xfrm>
            <a:off x="838200" y="1825625"/>
            <a:ext cx="10515600" cy="302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4400" dirty="0">
                <a:solidFill>
                  <a:srgbClr val="C00000"/>
                </a:solidFill>
                <a:latin typeface="+mn-lt"/>
              </a:rPr>
              <a:t>Outline</a:t>
            </a:r>
          </a:p>
          <a:p>
            <a:pPr>
              <a:spcBef>
                <a:spcPct val="50000"/>
              </a:spcBef>
              <a:buFont typeface="Wingdings" pitchFamily="2" charset="2"/>
              <a:buChar char="q"/>
            </a:pPr>
            <a:r>
              <a:rPr lang="en-US" altLang="en-US" sz="3600" dirty="0">
                <a:latin typeface="+mn-lt"/>
              </a:rPr>
              <a:t>Learning Outcome</a:t>
            </a:r>
          </a:p>
          <a:p>
            <a:pPr>
              <a:spcBef>
                <a:spcPct val="50000"/>
              </a:spcBef>
              <a:buFont typeface="Wingdings" pitchFamily="2" charset="2"/>
              <a:buChar char="q"/>
            </a:pPr>
            <a:r>
              <a:rPr lang="en-US" altLang="en-US" sz="3600" dirty="0">
                <a:latin typeface="+mn-lt"/>
              </a:rPr>
              <a:t>Concept of Islamic Social Finance (ISF)</a:t>
            </a:r>
          </a:p>
          <a:p>
            <a:pPr>
              <a:spcBef>
                <a:spcPct val="50000"/>
              </a:spcBef>
              <a:buFont typeface="Wingdings" pitchFamily="2" charset="2"/>
              <a:buChar char="q"/>
            </a:pPr>
            <a:r>
              <a:rPr lang="en-US" altLang="en-US" sz="3600" dirty="0">
                <a:latin typeface="+mn-lt"/>
              </a:rPr>
              <a:t>Conclusion</a:t>
            </a:r>
          </a:p>
        </p:txBody>
      </p:sp>
    </p:spTree>
    <p:extLst>
      <p:ext uri="{BB962C8B-B14F-4D97-AF65-F5344CB8AC3E}">
        <p14:creationId xmlns:p14="http://schemas.microsoft.com/office/powerpoint/2010/main" val="356246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D7A471-F134-99DF-7B50-77DAB54579C4}"/>
              </a:ext>
            </a:extLst>
          </p:cNvPr>
          <p:cNvSpPr txBox="1">
            <a:spLocks noGrp="1" noChangeArrowheads="1"/>
          </p:cNvSpPr>
          <p:nvPr>
            <p:ph type="title"/>
          </p:nvPr>
        </p:nvSpPr>
        <p:spPr bwMode="auto">
          <a:xfrm>
            <a:off x="838200" y="86819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4400" dirty="0">
                <a:solidFill>
                  <a:srgbClr val="C00000"/>
                </a:solidFill>
                <a:latin typeface="Tw Cen MT" panose="020B0602020104020603" pitchFamily="34" charset="77"/>
              </a:rPr>
              <a:t>Learning Outcomes</a:t>
            </a:r>
            <a:endParaRPr lang="en-MY" altLang="en-US" sz="4400" dirty="0">
              <a:solidFill>
                <a:srgbClr val="C00000"/>
              </a:solidFill>
              <a:latin typeface="Tw Cen MT" panose="020B0602020104020603" pitchFamily="34" charset="77"/>
            </a:endParaRPr>
          </a:p>
        </p:txBody>
      </p:sp>
      <p:sp>
        <p:nvSpPr>
          <p:cNvPr id="5" name="Content Placeholder 4">
            <a:extLst>
              <a:ext uri="{FF2B5EF4-FFF2-40B4-BE49-F238E27FC236}">
                <a16:creationId xmlns:a16="http://schemas.microsoft.com/office/drawing/2014/main" id="{8153360E-F334-33DC-6523-EFCE40A4B3F8}"/>
              </a:ext>
            </a:extLst>
          </p:cNvPr>
          <p:cNvSpPr txBox="1">
            <a:spLocks noGrp="1" noChangeArrowheads="1"/>
          </p:cNvSpPr>
          <p:nvPr>
            <p:ph idx="1"/>
          </p:nvPr>
        </p:nvSpPr>
        <p:spPr bwMode="auto">
          <a:xfrm>
            <a:off x="838200" y="2514393"/>
            <a:ext cx="10515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itchFamily="2" charset="2"/>
              <a:buChar char="§"/>
            </a:pPr>
            <a:r>
              <a:rPr lang="en-US" altLang="en-US" dirty="0">
                <a:latin typeface="Tw Cen MT" panose="020B0602020104020603" pitchFamily="34" charset="77"/>
              </a:rPr>
              <a:t>Explain the concept of Islamic Social Finance</a:t>
            </a:r>
          </a:p>
          <a:p>
            <a:pPr>
              <a:spcBef>
                <a:spcPct val="0"/>
              </a:spcBef>
              <a:buFont typeface="Wingdings" pitchFamily="2" charset="2"/>
              <a:buChar char="§"/>
            </a:pPr>
            <a:endParaRPr lang="en-US" altLang="en-US" dirty="0">
              <a:latin typeface="Tw Cen MT" panose="020B0602020104020603" pitchFamily="34" charset="77"/>
            </a:endParaRPr>
          </a:p>
          <a:p>
            <a:pPr>
              <a:spcBef>
                <a:spcPct val="0"/>
              </a:spcBef>
              <a:buFont typeface="Wingdings" pitchFamily="2" charset="2"/>
              <a:buChar char="§"/>
            </a:pPr>
            <a:r>
              <a:rPr lang="en-US" altLang="en-US" dirty="0">
                <a:latin typeface="Tw Cen MT" panose="020B0602020104020603" pitchFamily="34" charset="77"/>
              </a:rPr>
              <a:t>Appreciate the dimensions of Islamic Social Finance</a:t>
            </a:r>
          </a:p>
          <a:p>
            <a:pPr>
              <a:spcBef>
                <a:spcPct val="0"/>
              </a:spcBef>
              <a:buFont typeface="Wingdings" pitchFamily="2" charset="2"/>
              <a:buChar char="§"/>
            </a:pPr>
            <a:endParaRPr lang="en-US" altLang="en-US" dirty="0">
              <a:latin typeface="Tw Cen MT" panose="020B0602020104020603" pitchFamily="34" charset="77"/>
            </a:endParaRPr>
          </a:p>
          <a:p>
            <a:pPr>
              <a:spcBef>
                <a:spcPct val="0"/>
              </a:spcBef>
              <a:buFont typeface="Wingdings" pitchFamily="2" charset="2"/>
              <a:buChar char="§"/>
            </a:pPr>
            <a:endParaRPr lang="en-US" altLang="en-US" i="1" dirty="0">
              <a:latin typeface="Tw Cen MT" panose="020B0602020104020603" pitchFamily="34" charset="77"/>
            </a:endParaRPr>
          </a:p>
        </p:txBody>
      </p:sp>
    </p:spTree>
    <p:extLst>
      <p:ext uri="{BB962C8B-B14F-4D97-AF65-F5344CB8AC3E}">
        <p14:creationId xmlns:p14="http://schemas.microsoft.com/office/powerpoint/2010/main" val="355279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093" y="500062"/>
            <a:ext cx="10515600" cy="1325563"/>
          </a:xfrm>
        </p:spPr>
        <p:txBody>
          <a:bodyPr/>
          <a:lstStyle/>
          <a:p>
            <a:r>
              <a:rPr lang="en-MY" dirty="0">
                <a:solidFill>
                  <a:srgbClr val="FF0000"/>
                </a:solidFill>
              </a:rPr>
              <a:t>Background</a:t>
            </a:r>
          </a:p>
        </p:txBody>
      </p:sp>
      <p:sp>
        <p:nvSpPr>
          <p:cNvPr id="3" name="Content Placeholder 2"/>
          <p:cNvSpPr>
            <a:spLocks noGrp="1"/>
          </p:cNvSpPr>
          <p:nvPr>
            <p:ph idx="1"/>
          </p:nvPr>
        </p:nvSpPr>
        <p:spPr>
          <a:xfrm>
            <a:off x="427513" y="1638795"/>
            <a:ext cx="11400310" cy="4538168"/>
          </a:xfrm>
        </p:spPr>
        <p:txBody>
          <a:bodyPr>
            <a:normAutofit/>
          </a:bodyPr>
          <a:lstStyle/>
          <a:p>
            <a:pPr algn="just"/>
            <a:r>
              <a:rPr lang="en-MY" sz="2400" b="0" i="0" u="none" strike="noStrike" dirty="0">
                <a:effectLst/>
              </a:rPr>
              <a:t>Islamic Social </a:t>
            </a:r>
            <a:r>
              <a:rPr lang="en-MY" sz="2400" dirty="0"/>
              <a:t>F</a:t>
            </a:r>
            <a:r>
              <a:rPr lang="en-MY" sz="2400" b="0" i="0" u="none" strike="noStrike" dirty="0">
                <a:effectLst/>
              </a:rPr>
              <a:t>inance (ISF) has been instrumental in the alleviation of poverty and socio-economic development for over 1,400 years.</a:t>
            </a:r>
          </a:p>
          <a:p>
            <a:pPr algn="just"/>
            <a:r>
              <a:rPr lang="en-MY" sz="2400" b="0" i="0" u="none" strike="noStrike" dirty="0">
                <a:effectLst/>
              </a:rPr>
              <a:t>The term 'Islamic Social Finance' refers to modes of finance that are rooted in Islamic ethics and intended for achieving and maximizing social benefit. </a:t>
            </a:r>
            <a:endParaRPr lang="en-MY" sz="2400" dirty="0">
              <a:effectLst/>
            </a:endParaRPr>
          </a:p>
          <a:p>
            <a:pPr algn="just"/>
            <a:r>
              <a:rPr lang="en-MY" sz="2400" dirty="0">
                <a:effectLst/>
              </a:rPr>
              <a:t>The Islamic social finance sector broadly comprises of the traditional Islamic institutions based on philanthropy namely (</a:t>
            </a:r>
            <a:r>
              <a:rPr lang="en-MY" sz="2400" dirty="0" err="1">
                <a:effectLst/>
              </a:rPr>
              <a:t>i</a:t>
            </a:r>
            <a:r>
              <a:rPr lang="en-MY" sz="2400" dirty="0">
                <a:effectLst/>
              </a:rPr>
              <a:t>) Zaka</a:t>
            </a:r>
            <a:r>
              <a:rPr lang="en-MY" sz="2400" dirty="0"/>
              <a:t>t</a:t>
            </a:r>
            <a:r>
              <a:rPr lang="en-MY" sz="2400" dirty="0">
                <a:effectLst/>
              </a:rPr>
              <a:t>, (ii) </a:t>
            </a:r>
            <a:r>
              <a:rPr lang="en-MY" sz="2400" dirty="0" err="1">
                <a:effectLst/>
              </a:rPr>
              <a:t>Sadaqah</a:t>
            </a:r>
            <a:r>
              <a:rPr lang="en-MY" sz="2400" dirty="0"/>
              <a:t>; (iii)</a:t>
            </a:r>
            <a:r>
              <a:rPr lang="en-MY" sz="2400" dirty="0">
                <a:effectLst/>
              </a:rPr>
              <a:t> Waqf; (iv) Islamic Microfinance; (v) Islamic Crowdfunding. </a:t>
            </a:r>
          </a:p>
          <a:p>
            <a:pPr algn="just"/>
            <a:r>
              <a:rPr lang="en-MY" sz="2400" dirty="0">
                <a:effectLst/>
              </a:rPr>
              <a:t>ISF can be a significant source of funding for the uplift of the (</a:t>
            </a:r>
            <a:r>
              <a:rPr lang="en-MY" sz="2400" dirty="0" err="1">
                <a:effectLst/>
              </a:rPr>
              <a:t>i</a:t>
            </a:r>
            <a:r>
              <a:rPr lang="en-MY" sz="2400" dirty="0">
                <a:effectLst/>
              </a:rPr>
              <a:t>) underserved communities and (ii) socio economic development activities across the globe.</a:t>
            </a:r>
          </a:p>
          <a:p>
            <a:pPr algn="just"/>
            <a:r>
              <a:rPr lang="en-MY" sz="2400" dirty="0"/>
              <a:t>The growth of ISF in many countries are significant and upward trending. </a:t>
            </a:r>
            <a:endParaRPr lang="en-MY" sz="2400" dirty="0">
              <a:effectLst/>
            </a:endParaRPr>
          </a:p>
        </p:txBody>
      </p:sp>
    </p:spTree>
    <p:extLst>
      <p:ext uri="{BB962C8B-B14F-4D97-AF65-F5344CB8AC3E}">
        <p14:creationId xmlns:p14="http://schemas.microsoft.com/office/powerpoint/2010/main" val="359190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D723B-7A80-DB8C-E22D-ACCB400F7217}"/>
              </a:ext>
            </a:extLst>
          </p:cNvPr>
          <p:cNvSpPr>
            <a:spLocks noGrp="1"/>
          </p:cNvSpPr>
          <p:nvPr>
            <p:ph type="title"/>
          </p:nvPr>
        </p:nvSpPr>
        <p:spPr>
          <a:xfrm>
            <a:off x="1676400" y="681037"/>
            <a:ext cx="10515600" cy="1040885"/>
          </a:xfrm>
        </p:spPr>
        <p:txBody>
          <a:bodyPr/>
          <a:lstStyle/>
          <a:p>
            <a:r>
              <a:rPr lang="en-US" dirty="0">
                <a:solidFill>
                  <a:srgbClr val="FF0000"/>
                </a:solidFill>
              </a:rPr>
              <a:t>Zakat</a:t>
            </a:r>
          </a:p>
        </p:txBody>
      </p:sp>
      <p:sp>
        <p:nvSpPr>
          <p:cNvPr id="3" name="Content Placeholder 2">
            <a:extLst>
              <a:ext uri="{FF2B5EF4-FFF2-40B4-BE49-F238E27FC236}">
                <a16:creationId xmlns:a16="http://schemas.microsoft.com/office/drawing/2014/main" id="{BF324183-11D0-5B36-8616-2BDF5E9A7570}"/>
              </a:ext>
            </a:extLst>
          </p:cNvPr>
          <p:cNvSpPr>
            <a:spLocks noGrp="1"/>
          </p:cNvSpPr>
          <p:nvPr>
            <p:ph idx="1"/>
          </p:nvPr>
        </p:nvSpPr>
        <p:spPr>
          <a:xfrm>
            <a:off x="415636" y="1591294"/>
            <a:ext cx="11519065" cy="4585669"/>
          </a:xfrm>
        </p:spPr>
        <p:txBody>
          <a:bodyPr>
            <a:normAutofit/>
          </a:bodyPr>
          <a:lstStyle/>
          <a:p>
            <a:pPr algn="just"/>
            <a:r>
              <a:rPr lang="en-US" sz="2400" dirty="0"/>
              <a:t>Among the Pillar of Islam</a:t>
            </a:r>
          </a:p>
          <a:p>
            <a:pPr algn="just"/>
            <a:r>
              <a:rPr lang="en-MY" sz="2400" dirty="0"/>
              <a:t>O</a:t>
            </a:r>
            <a:r>
              <a:rPr lang="en-MY" sz="2400" b="0" i="0" u="none" strike="noStrike" dirty="0">
                <a:effectLst/>
              </a:rPr>
              <a:t>bligatory alms-giving</a:t>
            </a:r>
          </a:p>
          <a:p>
            <a:pPr algn="just"/>
            <a:r>
              <a:rPr lang="en" sz="2400" dirty="0">
                <a:ea typeface="Lato"/>
                <a:cs typeface="Arial" panose="020B0604020202020204" pitchFamily="34" charset="0"/>
                <a:sym typeface="Lato"/>
              </a:rPr>
              <a:t>Zakat</a:t>
            </a:r>
            <a:r>
              <a:rPr lang="en" sz="2400" b="0" dirty="0">
                <a:ea typeface="Lato"/>
                <a:cs typeface="Arial" panose="020B0604020202020204" pitchFamily="34" charset="0"/>
                <a:sym typeface="Lato"/>
              </a:rPr>
              <a:t>: a prescribed injunction to be given to certain category of needy people from the wealth of the rich ones</a:t>
            </a:r>
            <a:endParaRPr lang="en-MY" sz="2400" dirty="0">
              <a:ea typeface="Lato"/>
              <a:cs typeface="Arial" panose="020B0604020202020204" pitchFamily="34" charset="0"/>
              <a:sym typeface="Lato"/>
            </a:endParaRPr>
          </a:p>
          <a:p>
            <a:pPr algn="just"/>
            <a:r>
              <a:rPr lang="en-MY" sz="2400" dirty="0">
                <a:effectLst/>
              </a:rPr>
              <a:t>The most important redistribution elements in establishing social justice and social security among the Muslim community </a:t>
            </a:r>
            <a:endParaRPr lang="en" sz="2400" b="0" dirty="0">
              <a:ea typeface="Lato"/>
              <a:cs typeface="Arial" panose="020B0604020202020204" pitchFamily="34" charset="0"/>
              <a:sym typeface="Lato"/>
            </a:endParaRPr>
          </a:p>
          <a:p>
            <a:pPr algn="just"/>
            <a:r>
              <a:rPr lang="en" sz="2400" b="0" dirty="0">
                <a:ea typeface="Lato"/>
                <a:cs typeface="Arial" panose="020B0604020202020204" pitchFamily="34" charset="0"/>
                <a:sym typeface="Lato"/>
              </a:rPr>
              <a:t>In Quran, </a:t>
            </a:r>
            <a:r>
              <a:rPr lang="en-MY" sz="2400" b="0" dirty="0">
                <a:ea typeface="Lato"/>
                <a:cs typeface="Arial" panose="020B0604020202020204" pitchFamily="34" charset="0"/>
                <a:sym typeface="Lato"/>
              </a:rPr>
              <a:t>Allah (S.W.T) emphasised </a:t>
            </a:r>
            <a:r>
              <a:rPr lang="en" sz="2400" b="0" dirty="0">
                <a:ea typeface="Lato"/>
                <a:cs typeface="Arial" panose="020B0604020202020204" pitchFamily="34" charset="0"/>
                <a:sym typeface="Lato"/>
              </a:rPr>
              <a:t>that wealth must not necessarily circulate among the wealthy ones alone but redistributed to benefit the poor and the needy.</a:t>
            </a:r>
          </a:p>
          <a:p>
            <a:pPr algn="just"/>
            <a:r>
              <a:rPr lang="en" sz="2400" dirty="0">
                <a:ea typeface="Lato"/>
                <a:cs typeface="Arial" panose="020B0604020202020204" pitchFamily="34" charset="0"/>
                <a:sym typeface="Lato"/>
              </a:rPr>
              <a:t>Various types of Zakat collection by the relevant authorities to be given to the identified recipients (</a:t>
            </a:r>
            <a:r>
              <a:rPr lang="en-MY" sz="2400" dirty="0">
                <a:ea typeface="Lato"/>
                <a:cs typeface="Arial" panose="020B0604020202020204" pitchFamily="34" charset="0"/>
                <a:sym typeface="Lato"/>
              </a:rPr>
              <a:t>i.e.,</a:t>
            </a:r>
            <a:r>
              <a:rPr lang="en" sz="2400" dirty="0">
                <a:ea typeface="Lato"/>
                <a:cs typeface="Arial" panose="020B0604020202020204" pitchFamily="34" charset="0"/>
                <a:sym typeface="Lato"/>
              </a:rPr>
              <a:t> </a:t>
            </a:r>
            <a:r>
              <a:rPr lang="en-MY" sz="2400" dirty="0" err="1">
                <a:effectLst/>
              </a:rPr>
              <a:t>Zakah</a:t>
            </a:r>
            <a:r>
              <a:rPr lang="en-MY" sz="2400" dirty="0">
                <a:effectLst/>
              </a:rPr>
              <a:t> income, </a:t>
            </a:r>
            <a:r>
              <a:rPr lang="en-MY" sz="2400" dirty="0" err="1">
                <a:effectLst/>
              </a:rPr>
              <a:t>Zakah</a:t>
            </a:r>
            <a:r>
              <a:rPr lang="en-MY" sz="2400" dirty="0">
                <a:effectLst/>
              </a:rPr>
              <a:t> on saving, </a:t>
            </a:r>
            <a:r>
              <a:rPr lang="en-MY" sz="2400" dirty="0" err="1">
                <a:effectLst/>
              </a:rPr>
              <a:t>Zakah</a:t>
            </a:r>
            <a:r>
              <a:rPr lang="en-MY" sz="2400" dirty="0">
                <a:effectLst/>
              </a:rPr>
              <a:t> on shares and </a:t>
            </a:r>
            <a:r>
              <a:rPr lang="en-MY" sz="2400" dirty="0" err="1">
                <a:effectLst/>
              </a:rPr>
              <a:t>Zakah</a:t>
            </a:r>
            <a:r>
              <a:rPr lang="en-MY" sz="2400" dirty="0">
                <a:effectLst/>
              </a:rPr>
              <a:t> on investment </a:t>
            </a:r>
            <a:endParaRPr lang="en" sz="2400" dirty="0">
              <a:ea typeface="Lato"/>
              <a:cs typeface="Arial" panose="020B0604020202020204" pitchFamily="34" charset="0"/>
              <a:sym typeface="Lato"/>
            </a:endParaRPr>
          </a:p>
          <a:p>
            <a:pPr algn="just"/>
            <a:endParaRPr lang="en" sz="2400" b="0" dirty="0">
              <a:ea typeface="Lato"/>
              <a:cs typeface="Arial" panose="020B0604020202020204" pitchFamily="34" charset="0"/>
              <a:sym typeface="Lato"/>
            </a:endParaRPr>
          </a:p>
        </p:txBody>
      </p:sp>
    </p:spTree>
    <p:extLst>
      <p:ext uri="{BB962C8B-B14F-4D97-AF65-F5344CB8AC3E}">
        <p14:creationId xmlns:p14="http://schemas.microsoft.com/office/powerpoint/2010/main" val="990926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CEE22-78E6-2952-D8E0-C6A065BD1FB6}"/>
              </a:ext>
            </a:extLst>
          </p:cNvPr>
          <p:cNvSpPr>
            <a:spLocks noGrp="1"/>
          </p:cNvSpPr>
          <p:nvPr>
            <p:ph type="title"/>
          </p:nvPr>
        </p:nvSpPr>
        <p:spPr>
          <a:xfrm>
            <a:off x="1550719" y="532513"/>
            <a:ext cx="10515600" cy="1325563"/>
          </a:xfrm>
        </p:spPr>
        <p:txBody>
          <a:bodyPr/>
          <a:lstStyle/>
          <a:p>
            <a:r>
              <a:rPr lang="en-US" dirty="0" err="1">
                <a:solidFill>
                  <a:srgbClr val="FF0000"/>
                </a:solidFill>
              </a:rPr>
              <a:t>Sadaqah</a:t>
            </a:r>
            <a:endParaRPr lang="en-US" dirty="0">
              <a:solidFill>
                <a:srgbClr val="FF0000"/>
              </a:solidFill>
            </a:endParaRPr>
          </a:p>
        </p:txBody>
      </p:sp>
      <p:sp>
        <p:nvSpPr>
          <p:cNvPr id="3" name="Content Placeholder 2">
            <a:extLst>
              <a:ext uri="{FF2B5EF4-FFF2-40B4-BE49-F238E27FC236}">
                <a16:creationId xmlns:a16="http://schemas.microsoft.com/office/drawing/2014/main" id="{7B2F6F2E-38E4-EE46-936A-696CBED844DE}"/>
              </a:ext>
            </a:extLst>
          </p:cNvPr>
          <p:cNvSpPr>
            <a:spLocks noGrp="1"/>
          </p:cNvSpPr>
          <p:nvPr>
            <p:ph idx="1"/>
          </p:nvPr>
        </p:nvSpPr>
        <p:spPr>
          <a:xfrm>
            <a:off x="427512" y="1504992"/>
            <a:ext cx="11400312" cy="4351338"/>
          </a:xfrm>
        </p:spPr>
        <p:txBody>
          <a:bodyPr>
            <a:normAutofit/>
          </a:bodyPr>
          <a:lstStyle/>
          <a:p>
            <a:pPr algn="just"/>
            <a:r>
              <a:rPr lang="en-MY" sz="2400" dirty="0"/>
              <a:t>V</a:t>
            </a:r>
            <a:r>
              <a:rPr lang="en-MY" sz="2400" b="0" i="0" u="none" strike="noStrike" dirty="0">
                <a:effectLst/>
              </a:rPr>
              <a:t>oluntary alms-giving/charity</a:t>
            </a:r>
            <a:endParaRPr lang="en-MY" sz="2400" dirty="0">
              <a:effectLst/>
            </a:endParaRPr>
          </a:p>
          <a:p>
            <a:pPr algn="just"/>
            <a:r>
              <a:rPr lang="en-MY" sz="2400" dirty="0">
                <a:effectLst/>
              </a:rPr>
              <a:t>Sadaqah is the charitable amount which can be paid out voluntarily in a form of donation. It is religiously encouraged. Different from zakat, there is no specific calculation provided in determining the charitable amount. </a:t>
            </a:r>
          </a:p>
          <a:p>
            <a:pPr algn="just"/>
            <a:r>
              <a:rPr lang="en-MY" sz="2400" dirty="0">
                <a:effectLst/>
              </a:rPr>
              <a:t>In practice, </a:t>
            </a:r>
            <a:r>
              <a:rPr lang="en-MY" sz="2400" dirty="0"/>
              <a:t>S</a:t>
            </a:r>
            <a:r>
              <a:rPr lang="en-MY" sz="2400" dirty="0">
                <a:effectLst/>
              </a:rPr>
              <a:t>adaqah can be given directly to the people who are in needs. Institutionalization is not a pre-requisite in the case of Sadaqah. </a:t>
            </a:r>
            <a:endParaRPr lang="en-MY" sz="2400" dirty="0"/>
          </a:p>
          <a:p>
            <a:pPr algn="just"/>
            <a:r>
              <a:rPr lang="en-MY" sz="2400" dirty="0">
                <a:effectLst/>
              </a:rPr>
              <a:t>In Sadaqah, the donor aims at attaining Allah’s pleasure and good reward </a:t>
            </a:r>
            <a:endParaRPr lang="en-MY" sz="2400" dirty="0"/>
          </a:p>
          <a:p>
            <a:pPr algn="just"/>
            <a:r>
              <a:rPr lang="en-MY" sz="2400" dirty="0">
                <a:effectLst/>
              </a:rPr>
              <a:t>At the time of the Prophet (S.A.W.), the object of Sadaqah was formed of movable items such as money, food and animals or immovable properties such as land, gardens and ponds. </a:t>
            </a:r>
            <a:endParaRPr lang="en-MY" sz="2400" dirty="0"/>
          </a:p>
          <a:p>
            <a:pPr algn="just"/>
            <a:endParaRPr lang="en-MY" sz="2400" dirty="0"/>
          </a:p>
          <a:p>
            <a:pPr algn="just"/>
            <a:endParaRPr lang="en-MY" sz="2400" dirty="0"/>
          </a:p>
          <a:p>
            <a:pPr algn="just"/>
            <a:endParaRPr lang="en-MY" sz="2400" dirty="0"/>
          </a:p>
          <a:p>
            <a:pPr algn="just"/>
            <a:endParaRPr lang="en-US" sz="2400" dirty="0"/>
          </a:p>
        </p:txBody>
      </p:sp>
    </p:spTree>
    <p:extLst>
      <p:ext uri="{BB962C8B-B14F-4D97-AF65-F5344CB8AC3E}">
        <p14:creationId xmlns:p14="http://schemas.microsoft.com/office/powerpoint/2010/main" val="1435055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B13BD-A393-F88B-3339-4DF01DE42142}"/>
              </a:ext>
            </a:extLst>
          </p:cNvPr>
          <p:cNvSpPr>
            <a:spLocks noGrp="1"/>
          </p:cNvSpPr>
          <p:nvPr>
            <p:ph type="title"/>
          </p:nvPr>
        </p:nvSpPr>
        <p:spPr>
          <a:xfrm>
            <a:off x="1538843" y="500062"/>
            <a:ext cx="10515600" cy="1126857"/>
          </a:xfrm>
        </p:spPr>
        <p:txBody>
          <a:bodyPr/>
          <a:lstStyle/>
          <a:p>
            <a:r>
              <a:rPr lang="en-US" dirty="0">
                <a:solidFill>
                  <a:srgbClr val="FF0000"/>
                </a:solidFill>
              </a:rPr>
              <a:t>Waqf (Endowment)</a:t>
            </a:r>
          </a:p>
        </p:txBody>
      </p:sp>
      <p:sp>
        <p:nvSpPr>
          <p:cNvPr id="3" name="Content Placeholder 2">
            <a:extLst>
              <a:ext uri="{FF2B5EF4-FFF2-40B4-BE49-F238E27FC236}">
                <a16:creationId xmlns:a16="http://schemas.microsoft.com/office/drawing/2014/main" id="{E7E2D60E-81BA-1DFF-0A55-41AF8481507C}"/>
              </a:ext>
            </a:extLst>
          </p:cNvPr>
          <p:cNvSpPr>
            <a:spLocks noGrp="1"/>
          </p:cNvSpPr>
          <p:nvPr>
            <p:ph idx="1"/>
          </p:nvPr>
        </p:nvSpPr>
        <p:spPr>
          <a:xfrm>
            <a:off x="475014" y="1413163"/>
            <a:ext cx="11150929" cy="4191505"/>
          </a:xfrm>
        </p:spPr>
        <p:txBody>
          <a:bodyPr>
            <a:noAutofit/>
          </a:bodyPr>
          <a:lstStyle/>
          <a:p>
            <a:pPr algn="just"/>
            <a:r>
              <a:rPr lang="en-MY" sz="2400" dirty="0"/>
              <a:t>W</a:t>
            </a:r>
            <a:r>
              <a:rPr lang="en-MY" sz="2400" dirty="0">
                <a:effectLst/>
              </a:rPr>
              <a:t>aqf, as defined a voluntary, permanent, irrevocable dedication of a portion of one’s wealth, either in cash or in kind, to Allah. </a:t>
            </a:r>
          </a:p>
          <a:p>
            <a:pPr algn="just"/>
            <a:r>
              <a:rPr lang="en-MY" sz="2400" dirty="0">
                <a:effectLst/>
              </a:rPr>
              <a:t>The benefits of Waqf are not restricted for the use of Muslim communities and religious activities but encompass broader scope of activities to improve and strengthen the development of social and economic conditions of a society </a:t>
            </a:r>
            <a:endParaRPr lang="en-MY" sz="2400" dirty="0"/>
          </a:p>
          <a:p>
            <a:pPr algn="just"/>
            <a:r>
              <a:rPr lang="en-MY" sz="2400" dirty="0">
                <a:effectLst/>
              </a:rPr>
              <a:t>During Islamic history and civilization, Waqf institutions have played significant roles by providing social goods, such as education and health, public goods (roads, bridges and national security), commercial businesses, utilities (water and sanitation), religious services (building and maintenance of mosques and graveyards), aid for the poor, orphans and the needy, creating employment and support for the agricultural and industrial sectors, without imposing any costs on governments </a:t>
            </a:r>
            <a:endParaRPr lang="en-MY" sz="2400" dirty="0"/>
          </a:p>
          <a:p>
            <a:pPr algn="just"/>
            <a:r>
              <a:rPr lang="en-MY" sz="2400" dirty="0"/>
              <a:t>Types of Waqf; (</a:t>
            </a:r>
            <a:r>
              <a:rPr lang="en-MY" sz="2400" dirty="0" err="1"/>
              <a:t>i</a:t>
            </a:r>
            <a:r>
              <a:rPr lang="en-MY" sz="2400" dirty="0"/>
              <a:t>) movable assets and (ii) immovable assets</a:t>
            </a:r>
          </a:p>
          <a:p>
            <a:pPr algn="just"/>
            <a:endParaRPr lang="en-US" sz="2400" dirty="0"/>
          </a:p>
        </p:txBody>
      </p:sp>
    </p:spTree>
    <p:extLst>
      <p:ext uri="{BB962C8B-B14F-4D97-AF65-F5344CB8AC3E}">
        <p14:creationId xmlns:p14="http://schemas.microsoft.com/office/powerpoint/2010/main" val="774026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8F5B0-07F9-25D5-E9EE-0288A7CCAA72}"/>
              </a:ext>
            </a:extLst>
          </p:cNvPr>
          <p:cNvSpPr>
            <a:spLocks noGrp="1"/>
          </p:cNvSpPr>
          <p:nvPr>
            <p:ph type="title"/>
          </p:nvPr>
        </p:nvSpPr>
        <p:spPr>
          <a:xfrm>
            <a:off x="1455717" y="388876"/>
            <a:ext cx="10515600" cy="1325563"/>
          </a:xfrm>
        </p:spPr>
        <p:txBody>
          <a:bodyPr/>
          <a:lstStyle/>
          <a:p>
            <a:r>
              <a:rPr lang="en-MY" b="0" i="0" u="none" strike="noStrike" dirty="0">
                <a:solidFill>
                  <a:srgbClr val="FF0000"/>
                </a:solidFill>
                <a:effectLst/>
                <a:latin typeface="+mn-lt"/>
              </a:rPr>
              <a:t>Islamic Microfinance</a:t>
            </a:r>
            <a:endParaRPr lang="en-US" dirty="0">
              <a:solidFill>
                <a:srgbClr val="FF0000"/>
              </a:solidFill>
              <a:latin typeface="+mn-lt"/>
            </a:endParaRPr>
          </a:p>
        </p:txBody>
      </p:sp>
      <p:sp>
        <p:nvSpPr>
          <p:cNvPr id="3" name="Content Placeholder 2">
            <a:extLst>
              <a:ext uri="{FF2B5EF4-FFF2-40B4-BE49-F238E27FC236}">
                <a16:creationId xmlns:a16="http://schemas.microsoft.com/office/drawing/2014/main" id="{68A31FC8-D954-6CAD-2F4E-5A3144217F09}"/>
              </a:ext>
            </a:extLst>
          </p:cNvPr>
          <p:cNvSpPr>
            <a:spLocks noGrp="1"/>
          </p:cNvSpPr>
          <p:nvPr>
            <p:ph idx="1"/>
          </p:nvPr>
        </p:nvSpPr>
        <p:spPr>
          <a:xfrm>
            <a:off x="380009" y="1389413"/>
            <a:ext cx="11483439" cy="4787550"/>
          </a:xfrm>
        </p:spPr>
        <p:txBody>
          <a:bodyPr>
            <a:noAutofit/>
          </a:bodyPr>
          <a:lstStyle/>
          <a:p>
            <a:pPr algn="just">
              <a:lnSpc>
                <a:spcPct val="100000"/>
              </a:lnSpc>
              <a:spcBef>
                <a:spcPts val="0"/>
              </a:spcBef>
            </a:pPr>
            <a:r>
              <a:rPr lang="en-MY" sz="2400" dirty="0">
                <a:effectLst/>
              </a:rPr>
              <a:t>Islamic Microfinance </a:t>
            </a:r>
            <a:r>
              <a:rPr lang="en-MY" sz="2400" b="0" dirty="0">
                <a:effectLst/>
              </a:rPr>
              <a:t>is the confluence of Islamic financing principles and the concept of financial inclusion. </a:t>
            </a:r>
            <a:r>
              <a:rPr lang="en-MY" sz="2400" b="0" dirty="0"/>
              <a:t>P</a:t>
            </a:r>
            <a:r>
              <a:rPr lang="en-MY" sz="2400" dirty="0">
                <a:effectLst/>
              </a:rPr>
              <a:t>rimarily focus on the community's well-being and emphasizes the financial inclusion of the poverty-stricken segment of the community. </a:t>
            </a:r>
            <a:endParaRPr lang="en-MY" sz="2400" b="0" dirty="0">
              <a:effectLst/>
            </a:endParaRPr>
          </a:p>
          <a:p>
            <a:pPr algn="just">
              <a:lnSpc>
                <a:spcPct val="100000"/>
              </a:lnSpc>
              <a:spcBef>
                <a:spcPts val="0"/>
              </a:spcBef>
            </a:pPr>
            <a:r>
              <a:rPr lang="en-MY" sz="2400" dirty="0">
                <a:effectLst/>
              </a:rPr>
              <a:t>Islamic Microfinance </a:t>
            </a:r>
            <a:r>
              <a:rPr lang="en-MY" sz="2400" dirty="0"/>
              <a:t>is</a:t>
            </a:r>
            <a:r>
              <a:rPr lang="en-MY" sz="2400" b="0" dirty="0">
                <a:effectLst/>
              </a:rPr>
              <a:t> consistent with the broader goals of Islamic finance: they advocate for entrepreneurship and financial inclusion, and focus on developmental and social goals (to alleviate poverty)</a:t>
            </a:r>
            <a:endParaRPr lang="en-MY" sz="2400" dirty="0"/>
          </a:p>
          <a:p>
            <a:pPr algn="just">
              <a:lnSpc>
                <a:spcPct val="100000"/>
              </a:lnSpc>
              <a:spcBef>
                <a:spcPts val="0"/>
              </a:spcBef>
            </a:pPr>
            <a:r>
              <a:rPr lang="en-MY" sz="2400" dirty="0">
                <a:effectLst/>
              </a:rPr>
              <a:t>Modes of financing in Islamic microfinance are various such as sales (</a:t>
            </a:r>
            <a:r>
              <a:rPr lang="en-MY" sz="2400" i="1" dirty="0" err="1"/>
              <a:t>M</a:t>
            </a:r>
            <a:r>
              <a:rPr lang="en-MY" sz="2400" i="1" dirty="0" err="1">
                <a:effectLst/>
              </a:rPr>
              <a:t>urabahah</a:t>
            </a:r>
            <a:r>
              <a:rPr lang="en-MY" sz="2400" i="1" dirty="0">
                <a:effectLst/>
              </a:rPr>
              <a:t>, </a:t>
            </a:r>
            <a:r>
              <a:rPr lang="en-MY" sz="2400" i="1" dirty="0"/>
              <a:t>S</a:t>
            </a:r>
            <a:r>
              <a:rPr lang="en-MY" sz="2400" i="1" dirty="0">
                <a:effectLst/>
              </a:rPr>
              <a:t>alam, </a:t>
            </a:r>
            <a:r>
              <a:rPr lang="en-MY" sz="2400" i="1" dirty="0" err="1"/>
              <a:t>I</a:t>
            </a:r>
            <a:r>
              <a:rPr lang="en-MY" sz="2400" i="1" dirty="0" err="1">
                <a:effectLst/>
              </a:rPr>
              <a:t>stisna</a:t>
            </a:r>
            <a:r>
              <a:rPr lang="en-MY" sz="2400" dirty="0">
                <a:effectLst/>
              </a:rPr>
              <a:t>), partnership (</a:t>
            </a:r>
            <a:r>
              <a:rPr lang="en-MY" sz="2400" i="1" dirty="0" err="1"/>
              <a:t>M</a:t>
            </a:r>
            <a:r>
              <a:rPr lang="en-MY" sz="2400" i="1" dirty="0" err="1">
                <a:effectLst/>
              </a:rPr>
              <a:t>usharakah</a:t>
            </a:r>
            <a:r>
              <a:rPr lang="en-MY" sz="2400" i="1" dirty="0">
                <a:effectLst/>
              </a:rPr>
              <a:t>, </a:t>
            </a:r>
            <a:r>
              <a:rPr lang="en-MY" sz="2400" i="1" dirty="0" err="1"/>
              <a:t>M</a:t>
            </a:r>
            <a:r>
              <a:rPr lang="en-MY" sz="2400" i="1" dirty="0" err="1">
                <a:effectLst/>
              </a:rPr>
              <a:t>udarabah</a:t>
            </a:r>
            <a:r>
              <a:rPr lang="en-MY" sz="2400" dirty="0">
                <a:effectLst/>
              </a:rPr>
              <a:t>), leasing (</a:t>
            </a:r>
            <a:r>
              <a:rPr lang="en-MY" sz="2400" i="1" dirty="0"/>
              <a:t>I</a:t>
            </a:r>
            <a:r>
              <a:rPr lang="en-MY" sz="2400" i="1" dirty="0">
                <a:effectLst/>
              </a:rPr>
              <a:t>jarah</a:t>
            </a:r>
            <a:r>
              <a:rPr lang="en-MY" sz="2400" dirty="0">
                <a:effectLst/>
              </a:rPr>
              <a:t>)‚ and benevolent loan (</a:t>
            </a:r>
            <a:r>
              <a:rPr lang="en-MY" sz="2400" i="1" dirty="0" err="1"/>
              <a:t>Q</a:t>
            </a:r>
            <a:r>
              <a:rPr lang="en-MY" sz="2400" i="1" dirty="0" err="1">
                <a:effectLst/>
              </a:rPr>
              <a:t>ard</a:t>
            </a:r>
            <a:r>
              <a:rPr lang="en-MY" sz="2400" i="1" dirty="0">
                <a:effectLst/>
              </a:rPr>
              <a:t> </a:t>
            </a:r>
            <a:r>
              <a:rPr lang="en-MY" sz="2400" i="1" dirty="0"/>
              <a:t>H</a:t>
            </a:r>
            <a:r>
              <a:rPr lang="en-MY" sz="2400" i="1" dirty="0">
                <a:effectLst/>
              </a:rPr>
              <a:t>asan</a:t>
            </a:r>
            <a:r>
              <a:rPr lang="en-MY" sz="2400" dirty="0">
                <a:effectLst/>
              </a:rPr>
              <a:t>). </a:t>
            </a:r>
          </a:p>
          <a:p>
            <a:pPr algn="just">
              <a:lnSpc>
                <a:spcPct val="100000"/>
              </a:lnSpc>
              <a:spcBef>
                <a:spcPts val="0"/>
              </a:spcBef>
            </a:pPr>
            <a:r>
              <a:rPr lang="en-MY" sz="2400" dirty="0">
                <a:effectLst/>
              </a:rPr>
              <a:t>Most of IMFIs use </a:t>
            </a:r>
            <a:r>
              <a:rPr lang="en-MY" sz="2400" i="1" dirty="0" err="1"/>
              <a:t>M</a:t>
            </a:r>
            <a:r>
              <a:rPr lang="en-MY" sz="2400" i="1" dirty="0" err="1">
                <a:effectLst/>
              </a:rPr>
              <a:t>urabahah</a:t>
            </a:r>
            <a:r>
              <a:rPr lang="en-MY" sz="2400" dirty="0">
                <a:effectLst/>
              </a:rPr>
              <a:t> or cost-plus sales contract for commercially driven loans and </a:t>
            </a:r>
            <a:r>
              <a:rPr lang="en-MY" sz="2400" i="1" dirty="0" err="1"/>
              <a:t>Q</a:t>
            </a:r>
            <a:r>
              <a:rPr lang="en-MY" sz="2400" i="1" dirty="0" err="1">
                <a:effectLst/>
              </a:rPr>
              <a:t>ard</a:t>
            </a:r>
            <a:r>
              <a:rPr lang="en-MY" sz="2400" i="1" dirty="0">
                <a:effectLst/>
              </a:rPr>
              <a:t> </a:t>
            </a:r>
            <a:r>
              <a:rPr lang="en-MY" sz="2400" i="1" dirty="0"/>
              <a:t>H</a:t>
            </a:r>
            <a:r>
              <a:rPr lang="en-MY" sz="2400" i="1" dirty="0">
                <a:effectLst/>
              </a:rPr>
              <a:t>asan </a:t>
            </a:r>
            <a:r>
              <a:rPr lang="en-MY" sz="2400" dirty="0">
                <a:effectLst/>
              </a:rPr>
              <a:t>or benevolent loan contract for poverty alleviation driven loans. </a:t>
            </a:r>
            <a:endParaRPr lang="en-MY" sz="2400" dirty="0"/>
          </a:p>
          <a:p>
            <a:pPr algn="just">
              <a:lnSpc>
                <a:spcPct val="100000"/>
              </a:lnSpc>
              <a:spcBef>
                <a:spcPts val="0"/>
              </a:spcBef>
            </a:pPr>
            <a:endParaRPr lang="en-MY" sz="2400" dirty="0"/>
          </a:p>
          <a:p>
            <a:pPr algn="just">
              <a:lnSpc>
                <a:spcPct val="100000"/>
              </a:lnSpc>
              <a:spcBef>
                <a:spcPts val="0"/>
              </a:spcBef>
            </a:pPr>
            <a:endParaRPr lang="en-MY" sz="2400" dirty="0"/>
          </a:p>
          <a:p>
            <a:pPr algn="just">
              <a:lnSpc>
                <a:spcPct val="100000"/>
              </a:lnSpc>
              <a:spcBef>
                <a:spcPts val="0"/>
              </a:spcBef>
            </a:pPr>
            <a:endParaRPr lang="en-US" sz="2400" dirty="0"/>
          </a:p>
        </p:txBody>
      </p:sp>
    </p:spTree>
    <p:extLst>
      <p:ext uri="{BB962C8B-B14F-4D97-AF65-F5344CB8AC3E}">
        <p14:creationId xmlns:p14="http://schemas.microsoft.com/office/powerpoint/2010/main" val="102211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96247-5A59-B24F-9076-C81D46EC1D2A}"/>
              </a:ext>
            </a:extLst>
          </p:cNvPr>
          <p:cNvSpPr>
            <a:spLocks noGrp="1"/>
          </p:cNvSpPr>
          <p:nvPr>
            <p:ph type="title"/>
          </p:nvPr>
        </p:nvSpPr>
        <p:spPr>
          <a:xfrm>
            <a:off x="1537855" y="422016"/>
            <a:ext cx="10515600" cy="1325563"/>
          </a:xfrm>
        </p:spPr>
        <p:txBody>
          <a:bodyPr/>
          <a:lstStyle/>
          <a:p>
            <a:r>
              <a:rPr lang="en-US" dirty="0">
                <a:solidFill>
                  <a:srgbClr val="FF0000"/>
                </a:solidFill>
              </a:rPr>
              <a:t>Islamic Crowdfunding</a:t>
            </a:r>
          </a:p>
        </p:txBody>
      </p:sp>
      <p:sp>
        <p:nvSpPr>
          <p:cNvPr id="3" name="Content Placeholder 2">
            <a:extLst>
              <a:ext uri="{FF2B5EF4-FFF2-40B4-BE49-F238E27FC236}">
                <a16:creationId xmlns:a16="http://schemas.microsoft.com/office/drawing/2014/main" id="{3E623D50-D3EE-7401-5FE1-54AA35F2DD08}"/>
              </a:ext>
            </a:extLst>
          </p:cNvPr>
          <p:cNvSpPr>
            <a:spLocks noGrp="1"/>
          </p:cNvSpPr>
          <p:nvPr>
            <p:ph idx="1"/>
          </p:nvPr>
        </p:nvSpPr>
        <p:spPr>
          <a:xfrm>
            <a:off x="581891" y="1318161"/>
            <a:ext cx="11471564" cy="4455041"/>
          </a:xfrm>
        </p:spPr>
        <p:txBody>
          <a:bodyPr>
            <a:noAutofit/>
          </a:bodyPr>
          <a:lstStyle/>
          <a:p>
            <a:pPr algn="just">
              <a:lnSpc>
                <a:spcPct val="100000"/>
              </a:lnSpc>
              <a:spcBef>
                <a:spcPts val="0"/>
              </a:spcBef>
            </a:pPr>
            <a:r>
              <a:rPr lang="en-MY" sz="2300" b="0" i="0" u="none" strike="noStrike" dirty="0">
                <a:effectLst/>
              </a:rPr>
              <a:t>One of the fastest growing segments of Islamic FinTech and has proven to be an essential source of alternative finance.</a:t>
            </a:r>
          </a:p>
          <a:p>
            <a:pPr algn="just">
              <a:lnSpc>
                <a:spcPct val="100000"/>
              </a:lnSpc>
              <a:spcBef>
                <a:spcPts val="0"/>
              </a:spcBef>
            </a:pPr>
            <a:r>
              <a:rPr lang="en-MY" sz="2300" b="0" i="0" u="none" strike="noStrike" dirty="0">
                <a:effectLst/>
              </a:rPr>
              <a:t>Islamic crowdfunding defined as ’financing raised from a collective effort of friends, family, customers, and individual investors (or donors)-primarily online via Shariah-compliant platforms. Islamic crowdfunding </a:t>
            </a:r>
            <a:r>
              <a:rPr lang="en-MY" sz="2300" dirty="0"/>
              <a:t>MUST</a:t>
            </a:r>
            <a:r>
              <a:rPr lang="en-MY" sz="2300" b="0" i="0" u="none" strike="noStrike" dirty="0">
                <a:effectLst/>
              </a:rPr>
              <a:t> avoid non-shariah projects/activities. </a:t>
            </a:r>
          </a:p>
          <a:p>
            <a:pPr algn="just">
              <a:lnSpc>
                <a:spcPct val="100000"/>
              </a:lnSpc>
              <a:spcBef>
                <a:spcPts val="0"/>
              </a:spcBef>
            </a:pPr>
            <a:r>
              <a:rPr lang="en-MY" sz="2300" dirty="0"/>
              <a:t>T</a:t>
            </a:r>
            <a:r>
              <a:rPr lang="en-MY" sz="2300" dirty="0">
                <a:effectLst/>
              </a:rPr>
              <a:t>he inherent participatory and risk-sharing elements of Islamic crowdfunding make it perfect for innovation and expansion of Islamic Finance. </a:t>
            </a:r>
          </a:p>
          <a:p>
            <a:pPr algn="just">
              <a:lnSpc>
                <a:spcPct val="100000"/>
              </a:lnSpc>
              <a:spcBef>
                <a:spcPts val="0"/>
              </a:spcBef>
            </a:pPr>
            <a:r>
              <a:rPr lang="en-MY" sz="2300" b="0" i="0" u="none" strike="noStrike" dirty="0">
                <a:effectLst/>
              </a:rPr>
              <a:t>There are four</a:t>
            </a:r>
            <a:r>
              <a:rPr lang="en-MY" sz="2300" b="0" i="0" u="sng" strike="noStrike" dirty="0">
                <a:effectLst/>
                <a:hlinkClick r:id="rId2">
                  <a:extLst>
                    <a:ext uri="{A12FA001-AC4F-418D-AE19-62706E023703}">
                      <ahyp:hlinkClr xmlns:ahyp="http://schemas.microsoft.com/office/drawing/2018/hyperlinkcolor" val="tx"/>
                    </a:ext>
                  </a:extLst>
                </a:hlinkClick>
              </a:rPr>
              <a:t> </a:t>
            </a:r>
            <a:r>
              <a:rPr lang="en-MY" sz="2300" b="0" i="0" strike="noStrike" dirty="0">
                <a:effectLst/>
                <a:hlinkClick r:id="rId2">
                  <a:extLst>
                    <a:ext uri="{A12FA001-AC4F-418D-AE19-62706E023703}">
                      <ahyp:hlinkClr xmlns:ahyp="http://schemas.microsoft.com/office/drawing/2018/hyperlinkcolor" val="tx"/>
                    </a:ext>
                  </a:extLst>
                </a:hlinkClick>
              </a:rPr>
              <a:t>types of Islamic crowdfunding</a:t>
            </a:r>
            <a:r>
              <a:rPr lang="en-MY" sz="2300" b="0" i="0" strike="noStrike" dirty="0">
                <a:effectLst/>
              </a:rPr>
              <a:t>, </a:t>
            </a:r>
            <a:r>
              <a:rPr lang="en-MY" sz="2300" b="0" i="0" u="none" strike="noStrike" dirty="0">
                <a:effectLst/>
              </a:rPr>
              <a:t>donation (Sadaqah) crowdfunding, reward (</a:t>
            </a:r>
            <a:r>
              <a:rPr lang="en-MY" sz="2300" b="0" i="0" u="none" strike="noStrike" dirty="0" err="1">
                <a:effectLst/>
              </a:rPr>
              <a:t>Hibah</a:t>
            </a:r>
            <a:r>
              <a:rPr lang="en-MY" sz="2300" b="0" i="0" u="none" strike="noStrike" dirty="0">
                <a:effectLst/>
              </a:rPr>
              <a:t>) crowdfunding, equity crowdfunding and peer-to-peer financing or P2P financing.</a:t>
            </a:r>
            <a:endParaRPr lang="en-MY" sz="2300" dirty="0"/>
          </a:p>
          <a:p>
            <a:pPr algn="just">
              <a:lnSpc>
                <a:spcPct val="100000"/>
              </a:lnSpc>
              <a:spcBef>
                <a:spcPts val="0"/>
              </a:spcBef>
            </a:pPr>
            <a:r>
              <a:rPr lang="en-MY" sz="2300" b="0" i="0" u="none" strike="noStrike" dirty="0">
                <a:effectLst/>
              </a:rPr>
              <a:t>A growing number of Sharia-compliant platforms have emerged recent years namely </a:t>
            </a:r>
            <a:r>
              <a:rPr lang="en-MY" sz="2300" b="0" i="0" u="none" strike="noStrike" dirty="0" err="1">
                <a:effectLst/>
              </a:rPr>
              <a:t>Ethiscrowd</a:t>
            </a:r>
            <a:r>
              <a:rPr lang="en-MY" sz="2300" b="0" i="0" u="none" strike="noStrike" dirty="0">
                <a:effectLst/>
              </a:rPr>
              <a:t>, which focuses on equity crowdfunding and real estate; </a:t>
            </a:r>
            <a:r>
              <a:rPr lang="en-MY" sz="2300" b="0" i="0" u="none" strike="noStrike" dirty="0" err="1">
                <a:effectLst/>
              </a:rPr>
              <a:t>Kapitalboost</a:t>
            </a:r>
            <a:r>
              <a:rPr lang="en-MY" sz="2300" b="0" i="0" u="none" strike="noStrike" dirty="0">
                <a:effectLst/>
              </a:rPr>
              <a:t>, which targets small and medium enterprises; </a:t>
            </a:r>
            <a:r>
              <a:rPr lang="en-MY" sz="2300" b="0" i="0" u="none" strike="noStrike" dirty="0" err="1">
                <a:effectLst/>
              </a:rPr>
              <a:t>Launchgood</a:t>
            </a:r>
            <a:r>
              <a:rPr lang="en-MY" sz="2300" b="0" i="0" u="none" strike="noStrike" dirty="0">
                <a:effectLst/>
              </a:rPr>
              <a:t> which is the best known and most generic </a:t>
            </a:r>
            <a:r>
              <a:rPr lang="en-MY" sz="2300" dirty="0"/>
              <a:t>reward based </a:t>
            </a:r>
            <a:r>
              <a:rPr lang="en-MY" sz="2300" b="0" i="0" u="none" strike="noStrike" dirty="0">
                <a:effectLst/>
              </a:rPr>
              <a:t>platform.</a:t>
            </a:r>
            <a:endParaRPr lang="en-MY" sz="2300" dirty="0"/>
          </a:p>
          <a:p>
            <a:pPr algn="just"/>
            <a:endParaRPr lang="en-US" sz="2300" dirty="0"/>
          </a:p>
        </p:txBody>
      </p:sp>
    </p:spTree>
    <p:extLst>
      <p:ext uri="{BB962C8B-B14F-4D97-AF65-F5344CB8AC3E}">
        <p14:creationId xmlns:p14="http://schemas.microsoft.com/office/powerpoint/2010/main" val="1577469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2111</TotalTime>
  <Words>996</Words>
  <Application>Microsoft Macintosh PowerPoint</Application>
  <PresentationFormat>Widescreen</PresentationFormat>
  <Paragraphs>65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Black</vt:lpstr>
      <vt:lpstr>Calibri</vt:lpstr>
      <vt:lpstr>Calibri Light</vt:lpstr>
      <vt:lpstr>Tw Cen MT</vt:lpstr>
      <vt:lpstr>Wingdings</vt:lpstr>
      <vt:lpstr>Office Theme</vt:lpstr>
      <vt:lpstr>PowerPoint Presentation</vt:lpstr>
      <vt:lpstr>PowerPoint Presentation</vt:lpstr>
      <vt:lpstr>Learning Outcomes</vt:lpstr>
      <vt:lpstr>Background</vt:lpstr>
      <vt:lpstr>Zakat</vt:lpstr>
      <vt:lpstr>Sadaqah</vt:lpstr>
      <vt:lpstr>Waqf (Endowment)</vt:lpstr>
      <vt:lpstr>Islamic Microfinance</vt:lpstr>
      <vt:lpstr>Islamic Crowdfunding</vt:lpstr>
      <vt:lpstr>Implications of ISF</vt:lpstr>
      <vt:lpstr>     Examples of ISF in Practice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CIE</dc:creator>
  <cp:lastModifiedBy>MOHAMED ASMY BIN MOHD THAS THAKER</cp:lastModifiedBy>
  <cp:revision>77</cp:revision>
  <dcterms:created xsi:type="dcterms:W3CDTF">2022-08-04T01:27:40Z</dcterms:created>
  <dcterms:modified xsi:type="dcterms:W3CDTF">2022-10-09T00:55:13Z</dcterms:modified>
</cp:coreProperties>
</file>