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58" r:id="rId5"/>
    <p:sldId id="259" r:id="rId6"/>
    <p:sldId id="260" r:id="rId7"/>
    <p:sldId id="264" r:id="rId8"/>
    <p:sldId id="278"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4"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707"/>
  </p:normalViewPr>
  <p:slideViewPr>
    <p:cSldViewPr snapToGrid="0" snapToObjects="1">
      <p:cViewPr>
        <p:scale>
          <a:sx n="90" d="100"/>
          <a:sy n="90" d="100"/>
        </p:scale>
        <p:origin x="143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DAC6-D6F0-1245-BF40-8612CA3894E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4D6F681-5C32-BE43-98BB-285B899F7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7C170F8-DA82-3A4D-BA1F-0BDB6C1F3AF1}"/>
              </a:ext>
            </a:extLst>
          </p:cNvPr>
          <p:cNvSpPr>
            <a:spLocks noGrp="1"/>
          </p:cNvSpPr>
          <p:nvPr>
            <p:ph type="dt" sz="half" idx="10"/>
          </p:nvPr>
        </p:nvSpPr>
        <p:spPr/>
        <p:txBody>
          <a:bodyPr/>
          <a:lstStyle/>
          <a:p>
            <a:fld id="{732ADE52-2818-9442-B340-11B052E64798}" type="datetimeFigureOut">
              <a:rPr lang="en-US" smtClean="0"/>
              <a:t>12/2/22</a:t>
            </a:fld>
            <a:endParaRPr lang="en-US"/>
          </a:p>
        </p:txBody>
      </p:sp>
      <p:sp>
        <p:nvSpPr>
          <p:cNvPr id="5" name="Footer Placeholder 4">
            <a:extLst>
              <a:ext uri="{FF2B5EF4-FFF2-40B4-BE49-F238E27FC236}">
                <a16:creationId xmlns:a16="http://schemas.microsoft.com/office/drawing/2014/main" id="{8A7D12C0-3BFB-B14C-8547-97D5C58C6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EBC3A-F35D-204E-A820-564C24BA3E25}"/>
              </a:ext>
            </a:extLst>
          </p:cNvPr>
          <p:cNvSpPr>
            <a:spLocks noGrp="1"/>
          </p:cNvSpPr>
          <p:nvPr>
            <p:ph type="sldNum" sz="quarter" idx="12"/>
          </p:nvPr>
        </p:nvSpPr>
        <p:spPr/>
        <p:txBody>
          <a:bodyPr/>
          <a:lstStyle/>
          <a:p>
            <a:fld id="{EAC90E49-38C7-6440-95CC-2E6969880FFD}" type="slidenum">
              <a:rPr lang="en-US" smtClean="0"/>
              <a:t>‹#›</a:t>
            </a:fld>
            <a:endParaRPr lang="en-US"/>
          </a:p>
        </p:txBody>
      </p:sp>
    </p:spTree>
    <p:extLst>
      <p:ext uri="{BB962C8B-B14F-4D97-AF65-F5344CB8AC3E}">
        <p14:creationId xmlns:p14="http://schemas.microsoft.com/office/powerpoint/2010/main" val="206246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3A2A-2B24-5248-91BE-B1E1FA90F05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68B862-C071-4046-99BC-9909A78D636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8DB844-4722-2149-B2B7-CF2CB5E93A59}"/>
              </a:ext>
            </a:extLst>
          </p:cNvPr>
          <p:cNvSpPr>
            <a:spLocks noGrp="1"/>
          </p:cNvSpPr>
          <p:nvPr>
            <p:ph type="dt" sz="half" idx="10"/>
          </p:nvPr>
        </p:nvSpPr>
        <p:spPr/>
        <p:txBody>
          <a:bodyPr/>
          <a:lstStyle/>
          <a:p>
            <a:fld id="{732ADE52-2818-9442-B340-11B052E64798}" type="datetimeFigureOut">
              <a:rPr lang="en-US" smtClean="0"/>
              <a:t>12/2/22</a:t>
            </a:fld>
            <a:endParaRPr lang="en-US"/>
          </a:p>
        </p:txBody>
      </p:sp>
      <p:sp>
        <p:nvSpPr>
          <p:cNvPr id="5" name="Footer Placeholder 4">
            <a:extLst>
              <a:ext uri="{FF2B5EF4-FFF2-40B4-BE49-F238E27FC236}">
                <a16:creationId xmlns:a16="http://schemas.microsoft.com/office/drawing/2014/main" id="{12207994-78C5-5C46-9F09-B112A2879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3016B-7FEE-964F-A4A4-E8E23225A454}"/>
              </a:ext>
            </a:extLst>
          </p:cNvPr>
          <p:cNvSpPr>
            <a:spLocks noGrp="1"/>
          </p:cNvSpPr>
          <p:nvPr>
            <p:ph type="sldNum" sz="quarter" idx="12"/>
          </p:nvPr>
        </p:nvSpPr>
        <p:spPr/>
        <p:txBody>
          <a:bodyPr/>
          <a:lstStyle/>
          <a:p>
            <a:fld id="{EAC90E49-38C7-6440-95CC-2E6969880FFD}" type="slidenum">
              <a:rPr lang="en-US" smtClean="0"/>
              <a:t>‹#›</a:t>
            </a:fld>
            <a:endParaRPr lang="en-US"/>
          </a:p>
        </p:txBody>
      </p:sp>
    </p:spTree>
    <p:extLst>
      <p:ext uri="{BB962C8B-B14F-4D97-AF65-F5344CB8AC3E}">
        <p14:creationId xmlns:p14="http://schemas.microsoft.com/office/powerpoint/2010/main" val="283000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6C27A9-AC24-CB41-B3EC-B111622FB32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ABF9BC-8BDB-DF47-A5AE-E004B6A9983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760B6C-7C5D-2743-9B67-5927EE9EF01E}"/>
              </a:ext>
            </a:extLst>
          </p:cNvPr>
          <p:cNvSpPr>
            <a:spLocks noGrp="1"/>
          </p:cNvSpPr>
          <p:nvPr>
            <p:ph type="dt" sz="half" idx="10"/>
          </p:nvPr>
        </p:nvSpPr>
        <p:spPr/>
        <p:txBody>
          <a:bodyPr/>
          <a:lstStyle/>
          <a:p>
            <a:fld id="{732ADE52-2818-9442-B340-11B052E64798}" type="datetimeFigureOut">
              <a:rPr lang="en-US" smtClean="0"/>
              <a:t>12/2/22</a:t>
            </a:fld>
            <a:endParaRPr lang="en-US"/>
          </a:p>
        </p:txBody>
      </p:sp>
      <p:sp>
        <p:nvSpPr>
          <p:cNvPr id="5" name="Footer Placeholder 4">
            <a:extLst>
              <a:ext uri="{FF2B5EF4-FFF2-40B4-BE49-F238E27FC236}">
                <a16:creationId xmlns:a16="http://schemas.microsoft.com/office/drawing/2014/main" id="{854032D5-6319-9743-BB43-E4D61A6E3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25D69-31D2-E341-8C43-1D5C65078C51}"/>
              </a:ext>
            </a:extLst>
          </p:cNvPr>
          <p:cNvSpPr>
            <a:spLocks noGrp="1"/>
          </p:cNvSpPr>
          <p:nvPr>
            <p:ph type="sldNum" sz="quarter" idx="12"/>
          </p:nvPr>
        </p:nvSpPr>
        <p:spPr/>
        <p:txBody>
          <a:bodyPr/>
          <a:lstStyle/>
          <a:p>
            <a:fld id="{EAC90E49-38C7-6440-95CC-2E6969880FFD}" type="slidenum">
              <a:rPr lang="en-US" smtClean="0"/>
              <a:t>‹#›</a:t>
            </a:fld>
            <a:endParaRPr lang="en-US"/>
          </a:p>
        </p:txBody>
      </p:sp>
    </p:spTree>
    <p:extLst>
      <p:ext uri="{BB962C8B-B14F-4D97-AF65-F5344CB8AC3E}">
        <p14:creationId xmlns:p14="http://schemas.microsoft.com/office/powerpoint/2010/main" val="300230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F44A-F708-DD4B-95CB-2924C260694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A0A7243-C200-B843-B0B6-D6DBEC6A80B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EEDCC2-C59E-0D49-8688-8A38D3CAD31C}"/>
              </a:ext>
            </a:extLst>
          </p:cNvPr>
          <p:cNvSpPr>
            <a:spLocks noGrp="1"/>
          </p:cNvSpPr>
          <p:nvPr>
            <p:ph type="dt" sz="half" idx="10"/>
          </p:nvPr>
        </p:nvSpPr>
        <p:spPr/>
        <p:txBody>
          <a:bodyPr/>
          <a:lstStyle/>
          <a:p>
            <a:fld id="{732ADE52-2818-9442-B340-11B052E64798}" type="datetimeFigureOut">
              <a:rPr lang="en-US" smtClean="0"/>
              <a:t>12/2/22</a:t>
            </a:fld>
            <a:endParaRPr lang="en-US"/>
          </a:p>
        </p:txBody>
      </p:sp>
      <p:sp>
        <p:nvSpPr>
          <p:cNvPr id="5" name="Footer Placeholder 4">
            <a:extLst>
              <a:ext uri="{FF2B5EF4-FFF2-40B4-BE49-F238E27FC236}">
                <a16:creationId xmlns:a16="http://schemas.microsoft.com/office/drawing/2014/main" id="{75589856-017C-EE43-9C35-271A2BFF7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1EB44-320E-904D-AFF1-5A1D8635883C}"/>
              </a:ext>
            </a:extLst>
          </p:cNvPr>
          <p:cNvSpPr>
            <a:spLocks noGrp="1"/>
          </p:cNvSpPr>
          <p:nvPr>
            <p:ph type="sldNum" sz="quarter" idx="12"/>
          </p:nvPr>
        </p:nvSpPr>
        <p:spPr/>
        <p:txBody>
          <a:bodyPr/>
          <a:lstStyle/>
          <a:p>
            <a:fld id="{EAC90E49-38C7-6440-95CC-2E6969880FFD}" type="slidenum">
              <a:rPr lang="en-US" smtClean="0"/>
              <a:t>‹#›</a:t>
            </a:fld>
            <a:endParaRPr lang="en-US"/>
          </a:p>
        </p:txBody>
      </p:sp>
    </p:spTree>
    <p:extLst>
      <p:ext uri="{BB962C8B-B14F-4D97-AF65-F5344CB8AC3E}">
        <p14:creationId xmlns:p14="http://schemas.microsoft.com/office/powerpoint/2010/main" val="24085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043AC-E36C-F54C-954D-BB1F97DBE53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06A7E8D-792E-3842-A31E-1107F0F493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04D859-CB05-9C41-8F8E-B53722D8F19D}"/>
              </a:ext>
            </a:extLst>
          </p:cNvPr>
          <p:cNvSpPr>
            <a:spLocks noGrp="1"/>
          </p:cNvSpPr>
          <p:nvPr>
            <p:ph type="dt" sz="half" idx="10"/>
          </p:nvPr>
        </p:nvSpPr>
        <p:spPr/>
        <p:txBody>
          <a:bodyPr/>
          <a:lstStyle/>
          <a:p>
            <a:fld id="{732ADE52-2818-9442-B340-11B052E64798}" type="datetimeFigureOut">
              <a:rPr lang="en-US" smtClean="0"/>
              <a:t>12/2/22</a:t>
            </a:fld>
            <a:endParaRPr lang="en-US"/>
          </a:p>
        </p:txBody>
      </p:sp>
      <p:sp>
        <p:nvSpPr>
          <p:cNvPr id="5" name="Footer Placeholder 4">
            <a:extLst>
              <a:ext uri="{FF2B5EF4-FFF2-40B4-BE49-F238E27FC236}">
                <a16:creationId xmlns:a16="http://schemas.microsoft.com/office/drawing/2014/main" id="{ED7289E3-0498-D246-B587-41966D3DA5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BB3380-EBD8-324F-B9D3-D023B5208435}"/>
              </a:ext>
            </a:extLst>
          </p:cNvPr>
          <p:cNvSpPr>
            <a:spLocks noGrp="1"/>
          </p:cNvSpPr>
          <p:nvPr>
            <p:ph type="sldNum" sz="quarter" idx="12"/>
          </p:nvPr>
        </p:nvSpPr>
        <p:spPr/>
        <p:txBody>
          <a:bodyPr/>
          <a:lstStyle/>
          <a:p>
            <a:fld id="{EAC90E49-38C7-6440-95CC-2E6969880FFD}" type="slidenum">
              <a:rPr lang="en-US" smtClean="0"/>
              <a:t>‹#›</a:t>
            </a:fld>
            <a:endParaRPr lang="en-US"/>
          </a:p>
        </p:txBody>
      </p:sp>
    </p:spTree>
    <p:extLst>
      <p:ext uri="{BB962C8B-B14F-4D97-AF65-F5344CB8AC3E}">
        <p14:creationId xmlns:p14="http://schemas.microsoft.com/office/powerpoint/2010/main" val="285728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8C55-3BFF-6F44-AB86-8B4AC755419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99C2A5B-DD17-6E45-A61F-8ACDE6DE4DF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6C237B6-5189-7748-8CAA-BCDC26512AB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34880A8-5FA8-D34B-B102-26824D78E92C}"/>
              </a:ext>
            </a:extLst>
          </p:cNvPr>
          <p:cNvSpPr>
            <a:spLocks noGrp="1"/>
          </p:cNvSpPr>
          <p:nvPr>
            <p:ph type="dt" sz="half" idx="10"/>
          </p:nvPr>
        </p:nvSpPr>
        <p:spPr/>
        <p:txBody>
          <a:bodyPr/>
          <a:lstStyle/>
          <a:p>
            <a:fld id="{732ADE52-2818-9442-B340-11B052E64798}" type="datetimeFigureOut">
              <a:rPr lang="en-US" smtClean="0"/>
              <a:t>12/2/22</a:t>
            </a:fld>
            <a:endParaRPr lang="en-US"/>
          </a:p>
        </p:txBody>
      </p:sp>
      <p:sp>
        <p:nvSpPr>
          <p:cNvPr id="6" name="Footer Placeholder 5">
            <a:extLst>
              <a:ext uri="{FF2B5EF4-FFF2-40B4-BE49-F238E27FC236}">
                <a16:creationId xmlns:a16="http://schemas.microsoft.com/office/drawing/2014/main" id="{45467367-D76E-7B40-9089-BB164532E6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8458D-8A14-FD44-AF18-B48404AD93AB}"/>
              </a:ext>
            </a:extLst>
          </p:cNvPr>
          <p:cNvSpPr>
            <a:spLocks noGrp="1"/>
          </p:cNvSpPr>
          <p:nvPr>
            <p:ph type="sldNum" sz="quarter" idx="12"/>
          </p:nvPr>
        </p:nvSpPr>
        <p:spPr/>
        <p:txBody>
          <a:bodyPr/>
          <a:lstStyle/>
          <a:p>
            <a:fld id="{EAC90E49-38C7-6440-95CC-2E6969880FFD}" type="slidenum">
              <a:rPr lang="en-US" smtClean="0"/>
              <a:t>‹#›</a:t>
            </a:fld>
            <a:endParaRPr lang="en-US"/>
          </a:p>
        </p:txBody>
      </p:sp>
    </p:spTree>
    <p:extLst>
      <p:ext uri="{BB962C8B-B14F-4D97-AF65-F5344CB8AC3E}">
        <p14:creationId xmlns:p14="http://schemas.microsoft.com/office/powerpoint/2010/main" val="107736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17A1-52F7-1647-82AD-58117298755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1C85564-5610-8343-B2F2-2283C61A0A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13DBF3A-1FC1-9042-B148-8CFB491D798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2DA6C10-844F-DF4B-8E6E-D04E22C058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B547E2-019E-E942-94CD-F30EA7BE787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A4C09B4-172C-634D-BEC6-25AF6C0D0BDD}"/>
              </a:ext>
            </a:extLst>
          </p:cNvPr>
          <p:cNvSpPr>
            <a:spLocks noGrp="1"/>
          </p:cNvSpPr>
          <p:nvPr>
            <p:ph type="dt" sz="half" idx="10"/>
          </p:nvPr>
        </p:nvSpPr>
        <p:spPr/>
        <p:txBody>
          <a:bodyPr/>
          <a:lstStyle/>
          <a:p>
            <a:fld id="{732ADE52-2818-9442-B340-11B052E64798}" type="datetimeFigureOut">
              <a:rPr lang="en-US" smtClean="0"/>
              <a:t>12/2/22</a:t>
            </a:fld>
            <a:endParaRPr lang="en-US"/>
          </a:p>
        </p:txBody>
      </p:sp>
      <p:sp>
        <p:nvSpPr>
          <p:cNvPr id="8" name="Footer Placeholder 7">
            <a:extLst>
              <a:ext uri="{FF2B5EF4-FFF2-40B4-BE49-F238E27FC236}">
                <a16:creationId xmlns:a16="http://schemas.microsoft.com/office/drawing/2014/main" id="{9ED67B31-E751-7140-A759-994DD739B9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A09635-7466-7643-836F-AA67996F5452}"/>
              </a:ext>
            </a:extLst>
          </p:cNvPr>
          <p:cNvSpPr>
            <a:spLocks noGrp="1"/>
          </p:cNvSpPr>
          <p:nvPr>
            <p:ph type="sldNum" sz="quarter" idx="12"/>
          </p:nvPr>
        </p:nvSpPr>
        <p:spPr/>
        <p:txBody>
          <a:bodyPr/>
          <a:lstStyle/>
          <a:p>
            <a:fld id="{EAC90E49-38C7-6440-95CC-2E6969880FFD}" type="slidenum">
              <a:rPr lang="en-US" smtClean="0"/>
              <a:t>‹#›</a:t>
            </a:fld>
            <a:endParaRPr lang="en-US"/>
          </a:p>
        </p:txBody>
      </p:sp>
    </p:spTree>
    <p:extLst>
      <p:ext uri="{BB962C8B-B14F-4D97-AF65-F5344CB8AC3E}">
        <p14:creationId xmlns:p14="http://schemas.microsoft.com/office/powerpoint/2010/main" val="377259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D9EB6-A265-C840-84AE-AE789CA451D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001B59A-875C-304D-A137-5F082F5F7EE9}"/>
              </a:ext>
            </a:extLst>
          </p:cNvPr>
          <p:cNvSpPr>
            <a:spLocks noGrp="1"/>
          </p:cNvSpPr>
          <p:nvPr>
            <p:ph type="dt" sz="half" idx="10"/>
          </p:nvPr>
        </p:nvSpPr>
        <p:spPr/>
        <p:txBody>
          <a:bodyPr/>
          <a:lstStyle/>
          <a:p>
            <a:fld id="{732ADE52-2818-9442-B340-11B052E64798}" type="datetimeFigureOut">
              <a:rPr lang="en-US" smtClean="0"/>
              <a:t>12/2/22</a:t>
            </a:fld>
            <a:endParaRPr lang="en-US"/>
          </a:p>
        </p:txBody>
      </p:sp>
      <p:sp>
        <p:nvSpPr>
          <p:cNvPr id="4" name="Footer Placeholder 3">
            <a:extLst>
              <a:ext uri="{FF2B5EF4-FFF2-40B4-BE49-F238E27FC236}">
                <a16:creationId xmlns:a16="http://schemas.microsoft.com/office/drawing/2014/main" id="{38699820-F5C2-B74F-A9FF-60CBCB5E99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3FAF40-70B6-4247-B34F-F848C5CAC131}"/>
              </a:ext>
            </a:extLst>
          </p:cNvPr>
          <p:cNvSpPr>
            <a:spLocks noGrp="1"/>
          </p:cNvSpPr>
          <p:nvPr>
            <p:ph type="sldNum" sz="quarter" idx="12"/>
          </p:nvPr>
        </p:nvSpPr>
        <p:spPr/>
        <p:txBody>
          <a:bodyPr/>
          <a:lstStyle/>
          <a:p>
            <a:fld id="{EAC90E49-38C7-6440-95CC-2E6969880FFD}" type="slidenum">
              <a:rPr lang="en-US" smtClean="0"/>
              <a:t>‹#›</a:t>
            </a:fld>
            <a:endParaRPr lang="en-US"/>
          </a:p>
        </p:txBody>
      </p:sp>
    </p:spTree>
    <p:extLst>
      <p:ext uri="{BB962C8B-B14F-4D97-AF65-F5344CB8AC3E}">
        <p14:creationId xmlns:p14="http://schemas.microsoft.com/office/powerpoint/2010/main" val="120744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816434-FEAC-4746-91A8-8C7D429E4C8E}"/>
              </a:ext>
            </a:extLst>
          </p:cNvPr>
          <p:cNvSpPr>
            <a:spLocks noGrp="1"/>
          </p:cNvSpPr>
          <p:nvPr>
            <p:ph type="dt" sz="half" idx="10"/>
          </p:nvPr>
        </p:nvSpPr>
        <p:spPr/>
        <p:txBody>
          <a:bodyPr/>
          <a:lstStyle/>
          <a:p>
            <a:fld id="{732ADE52-2818-9442-B340-11B052E64798}" type="datetimeFigureOut">
              <a:rPr lang="en-US" smtClean="0"/>
              <a:t>12/2/22</a:t>
            </a:fld>
            <a:endParaRPr lang="en-US"/>
          </a:p>
        </p:txBody>
      </p:sp>
      <p:sp>
        <p:nvSpPr>
          <p:cNvPr id="3" name="Footer Placeholder 2">
            <a:extLst>
              <a:ext uri="{FF2B5EF4-FFF2-40B4-BE49-F238E27FC236}">
                <a16:creationId xmlns:a16="http://schemas.microsoft.com/office/drawing/2014/main" id="{BC6F332A-7023-7F46-ABAE-81D822FD3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CE3356-633E-7E40-BC20-C94FBEF90F90}"/>
              </a:ext>
            </a:extLst>
          </p:cNvPr>
          <p:cNvSpPr>
            <a:spLocks noGrp="1"/>
          </p:cNvSpPr>
          <p:nvPr>
            <p:ph type="sldNum" sz="quarter" idx="12"/>
          </p:nvPr>
        </p:nvSpPr>
        <p:spPr/>
        <p:txBody>
          <a:bodyPr/>
          <a:lstStyle/>
          <a:p>
            <a:fld id="{EAC90E49-38C7-6440-95CC-2E6969880FFD}" type="slidenum">
              <a:rPr lang="en-US" smtClean="0"/>
              <a:t>‹#›</a:t>
            </a:fld>
            <a:endParaRPr lang="en-US"/>
          </a:p>
        </p:txBody>
      </p:sp>
    </p:spTree>
    <p:extLst>
      <p:ext uri="{BB962C8B-B14F-4D97-AF65-F5344CB8AC3E}">
        <p14:creationId xmlns:p14="http://schemas.microsoft.com/office/powerpoint/2010/main" val="2347702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A84A-94F0-F843-B86D-B391BB6390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437E12D-B77D-964B-B7A5-AA0BED62CF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E36E758-B805-0742-85B2-A19020378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07AE74-4B35-534B-8E66-38A2C8EF95F3}"/>
              </a:ext>
            </a:extLst>
          </p:cNvPr>
          <p:cNvSpPr>
            <a:spLocks noGrp="1"/>
          </p:cNvSpPr>
          <p:nvPr>
            <p:ph type="dt" sz="half" idx="10"/>
          </p:nvPr>
        </p:nvSpPr>
        <p:spPr/>
        <p:txBody>
          <a:bodyPr/>
          <a:lstStyle/>
          <a:p>
            <a:fld id="{732ADE52-2818-9442-B340-11B052E64798}" type="datetimeFigureOut">
              <a:rPr lang="en-US" smtClean="0"/>
              <a:t>12/2/22</a:t>
            </a:fld>
            <a:endParaRPr lang="en-US"/>
          </a:p>
        </p:txBody>
      </p:sp>
      <p:sp>
        <p:nvSpPr>
          <p:cNvPr id="6" name="Footer Placeholder 5">
            <a:extLst>
              <a:ext uri="{FF2B5EF4-FFF2-40B4-BE49-F238E27FC236}">
                <a16:creationId xmlns:a16="http://schemas.microsoft.com/office/drawing/2014/main" id="{0ACABB72-0404-FF4C-8803-ADCCF1244B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C48E68-F4CB-9A4E-AD8C-E4EADE58AE6C}"/>
              </a:ext>
            </a:extLst>
          </p:cNvPr>
          <p:cNvSpPr>
            <a:spLocks noGrp="1"/>
          </p:cNvSpPr>
          <p:nvPr>
            <p:ph type="sldNum" sz="quarter" idx="12"/>
          </p:nvPr>
        </p:nvSpPr>
        <p:spPr/>
        <p:txBody>
          <a:bodyPr/>
          <a:lstStyle/>
          <a:p>
            <a:fld id="{EAC90E49-38C7-6440-95CC-2E6969880FFD}" type="slidenum">
              <a:rPr lang="en-US" smtClean="0"/>
              <a:t>‹#›</a:t>
            </a:fld>
            <a:endParaRPr lang="en-US"/>
          </a:p>
        </p:txBody>
      </p:sp>
    </p:spTree>
    <p:extLst>
      <p:ext uri="{BB962C8B-B14F-4D97-AF65-F5344CB8AC3E}">
        <p14:creationId xmlns:p14="http://schemas.microsoft.com/office/powerpoint/2010/main" val="183275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59E-7F86-F74C-886D-0C9058ED1C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6AA6937-2F7D-C84B-8376-9B74C061A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D9A131-E9CD-104A-AAF9-6474B772B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D57CB39-A336-E14B-AE2E-CDFF408E62FC}"/>
              </a:ext>
            </a:extLst>
          </p:cNvPr>
          <p:cNvSpPr>
            <a:spLocks noGrp="1"/>
          </p:cNvSpPr>
          <p:nvPr>
            <p:ph type="dt" sz="half" idx="10"/>
          </p:nvPr>
        </p:nvSpPr>
        <p:spPr/>
        <p:txBody>
          <a:bodyPr/>
          <a:lstStyle/>
          <a:p>
            <a:fld id="{732ADE52-2818-9442-B340-11B052E64798}" type="datetimeFigureOut">
              <a:rPr lang="en-US" smtClean="0"/>
              <a:t>12/2/22</a:t>
            </a:fld>
            <a:endParaRPr lang="en-US"/>
          </a:p>
        </p:txBody>
      </p:sp>
      <p:sp>
        <p:nvSpPr>
          <p:cNvPr id="6" name="Footer Placeholder 5">
            <a:extLst>
              <a:ext uri="{FF2B5EF4-FFF2-40B4-BE49-F238E27FC236}">
                <a16:creationId xmlns:a16="http://schemas.microsoft.com/office/drawing/2014/main" id="{D4A4A784-B810-D84C-A166-5450BF2EFF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153696-63E3-7242-BE60-3D0555F878F1}"/>
              </a:ext>
            </a:extLst>
          </p:cNvPr>
          <p:cNvSpPr>
            <a:spLocks noGrp="1"/>
          </p:cNvSpPr>
          <p:nvPr>
            <p:ph type="sldNum" sz="quarter" idx="12"/>
          </p:nvPr>
        </p:nvSpPr>
        <p:spPr/>
        <p:txBody>
          <a:bodyPr/>
          <a:lstStyle/>
          <a:p>
            <a:fld id="{EAC90E49-38C7-6440-95CC-2E6969880FFD}" type="slidenum">
              <a:rPr lang="en-US" smtClean="0"/>
              <a:t>‹#›</a:t>
            </a:fld>
            <a:endParaRPr lang="en-US"/>
          </a:p>
        </p:txBody>
      </p:sp>
    </p:spTree>
    <p:extLst>
      <p:ext uri="{BB962C8B-B14F-4D97-AF65-F5344CB8AC3E}">
        <p14:creationId xmlns:p14="http://schemas.microsoft.com/office/powerpoint/2010/main" val="262335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0E8A8-0CCB-8D49-871C-01087E269C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60A7424-CBFE-3043-96B8-85EF45CA25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035741-C264-9E4E-8FFE-F834F720E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ADE52-2818-9442-B340-11B052E64798}" type="datetimeFigureOut">
              <a:rPr lang="en-US" smtClean="0"/>
              <a:t>12/2/22</a:t>
            </a:fld>
            <a:endParaRPr lang="en-US"/>
          </a:p>
        </p:txBody>
      </p:sp>
      <p:sp>
        <p:nvSpPr>
          <p:cNvPr id="5" name="Footer Placeholder 4">
            <a:extLst>
              <a:ext uri="{FF2B5EF4-FFF2-40B4-BE49-F238E27FC236}">
                <a16:creationId xmlns:a16="http://schemas.microsoft.com/office/drawing/2014/main" id="{38D18800-A476-994A-93E9-0369CA38DD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011715-6D0E-F74B-A362-F06F04489D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90E49-38C7-6440-95CC-2E6969880FFD}" type="slidenum">
              <a:rPr lang="en-US" smtClean="0"/>
              <a:t>‹#›</a:t>
            </a:fld>
            <a:endParaRPr lang="en-US"/>
          </a:p>
        </p:txBody>
      </p:sp>
    </p:spTree>
    <p:extLst>
      <p:ext uri="{BB962C8B-B14F-4D97-AF65-F5344CB8AC3E}">
        <p14:creationId xmlns:p14="http://schemas.microsoft.com/office/powerpoint/2010/main" val="1750949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a:extLst>
              <a:ext uri="{FF2B5EF4-FFF2-40B4-BE49-F238E27FC236}">
                <a16:creationId xmlns:a16="http://schemas.microsoft.com/office/drawing/2014/main" id="{2A8C6FAA-1844-7470-D56D-A19C2C73F706}"/>
              </a:ext>
            </a:extLst>
          </p:cNvPr>
          <p:cNvPicPr>
            <a:picLocks noChangeAspect="1"/>
          </p:cNvPicPr>
          <p:nvPr/>
        </p:nvPicPr>
        <p:blipFill rotWithShape="1">
          <a:blip r:embed="rId2"/>
          <a:srcRect l="21316"/>
          <a:stretch/>
        </p:blipFill>
        <p:spPr>
          <a:xfrm>
            <a:off x="3523488" y="10"/>
            <a:ext cx="8668512" cy="6857990"/>
          </a:xfrm>
          <a:prstGeom prst="rect">
            <a:avLst/>
          </a:prstGeom>
        </p:spPr>
      </p:pic>
      <p:sp>
        <p:nvSpPr>
          <p:cNvPr id="19"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61695D-0B94-F846-8983-6C04FACDF879}"/>
              </a:ext>
            </a:extLst>
          </p:cNvPr>
          <p:cNvSpPr>
            <a:spLocks noGrp="1"/>
          </p:cNvSpPr>
          <p:nvPr>
            <p:ph type="ctrTitle"/>
          </p:nvPr>
        </p:nvSpPr>
        <p:spPr>
          <a:xfrm>
            <a:off x="477980" y="1122363"/>
            <a:ext cx="7151545" cy="2409875"/>
          </a:xfrm>
        </p:spPr>
        <p:txBody>
          <a:bodyPr anchor="b">
            <a:normAutofit/>
          </a:bodyPr>
          <a:lstStyle/>
          <a:p>
            <a:pPr algn="l"/>
            <a:r>
              <a:rPr lang="en-MY" sz="3000" b="1" dirty="0">
                <a:latin typeface="Times New Roman" panose="02020603050405020304" pitchFamily="18" charset="0"/>
                <a:cs typeface="Times New Roman" panose="02020603050405020304" pitchFamily="18" charset="0"/>
              </a:rPr>
              <a:t>PERFORMANCE EVALUATION INDEX FOR ISLAMIC SOCIAL FINANCE INSTITUTIONS (ISFIs) BASED ON MAQASID AL-SHARIAH</a:t>
            </a:r>
            <a:endParaRPr lang="en-US" sz="30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27A5325-FE89-DD45-B575-B92C167E2CF3}"/>
              </a:ext>
            </a:extLst>
          </p:cNvPr>
          <p:cNvSpPr>
            <a:spLocks noGrp="1"/>
          </p:cNvSpPr>
          <p:nvPr>
            <p:ph type="subTitle" idx="1"/>
          </p:nvPr>
        </p:nvSpPr>
        <p:spPr>
          <a:xfrm>
            <a:off x="308539" y="4654591"/>
            <a:ext cx="4877824" cy="2009125"/>
          </a:xfrm>
        </p:spPr>
        <p:txBody>
          <a:bodyPr>
            <a:normAutofit/>
          </a:bodyPr>
          <a:lstStyle/>
          <a:p>
            <a:pPr algn="l"/>
            <a:r>
              <a:rPr lang="en-MY" sz="2000" dirty="0" err="1">
                <a:latin typeface="Times New Roman" panose="02020603050405020304" pitchFamily="18" charset="0"/>
                <a:cs typeface="Times New Roman" panose="02020603050405020304" pitchFamily="18" charset="0"/>
              </a:rPr>
              <a:t>Dr.</a:t>
            </a:r>
            <a:r>
              <a:rPr lang="en-MY" sz="2000" dirty="0">
                <a:latin typeface="Times New Roman" panose="02020603050405020304" pitchFamily="18" charset="0"/>
                <a:cs typeface="Times New Roman" panose="02020603050405020304" pitchFamily="18" charset="0"/>
              </a:rPr>
              <a:t> Mohamed </a:t>
            </a:r>
            <a:r>
              <a:rPr lang="en-MY" sz="2000" dirty="0" err="1">
                <a:latin typeface="Times New Roman" panose="02020603050405020304" pitchFamily="18" charset="0"/>
                <a:cs typeface="Times New Roman" panose="02020603050405020304" pitchFamily="18" charset="0"/>
              </a:rPr>
              <a:t>Asmy</a:t>
            </a:r>
            <a:r>
              <a:rPr lang="en-MY" sz="2000" dirty="0">
                <a:latin typeface="Times New Roman" panose="02020603050405020304" pitchFamily="18" charset="0"/>
                <a:cs typeface="Times New Roman" panose="02020603050405020304" pitchFamily="18" charset="0"/>
              </a:rPr>
              <a:t> Bin </a:t>
            </a:r>
            <a:r>
              <a:rPr lang="en-MY" sz="2000" dirty="0" err="1">
                <a:latin typeface="Times New Roman" panose="02020603050405020304" pitchFamily="18" charset="0"/>
                <a:cs typeface="Times New Roman" panose="02020603050405020304" pitchFamily="18" charset="0"/>
              </a:rPr>
              <a:t>Mohd</a:t>
            </a:r>
            <a:r>
              <a:rPr lang="en-MY" sz="2000" dirty="0">
                <a:latin typeface="Times New Roman" panose="02020603050405020304" pitchFamily="18" charset="0"/>
                <a:cs typeface="Times New Roman" panose="02020603050405020304" pitchFamily="18" charset="0"/>
              </a:rPr>
              <a:t> </a:t>
            </a:r>
            <a:r>
              <a:rPr lang="en-MY" sz="2000" dirty="0" err="1">
                <a:latin typeface="Times New Roman" panose="02020603050405020304" pitchFamily="18" charset="0"/>
                <a:cs typeface="Times New Roman" panose="02020603050405020304" pitchFamily="18" charset="0"/>
              </a:rPr>
              <a:t>Thas</a:t>
            </a:r>
            <a:r>
              <a:rPr lang="en-MY" sz="2000" dirty="0">
                <a:latin typeface="Times New Roman" panose="02020603050405020304" pitchFamily="18" charset="0"/>
                <a:cs typeface="Times New Roman" panose="02020603050405020304" pitchFamily="18" charset="0"/>
              </a:rPr>
              <a:t> </a:t>
            </a:r>
            <a:r>
              <a:rPr lang="en-MY" sz="2000" dirty="0" err="1">
                <a:latin typeface="Times New Roman" panose="02020603050405020304" pitchFamily="18" charset="0"/>
                <a:cs typeface="Times New Roman" panose="02020603050405020304" pitchFamily="18" charset="0"/>
              </a:rPr>
              <a:t>Thaker</a:t>
            </a:r>
            <a:endParaRPr lang="en-MY" sz="2000" dirty="0">
              <a:latin typeface="Times New Roman" panose="02020603050405020304" pitchFamily="18" charset="0"/>
              <a:cs typeface="Times New Roman" panose="02020603050405020304" pitchFamily="18" charset="0"/>
            </a:endParaRPr>
          </a:p>
          <a:p>
            <a:pPr algn="l"/>
            <a:r>
              <a:rPr lang="en-MY" sz="2000" dirty="0" err="1">
                <a:latin typeface="Times New Roman" panose="02020603050405020304" pitchFamily="18" charset="0"/>
                <a:cs typeface="Times New Roman" panose="02020603050405020304" pitchFamily="18" charset="0"/>
              </a:rPr>
              <a:t>Dr.</a:t>
            </a:r>
            <a:r>
              <a:rPr lang="en-MY" sz="2000" dirty="0">
                <a:latin typeface="Times New Roman" panose="02020603050405020304" pitchFamily="18" charset="0"/>
                <a:cs typeface="Times New Roman" panose="02020603050405020304" pitchFamily="18" charset="0"/>
              </a:rPr>
              <a:t> Mustafa Omar Mohammed</a:t>
            </a:r>
          </a:p>
          <a:p>
            <a:pPr algn="l"/>
            <a:r>
              <a:rPr lang="en-MY" sz="2000" dirty="0" err="1">
                <a:latin typeface="Times New Roman" panose="02020603050405020304" pitchFamily="18" charset="0"/>
                <a:cs typeface="Times New Roman" panose="02020603050405020304" pitchFamily="18" charset="0"/>
              </a:rPr>
              <a:t>Dr.</a:t>
            </a:r>
            <a:r>
              <a:rPr lang="en-MY" sz="2000" dirty="0">
                <a:latin typeface="Times New Roman" panose="02020603050405020304" pitchFamily="18" charset="0"/>
                <a:cs typeface="Times New Roman" panose="02020603050405020304" pitchFamily="18" charset="0"/>
              </a:rPr>
              <a:t> Aslam Akbar </a:t>
            </a:r>
          </a:p>
          <a:p>
            <a:pPr algn="l"/>
            <a:r>
              <a:rPr lang="en-MY" sz="2000" dirty="0">
                <a:latin typeface="Times New Roman" panose="02020603050405020304" pitchFamily="18" charset="0"/>
                <a:cs typeface="Times New Roman" panose="02020603050405020304" pitchFamily="18" charset="0"/>
              </a:rPr>
              <a:t>Prof. </a:t>
            </a:r>
            <a:r>
              <a:rPr lang="en-MY" sz="2000" dirty="0" err="1">
                <a:latin typeface="Times New Roman" panose="02020603050405020304" pitchFamily="18" charset="0"/>
                <a:cs typeface="Times New Roman" panose="02020603050405020304" pitchFamily="18" charset="0"/>
              </a:rPr>
              <a:t>Dr.</a:t>
            </a:r>
            <a:r>
              <a:rPr lang="en-MY" sz="2000" dirty="0">
                <a:latin typeface="Times New Roman" panose="02020603050405020304" pitchFamily="18" charset="0"/>
                <a:cs typeface="Times New Roman" panose="02020603050405020304" pitchFamily="18" charset="0"/>
              </a:rPr>
              <a:t> </a:t>
            </a:r>
            <a:r>
              <a:rPr lang="en-MY" sz="2000" dirty="0" err="1">
                <a:latin typeface="Times New Roman" panose="02020603050405020304" pitchFamily="18" charset="0"/>
                <a:cs typeface="Times New Roman" panose="02020603050405020304" pitchFamily="18" charset="0"/>
              </a:rPr>
              <a:t>Jarita</a:t>
            </a:r>
            <a:r>
              <a:rPr lang="en-MY" sz="2000" dirty="0">
                <a:latin typeface="Times New Roman" panose="02020603050405020304" pitchFamily="18" charset="0"/>
                <a:cs typeface="Times New Roman" panose="02020603050405020304" pitchFamily="18" charset="0"/>
              </a:rPr>
              <a:t> </a:t>
            </a:r>
            <a:r>
              <a:rPr lang="en-MY" sz="2000" dirty="0" err="1">
                <a:latin typeface="Times New Roman" panose="02020603050405020304" pitchFamily="18" charset="0"/>
                <a:cs typeface="Times New Roman" panose="02020603050405020304" pitchFamily="18" charset="0"/>
              </a:rPr>
              <a:t>Duasa</a:t>
            </a:r>
            <a:r>
              <a:rPr lang="en-MY" sz="2000" dirty="0">
                <a:latin typeface="Times New Roman" panose="02020603050405020304" pitchFamily="18" charset="0"/>
                <a:cs typeface="Times New Roman" panose="02020603050405020304" pitchFamily="18" charset="0"/>
              </a:rPr>
              <a:t> </a:t>
            </a:r>
          </a:p>
          <a:p>
            <a:pPr algn="l"/>
            <a:endParaRPr lang="en-US" sz="2000" dirty="0">
              <a:latin typeface="Times New Roman" panose="02020603050405020304" pitchFamily="18" charset="0"/>
              <a:cs typeface="Times New Roman" panose="02020603050405020304" pitchFamily="18" charset="0"/>
            </a:endParaRPr>
          </a:p>
        </p:txBody>
      </p:sp>
      <p:sp>
        <p:nvSpPr>
          <p:cNvPr id="20"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361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5"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28">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CCFF81E-C027-33C3-C3C1-7C7032C4581C}"/>
              </a:ext>
            </a:extLst>
          </p:cNvPr>
          <p:cNvSpPr>
            <a:spLocks noGrp="1"/>
          </p:cNvSpPr>
          <p:nvPr>
            <p:ph type="title"/>
          </p:nvPr>
        </p:nvSpPr>
        <p:spPr>
          <a:xfrm>
            <a:off x="1047280" y="759805"/>
            <a:ext cx="10306520" cy="1325563"/>
          </a:xfrm>
        </p:spPr>
        <p:txBody>
          <a:bodyPr>
            <a:normAutofit fontScale="90000"/>
          </a:bodyPr>
          <a:lstStyle/>
          <a:p>
            <a:r>
              <a:rPr lang="en-MY" sz="4000" b="1" dirty="0">
                <a:solidFill>
                  <a:schemeClr val="bg1"/>
                </a:solidFill>
                <a:effectLst/>
                <a:latin typeface="TimesNewRomanPS"/>
              </a:rPr>
              <a:t>Stage-2- Instrument Development and Selection of Variables</a:t>
            </a:r>
            <a:br>
              <a:rPr lang="en-MY" sz="4000" b="1" dirty="0">
                <a:solidFill>
                  <a:schemeClr val="bg1"/>
                </a:solidFill>
                <a:effectLst/>
                <a:latin typeface="TimesNewRomanPS"/>
              </a:rPr>
            </a:br>
            <a:endParaRPr lang="en-US" sz="4000" dirty="0">
              <a:solidFill>
                <a:schemeClr val="bg1"/>
              </a:solidFill>
            </a:endParaRPr>
          </a:p>
        </p:txBody>
      </p:sp>
      <p:sp>
        <p:nvSpPr>
          <p:cNvPr id="3" name="Content Placeholder 2">
            <a:extLst>
              <a:ext uri="{FF2B5EF4-FFF2-40B4-BE49-F238E27FC236}">
                <a16:creationId xmlns:a16="http://schemas.microsoft.com/office/drawing/2014/main" id="{14DCBFC7-EBE0-B585-FED8-F90B6D92C50A}"/>
              </a:ext>
            </a:extLst>
          </p:cNvPr>
          <p:cNvSpPr>
            <a:spLocks noGrp="1"/>
          </p:cNvSpPr>
          <p:nvPr>
            <p:ph idx="1"/>
          </p:nvPr>
        </p:nvSpPr>
        <p:spPr>
          <a:xfrm>
            <a:off x="1290704" y="2494450"/>
            <a:ext cx="4802404" cy="3563159"/>
          </a:xfrm>
        </p:spPr>
        <p:txBody>
          <a:bodyPr>
            <a:normAutofit/>
          </a:bodyPr>
          <a:lstStyle/>
          <a:p>
            <a:pPr marL="0" indent="0" algn="just">
              <a:buNone/>
            </a:pPr>
            <a:r>
              <a:rPr lang="en-MY" sz="2000" dirty="0">
                <a:effectLst/>
                <a:latin typeface="Times New Roman" panose="02020603050405020304" pitchFamily="18" charset="0"/>
                <a:cs typeface="Times New Roman" panose="02020603050405020304" pitchFamily="18" charset="0"/>
              </a:rPr>
              <a:t>Sekaran’s (2013) method in operationalizing a concept (C) which is broken down into dimensions (D); and the dimensions then will be split further into several measurable items or elements (E). </a:t>
            </a:r>
            <a:endParaRPr lang="en-MY" sz="2000" dirty="0">
              <a:latin typeface="Times New Roman" panose="02020603050405020304" pitchFamily="18" charset="0"/>
              <a:cs typeface="Times New Roman" panose="02020603050405020304" pitchFamily="18" charset="0"/>
            </a:endParaRPr>
          </a:p>
          <a:p>
            <a:pPr marL="0" indent="0">
              <a:buNone/>
            </a:pPr>
            <a:r>
              <a:rPr lang="en-MY" sz="2000" b="1" dirty="0">
                <a:effectLst/>
                <a:latin typeface="Times New Roman" panose="02020603050405020304" pitchFamily="18" charset="0"/>
                <a:cs typeface="Times New Roman" panose="02020603050405020304" pitchFamily="18" charset="0"/>
              </a:rPr>
              <a:t> </a:t>
            </a:r>
            <a:endParaRPr lang="en-MY"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16FD75A-EA47-371C-5BF1-FAF4D67FD24C}"/>
              </a:ext>
            </a:extLst>
          </p:cNvPr>
          <p:cNvPicPr>
            <a:picLocks noChangeAspect="1"/>
          </p:cNvPicPr>
          <p:nvPr/>
        </p:nvPicPr>
        <p:blipFill>
          <a:blip r:embed="rId2"/>
          <a:stretch>
            <a:fillRect/>
          </a:stretch>
        </p:blipFill>
        <p:spPr>
          <a:xfrm>
            <a:off x="6551396" y="2513718"/>
            <a:ext cx="4802404" cy="3524621"/>
          </a:xfrm>
          <a:prstGeom prst="rect">
            <a:avLst/>
          </a:prstGeom>
        </p:spPr>
      </p:pic>
    </p:spTree>
    <p:extLst>
      <p:ext uri="{BB962C8B-B14F-4D97-AF65-F5344CB8AC3E}">
        <p14:creationId xmlns:p14="http://schemas.microsoft.com/office/powerpoint/2010/main" val="91010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1"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4" name="Content Placeholder 3">
            <a:extLst>
              <a:ext uri="{FF2B5EF4-FFF2-40B4-BE49-F238E27FC236}">
                <a16:creationId xmlns:a16="http://schemas.microsoft.com/office/drawing/2014/main" id="{6D7284F9-568D-A2EA-3691-616421C279A3}"/>
              </a:ext>
            </a:extLst>
          </p:cNvPr>
          <p:cNvPicPr>
            <a:picLocks noChangeAspect="1"/>
          </p:cNvPicPr>
          <p:nvPr/>
        </p:nvPicPr>
        <p:blipFill>
          <a:blip r:embed="rId2"/>
          <a:stretch>
            <a:fillRect/>
          </a:stretch>
        </p:blipFill>
        <p:spPr>
          <a:xfrm>
            <a:off x="2714625" y="2177170"/>
            <a:ext cx="6943725" cy="4309355"/>
          </a:xfrm>
          <a:prstGeom prst="rect">
            <a:avLst/>
          </a:prstGeom>
        </p:spPr>
      </p:pic>
      <p:sp>
        <p:nvSpPr>
          <p:cNvPr id="5" name="TextBox 4">
            <a:extLst>
              <a:ext uri="{FF2B5EF4-FFF2-40B4-BE49-F238E27FC236}">
                <a16:creationId xmlns:a16="http://schemas.microsoft.com/office/drawing/2014/main" id="{5515723B-7F69-CEC0-174C-F40BB9C5D3EA}"/>
              </a:ext>
            </a:extLst>
          </p:cNvPr>
          <p:cNvSpPr txBox="1"/>
          <p:nvPr/>
        </p:nvSpPr>
        <p:spPr>
          <a:xfrm>
            <a:off x="4688537" y="1083277"/>
            <a:ext cx="3271838"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Example</a:t>
            </a:r>
          </a:p>
        </p:txBody>
      </p:sp>
    </p:spTree>
    <p:extLst>
      <p:ext uri="{BB962C8B-B14F-4D97-AF65-F5344CB8AC3E}">
        <p14:creationId xmlns:p14="http://schemas.microsoft.com/office/powerpoint/2010/main" val="3570992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D1B8A95-89B5-6AB2-D5E0-66909D13769F}"/>
              </a:ext>
            </a:extLst>
          </p:cNvPr>
          <p:cNvSpPr>
            <a:spLocks noGrp="1"/>
          </p:cNvSpPr>
          <p:nvPr>
            <p:ph type="title"/>
          </p:nvPr>
        </p:nvSpPr>
        <p:spPr>
          <a:xfrm>
            <a:off x="958506" y="800392"/>
            <a:ext cx="10264697" cy="1212102"/>
          </a:xfrm>
        </p:spPr>
        <p:txBody>
          <a:bodyPr>
            <a:normAutofit/>
          </a:bodyPr>
          <a:lstStyle/>
          <a:p>
            <a:r>
              <a:rPr lang="en-MY" sz="3100" b="1" dirty="0">
                <a:solidFill>
                  <a:srgbClr val="FFFFFF"/>
                </a:solidFill>
                <a:effectLst/>
                <a:latin typeface="TimesNewRomanPS"/>
              </a:rPr>
              <a:t>Stage 3- Semi-Structured Interview and Weight Assignment </a:t>
            </a:r>
            <a:br>
              <a:rPr lang="en-MY" sz="3100" dirty="0">
                <a:solidFill>
                  <a:srgbClr val="FFFFFF"/>
                </a:solidFill>
              </a:rPr>
            </a:br>
            <a:endParaRPr lang="en-US" sz="3100" dirty="0">
              <a:solidFill>
                <a:srgbClr val="FFFFFF"/>
              </a:solidFill>
            </a:endParaRPr>
          </a:p>
        </p:txBody>
      </p:sp>
      <p:sp>
        <p:nvSpPr>
          <p:cNvPr id="3" name="Content Placeholder 2">
            <a:extLst>
              <a:ext uri="{FF2B5EF4-FFF2-40B4-BE49-F238E27FC236}">
                <a16:creationId xmlns:a16="http://schemas.microsoft.com/office/drawing/2014/main" id="{40927C99-827F-366E-EDD4-56861C62310F}"/>
              </a:ext>
            </a:extLst>
          </p:cNvPr>
          <p:cNvSpPr>
            <a:spLocks noGrp="1"/>
          </p:cNvSpPr>
          <p:nvPr>
            <p:ph idx="1"/>
          </p:nvPr>
        </p:nvSpPr>
        <p:spPr>
          <a:xfrm>
            <a:off x="1367624" y="2490436"/>
            <a:ext cx="9855579" cy="3924652"/>
          </a:xfrm>
        </p:spPr>
        <p:txBody>
          <a:bodyPr anchor="ctr">
            <a:normAutofit lnSpcReduction="10000"/>
          </a:bodyPr>
          <a:lstStyle/>
          <a:p>
            <a:pPr algn="just"/>
            <a:r>
              <a:rPr lang="en-MY" sz="2000" dirty="0">
                <a:effectLst/>
                <a:latin typeface="TimesNewRomanPSMT"/>
              </a:rPr>
              <a:t>The selection of the interviewees or experts was made primarily due to their expertise, specializations and experience in the areas of Shariah, economics, finance and social finance. </a:t>
            </a:r>
          </a:p>
          <a:p>
            <a:pPr algn="just"/>
            <a:r>
              <a:rPr lang="en-MY" sz="2000" dirty="0">
                <a:effectLst/>
                <a:latin typeface="TimesNewRomanPSMT"/>
              </a:rPr>
              <a:t>The MSI model developed was sent to 13 experts selected, in accordance with objectives of this research. The experts are from the Middle East and Malaysia, and are well versed in Islamic social finance. </a:t>
            </a:r>
          </a:p>
          <a:p>
            <a:pPr algn="just"/>
            <a:r>
              <a:rPr lang="en-MY" sz="2000" dirty="0">
                <a:effectLst/>
                <a:latin typeface="TimesNewRomanPSMT"/>
              </a:rPr>
              <a:t>The experts were interviewed, and they were requested to assign weights to the components and to determine whether the performance measures are acceptable. The experts were asked to assign weights to the five objectives, various elements to the respective Shariah objectives. </a:t>
            </a:r>
            <a:endParaRPr lang="en-MY" sz="2000" dirty="0"/>
          </a:p>
          <a:p>
            <a:pPr algn="just"/>
            <a:r>
              <a:rPr lang="en-MY" sz="2000" dirty="0">
                <a:effectLst/>
                <a:latin typeface="TimesNewRomanPSMT"/>
              </a:rPr>
              <a:t>Besides assigning the weights, the questionnaires also solicit from the experts any comment that would enhance the understanding of </a:t>
            </a:r>
            <a:r>
              <a:rPr lang="en-MY" sz="2000" dirty="0" err="1">
                <a:effectLst/>
                <a:latin typeface="TimesNewRomanPSMT"/>
              </a:rPr>
              <a:t>Maqasid</a:t>
            </a:r>
            <a:r>
              <a:rPr lang="en-MY" sz="2000" dirty="0">
                <a:effectLst/>
                <a:latin typeface="TimesNewRomanPSMT"/>
              </a:rPr>
              <a:t> approach to the objectives of Islamic social finance and its performance measures. </a:t>
            </a:r>
            <a:endParaRPr lang="en-MY" sz="2000" dirty="0"/>
          </a:p>
          <a:p>
            <a:pPr algn="just"/>
            <a:endParaRPr lang="en-US" sz="2000" dirty="0"/>
          </a:p>
        </p:txBody>
      </p:sp>
    </p:spTree>
    <p:extLst>
      <p:ext uri="{BB962C8B-B14F-4D97-AF65-F5344CB8AC3E}">
        <p14:creationId xmlns:p14="http://schemas.microsoft.com/office/powerpoint/2010/main" val="371827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F8507AA-D3B5-6824-EB74-9FF90EDF6248}"/>
              </a:ext>
            </a:extLst>
          </p:cNvPr>
          <p:cNvSpPr>
            <a:spLocks noGrp="1"/>
          </p:cNvSpPr>
          <p:nvPr>
            <p:ph type="title"/>
          </p:nvPr>
        </p:nvSpPr>
        <p:spPr>
          <a:xfrm>
            <a:off x="958506" y="800392"/>
            <a:ext cx="10264697" cy="1212102"/>
          </a:xfrm>
        </p:spPr>
        <p:txBody>
          <a:bodyPr>
            <a:normAutofit/>
          </a:bodyPr>
          <a:lstStyle/>
          <a:p>
            <a:r>
              <a:rPr lang="en-MY" sz="4000" b="1" dirty="0">
                <a:solidFill>
                  <a:srgbClr val="FFFFFF"/>
                </a:solidFill>
                <a:effectLst/>
                <a:latin typeface="TimesNewRomanPS"/>
              </a:rPr>
              <a:t>Stage 4- Ratio identification </a:t>
            </a:r>
            <a:br>
              <a:rPr lang="en-MY" sz="4000" dirty="0">
                <a:solidFill>
                  <a:srgbClr val="FFFFFF"/>
                </a:solidFill>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683299C6-C406-A44A-1690-FF2E7018F9D7}"/>
              </a:ext>
            </a:extLst>
          </p:cNvPr>
          <p:cNvSpPr>
            <a:spLocks noGrp="1"/>
          </p:cNvSpPr>
          <p:nvPr>
            <p:ph idx="1"/>
          </p:nvPr>
        </p:nvSpPr>
        <p:spPr>
          <a:xfrm>
            <a:off x="1236356" y="2378076"/>
            <a:ext cx="9986847" cy="4158986"/>
          </a:xfrm>
        </p:spPr>
        <p:txBody>
          <a:bodyPr anchor="ctr">
            <a:noAutofit/>
          </a:bodyPr>
          <a:lstStyle/>
          <a:p>
            <a:r>
              <a:rPr lang="en-MY" sz="1200" dirty="0">
                <a:effectLst/>
                <a:latin typeface="TimesNewRomanPSMT"/>
              </a:rPr>
              <a:t>After the MSI model was verified and validated by the identified experts, the authors identified the following 13 ratios (R1 to R13) corresponding to each element in the model. </a:t>
            </a:r>
            <a:endParaRPr lang="en-MY" sz="1200" dirty="0"/>
          </a:p>
          <a:p>
            <a:pPr>
              <a:buFont typeface="+mj-lt"/>
              <a:buAutoNum type="arabicPeriod"/>
            </a:pPr>
            <a:r>
              <a:rPr lang="en-MY" sz="1200" dirty="0">
                <a:effectLst/>
                <a:latin typeface="TimesNewRomanPSMT"/>
              </a:rPr>
              <a:t>Disbursement for Islamic program activities / Total Zakat collection </a:t>
            </a:r>
          </a:p>
          <a:p>
            <a:pPr>
              <a:buFont typeface="+mj-lt"/>
              <a:buAutoNum type="arabicPeriod"/>
            </a:pPr>
            <a:r>
              <a:rPr lang="en-MY" sz="1200" dirty="0">
                <a:effectLst/>
                <a:latin typeface="TimesNewRomanPSMT"/>
              </a:rPr>
              <a:t>Disbursement for Islamic education / Total Zakat collection </a:t>
            </a:r>
          </a:p>
          <a:p>
            <a:pPr>
              <a:buFont typeface="+mj-lt"/>
              <a:buAutoNum type="arabicPeriod"/>
            </a:pPr>
            <a:r>
              <a:rPr lang="en-MY" sz="1200" dirty="0">
                <a:effectLst/>
                <a:latin typeface="TimesNewRomanPSMT"/>
              </a:rPr>
              <a:t>Disbursement for Islamic program activities / Total Zakat collection </a:t>
            </a:r>
          </a:p>
          <a:p>
            <a:pPr>
              <a:buFont typeface="+mj-lt"/>
              <a:buAutoNum type="arabicPeriod"/>
            </a:pPr>
            <a:r>
              <a:rPr lang="en-MY" sz="1200" dirty="0">
                <a:effectLst/>
                <a:latin typeface="TimesNewRomanPSMT"/>
              </a:rPr>
              <a:t>Disbursement for financial assistance / Total Zakat collection </a:t>
            </a:r>
          </a:p>
          <a:p>
            <a:pPr>
              <a:buFont typeface="+mj-lt"/>
              <a:buAutoNum type="arabicPeriod"/>
            </a:pPr>
            <a:r>
              <a:rPr lang="en-MY" sz="1200" dirty="0">
                <a:effectLst/>
                <a:latin typeface="TimesNewRomanPSMT"/>
              </a:rPr>
              <a:t>Disbursement for healthcare assistance / Total Zakat collection </a:t>
            </a:r>
          </a:p>
          <a:p>
            <a:pPr>
              <a:buFont typeface="+mj-lt"/>
              <a:buAutoNum type="arabicPeriod" startAt="6"/>
            </a:pPr>
            <a:r>
              <a:rPr lang="en-MY" sz="1200" dirty="0">
                <a:effectLst/>
                <a:latin typeface="TimesNewRomanPSMT"/>
              </a:rPr>
              <a:t>Disbursement for debt relief assistance / Total Zakat collection </a:t>
            </a:r>
          </a:p>
          <a:p>
            <a:pPr>
              <a:buFont typeface="+mj-lt"/>
              <a:buAutoNum type="arabicPeriod" startAt="6"/>
            </a:pPr>
            <a:r>
              <a:rPr lang="en-MY" sz="1200" dirty="0">
                <a:effectLst/>
                <a:latin typeface="TimesNewRomanPSMT"/>
              </a:rPr>
              <a:t>Disbursement for emergency relief assistance / Total Zakat collection </a:t>
            </a:r>
          </a:p>
          <a:p>
            <a:pPr>
              <a:buFont typeface="+mj-lt"/>
              <a:buAutoNum type="arabicPeriod" startAt="6"/>
            </a:pPr>
            <a:r>
              <a:rPr lang="en-MY" sz="1200" dirty="0">
                <a:effectLst/>
                <a:latin typeface="TimesNewRomanPSMT"/>
              </a:rPr>
              <a:t>Disbursement for courses and training assistance / Total Zakat collection </a:t>
            </a:r>
          </a:p>
          <a:p>
            <a:pPr>
              <a:buFont typeface="+mj-lt"/>
              <a:buAutoNum type="arabicPeriod" startAt="6"/>
            </a:pPr>
            <a:r>
              <a:rPr lang="en-MY" sz="1200" dirty="0">
                <a:effectLst/>
                <a:latin typeface="TimesNewRomanPSMT"/>
              </a:rPr>
              <a:t>Disbursement for scholarship assistance / Total Zakat collection </a:t>
            </a:r>
          </a:p>
          <a:p>
            <a:pPr>
              <a:buFont typeface="+mj-lt"/>
              <a:buAutoNum type="arabicPeriod" startAt="6"/>
            </a:pPr>
            <a:r>
              <a:rPr lang="en-MY" sz="1200" dirty="0">
                <a:effectLst/>
                <a:latin typeface="TimesNewRomanPSMT"/>
              </a:rPr>
              <a:t>Disbursement for family rehabilitation assistance / Total Zakat collection </a:t>
            </a:r>
          </a:p>
          <a:p>
            <a:pPr>
              <a:buFont typeface="+mj-lt"/>
              <a:buAutoNum type="arabicPeriod" startAt="6"/>
            </a:pPr>
            <a:r>
              <a:rPr lang="en-MY" sz="1200" dirty="0">
                <a:effectLst/>
                <a:latin typeface="TimesNewRomanPSMT"/>
              </a:rPr>
              <a:t>Disbursement for family related HIV/Drug program assistance / Total Zakat collection </a:t>
            </a:r>
          </a:p>
          <a:p>
            <a:pPr>
              <a:buFont typeface="+mj-lt"/>
              <a:buAutoNum type="arabicPeriod" startAt="6"/>
            </a:pPr>
            <a:r>
              <a:rPr lang="en-MY" sz="1200" dirty="0">
                <a:effectLst/>
                <a:latin typeface="TimesNewRomanPSMT"/>
              </a:rPr>
              <a:t>Disbursement for house building and maintenance assistance / Total Zakat collection </a:t>
            </a:r>
          </a:p>
          <a:p>
            <a:pPr>
              <a:buFont typeface="+mj-lt"/>
              <a:buAutoNum type="arabicPeriod" startAt="6"/>
            </a:pPr>
            <a:r>
              <a:rPr lang="en-MY" sz="1200" dirty="0">
                <a:effectLst/>
                <a:latin typeface="TimesNewRomanPSMT"/>
              </a:rPr>
              <a:t>Disbursement for business capital assistance / Total Zakat collection </a:t>
            </a:r>
          </a:p>
          <a:p>
            <a:endParaRPr lang="en-US" sz="1200" dirty="0"/>
          </a:p>
        </p:txBody>
      </p:sp>
    </p:spTree>
    <p:extLst>
      <p:ext uri="{BB962C8B-B14F-4D97-AF65-F5344CB8AC3E}">
        <p14:creationId xmlns:p14="http://schemas.microsoft.com/office/powerpoint/2010/main" val="1823948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78809DD-5790-9F00-6F75-A09FCF53967D}"/>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Cont’d</a:t>
            </a:r>
          </a:p>
        </p:txBody>
      </p:sp>
      <p:sp>
        <p:nvSpPr>
          <p:cNvPr id="3" name="Content Placeholder 2">
            <a:extLst>
              <a:ext uri="{FF2B5EF4-FFF2-40B4-BE49-F238E27FC236}">
                <a16:creationId xmlns:a16="http://schemas.microsoft.com/office/drawing/2014/main" id="{BDDFD1F4-08D3-A140-FF0D-923FCFF61A2B}"/>
              </a:ext>
            </a:extLst>
          </p:cNvPr>
          <p:cNvSpPr>
            <a:spLocks noGrp="1"/>
          </p:cNvSpPr>
          <p:nvPr>
            <p:ph idx="1"/>
          </p:nvPr>
        </p:nvSpPr>
        <p:spPr>
          <a:xfrm>
            <a:off x="1316764" y="2897242"/>
            <a:ext cx="10465525" cy="3567173"/>
          </a:xfrm>
        </p:spPr>
        <p:txBody>
          <a:bodyPr anchor="ctr">
            <a:normAutofit fontScale="92500"/>
          </a:bodyPr>
          <a:lstStyle/>
          <a:p>
            <a:r>
              <a:rPr lang="en-MY" sz="2400" b="1" dirty="0">
                <a:latin typeface="Times New Roman" panose="02020603050405020304" pitchFamily="18" charset="0"/>
                <a:cs typeface="Times New Roman" panose="02020603050405020304" pitchFamily="18" charset="0"/>
              </a:rPr>
              <a:t>(</a:t>
            </a:r>
            <a:r>
              <a:rPr lang="en-MY" sz="2400" b="1" dirty="0" err="1">
                <a:effectLst/>
                <a:latin typeface="Times New Roman" panose="02020603050405020304" pitchFamily="18" charset="0"/>
                <a:cs typeface="Times New Roman" panose="02020603050405020304" pitchFamily="18" charset="0"/>
              </a:rPr>
              <a:t>i</a:t>
            </a:r>
            <a:r>
              <a:rPr lang="en-MY" sz="2400" b="1" dirty="0">
                <a:effectLst/>
                <a:latin typeface="Times New Roman" panose="02020603050405020304" pitchFamily="18" charset="0"/>
                <a:cs typeface="Times New Roman" panose="02020603050405020304" pitchFamily="18" charset="0"/>
              </a:rPr>
              <a:t>) Validation of the Model and Underlying Variables</a:t>
            </a:r>
          </a:p>
          <a:p>
            <a:pPr marL="0" indent="0">
              <a:buNone/>
            </a:pPr>
            <a:br>
              <a:rPr lang="en-MY" sz="2400" b="1" dirty="0">
                <a:effectLst/>
                <a:latin typeface="Times New Roman" panose="02020603050405020304" pitchFamily="18" charset="0"/>
                <a:cs typeface="Times New Roman" panose="02020603050405020304" pitchFamily="18" charset="0"/>
              </a:rPr>
            </a:br>
            <a:r>
              <a:rPr lang="en-MY" sz="2400" b="1" dirty="0">
                <a:effectLst/>
                <a:latin typeface="Times New Roman" panose="02020603050405020304" pitchFamily="18" charset="0"/>
                <a:cs typeface="Times New Roman" panose="02020603050405020304" pitchFamily="18" charset="0"/>
              </a:rPr>
              <a:t>The Verification by Experts through Survey</a:t>
            </a:r>
            <a:br>
              <a:rPr lang="en-MY" sz="2400" b="1" dirty="0">
                <a:effectLst/>
                <a:latin typeface="Times New Roman" panose="02020603050405020304" pitchFamily="18" charset="0"/>
                <a:cs typeface="Times New Roman" panose="02020603050405020304" pitchFamily="18" charset="0"/>
              </a:rPr>
            </a:br>
            <a:r>
              <a:rPr lang="en-MY" sz="2400" dirty="0">
                <a:effectLst/>
                <a:latin typeface="Times New Roman" panose="02020603050405020304" pitchFamily="18" charset="0"/>
                <a:cs typeface="Times New Roman" panose="02020603050405020304" pitchFamily="18" charset="0"/>
              </a:rPr>
              <a:t>As previously stated, questionnaires were sent to 12 experts in the areas of Islamic social finance and Islamic economics to verify the instrument developed for the study. Almost all the experts have verified the appropriateness of the instrument developed.</a:t>
            </a:r>
          </a:p>
          <a:p>
            <a:pPr marL="0" indent="0">
              <a:buNone/>
            </a:pPr>
            <a:endParaRPr lang="en-MY" sz="2400" b="1" dirty="0">
              <a:effectLst/>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MY" sz="2400" b="1" dirty="0">
                <a:effectLst/>
                <a:latin typeface="Times New Roman" panose="02020603050405020304" pitchFamily="18" charset="0"/>
                <a:cs typeface="Times New Roman" panose="02020603050405020304" pitchFamily="18" charset="0"/>
              </a:rPr>
              <a:t>Assigning Weights to the Instrument</a:t>
            </a:r>
            <a:endParaRPr lang="en-MY" sz="2400" b="1"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MY" sz="2400" dirty="0">
                <a:effectLst/>
                <a:latin typeface="Times New Roman" panose="02020603050405020304" pitchFamily="18" charset="0"/>
                <a:cs typeface="Times New Roman" panose="02020603050405020304" pitchFamily="18" charset="0"/>
              </a:rPr>
              <a:t>Accordingly, twelve questionnaires were received from 12 experts who assigned      specific weights to the five Shariah objectives and the 13 elements. </a:t>
            </a:r>
            <a:endParaRPr lang="en-MY" sz="2400" dirty="0">
              <a:latin typeface="Times New Roman" panose="02020603050405020304" pitchFamily="18" charset="0"/>
              <a:cs typeface="Times New Roman" panose="02020603050405020304" pitchFamily="18" charset="0"/>
            </a:endParaRPr>
          </a:p>
          <a:p>
            <a:pPr marL="0" indent="0">
              <a:buNone/>
            </a:pPr>
            <a:endParaRPr lang="en-MY" sz="2400" dirty="0">
              <a:latin typeface="Times New Roman" panose="02020603050405020304" pitchFamily="18" charset="0"/>
              <a:cs typeface="Times New Roman" panose="02020603050405020304" pitchFamily="18" charset="0"/>
            </a:endParaRPr>
          </a:p>
          <a:p>
            <a:endParaRPr lang="en-MY"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808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F2B3805-8EEC-4EDE-733E-84F61E8D7980}"/>
              </a:ext>
            </a:extLst>
          </p:cNvPr>
          <p:cNvSpPr>
            <a:spLocks noGrp="1"/>
          </p:cNvSpPr>
          <p:nvPr>
            <p:ph type="title"/>
          </p:nvPr>
        </p:nvSpPr>
        <p:spPr>
          <a:xfrm>
            <a:off x="958506" y="800392"/>
            <a:ext cx="10264697" cy="1212102"/>
          </a:xfrm>
        </p:spPr>
        <p:txBody>
          <a:bodyPr>
            <a:normAutofit/>
          </a:bodyPr>
          <a:lstStyle/>
          <a:p>
            <a:r>
              <a:rPr lang="en-MY" sz="2500" b="1">
                <a:solidFill>
                  <a:srgbClr val="FFFFFF"/>
                </a:solidFill>
                <a:effectLst/>
                <a:latin typeface="TimesNewRomanPS"/>
              </a:rPr>
              <a:t>Stage 5 - Index Development and Empirical Test</a:t>
            </a:r>
            <a:br>
              <a:rPr lang="en-MY" sz="2500" b="1">
                <a:solidFill>
                  <a:srgbClr val="FFFFFF"/>
                </a:solidFill>
                <a:effectLst/>
                <a:latin typeface="TimesNewRomanPS"/>
              </a:rPr>
            </a:br>
            <a:br>
              <a:rPr lang="en-MY" sz="2500">
                <a:solidFill>
                  <a:srgbClr val="FFFFFF"/>
                </a:solidFill>
              </a:rPr>
            </a:br>
            <a:endParaRPr lang="en-US" sz="2500">
              <a:solidFill>
                <a:srgbClr val="FFFFFF"/>
              </a:solidFill>
            </a:endParaRPr>
          </a:p>
        </p:txBody>
      </p:sp>
      <p:sp>
        <p:nvSpPr>
          <p:cNvPr id="3" name="Content Placeholder 2">
            <a:extLst>
              <a:ext uri="{FF2B5EF4-FFF2-40B4-BE49-F238E27FC236}">
                <a16:creationId xmlns:a16="http://schemas.microsoft.com/office/drawing/2014/main" id="{6D49EF70-6691-4CFB-C1AE-5C773F078F6C}"/>
              </a:ext>
            </a:extLst>
          </p:cNvPr>
          <p:cNvSpPr>
            <a:spLocks noGrp="1"/>
          </p:cNvSpPr>
          <p:nvPr>
            <p:ph idx="1"/>
          </p:nvPr>
        </p:nvSpPr>
        <p:spPr>
          <a:xfrm>
            <a:off x="1367624" y="2490436"/>
            <a:ext cx="9708995" cy="3567173"/>
          </a:xfrm>
        </p:spPr>
        <p:txBody>
          <a:bodyPr anchor="ctr">
            <a:normAutofit/>
          </a:bodyPr>
          <a:lstStyle/>
          <a:p>
            <a:pPr algn="just"/>
            <a:r>
              <a:rPr lang="en-MY" sz="2400" dirty="0">
                <a:effectLst/>
                <a:latin typeface="Times New Roman" panose="02020603050405020304" pitchFamily="18" charset="0"/>
                <a:cs typeface="Times New Roman" panose="02020603050405020304" pitchFamily="18" charset="0"/>
              </a:rPr>
              <a:t>After completing the processes of identifying the variables and assigning the weights, an index called </a:t>
            </a:r>
            <a:r>
              <a:rPr lang="en-MY" sz="2400" dirty="0" err="1">
                <a:effectLst/>
                <a:latin typeface="Times New Roman" panose="02020603050405020304" pitchFamily="18" charset="0"/>
                <a:cs typeface="Times New Roman" panose="02020603050405020304" pitchFamily="18" charset="0"/>
              </a:rPr>
              <a:t>Maqasid</a:t>
            </a:r>
            <a:r>
              <a:rPr lang="en-MY" sz="2400" dirty="0">
                <a:effectLst/>
                <a:latin typeface="Times New Roman" panose="02020603050405020304" pitchFamily="18" charset="0"/>
                <a:cs typeface="Times New Roman" panose="02020603050405020304" pitchFamily="18" charset="0"/>
              </a:rPr>
              <a:t> Al Shariah Index (MSI) is developed using a simple mathematical equation. </a:t>
            </a:r>
          </a:p>
          <a:p>
            <a:pPr algn="just"/>
            <a:r>
              <a:rPr lang="en-MY" sz="2400" dirty="0">
                <a:effectLst/>
                <a:latin typeface="Times New Roman" panose="02020603050405020304" pitchFamily="18" charset="0"/>
                <a:cs typeface="Times New Roman" panose="02020603050405020304" pitchFamily="18" charset="0"/>
              </a:rPr>
              <a:t>The index development has fulfilled the final objective of the research. Then, the data collected from the annual reports are utilised to test the model. </a:t>
            </a:r>
            <a:endParaRPr lang="en-MY"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3476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6760941-EF99-4F61-A95D-3C3E7C08D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44D9B9FF-D6DA-4F69-B4A0-BA1550D65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84269"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A7DC0AF9-0747-4070-A6D7-DF3681B9E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6839"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74612EAD-0A8C-4C44-AFE1-3DF0669AC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8850"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C2D46295-4D0D-487B-8972-141A047FB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5288862"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2D7B4E2-4A73-D1FA-3C08-073CE5E83D76}"/>
              </a:ext>
            </a:extLst>
          </p:cNvPr>
          <p:cNvSpPr>
            <a:spLocks noGrp="1"/>
          </p:cNvSpPr>
          <p:nvPr>
            <p:ph type="title"/>
          </p:nvPr>
        </p:nvSpPr>
        <p:spPr>
          <a:xfrm>
            <a:off x="795342" y="1357766"/>
            <a:ext cx="4322204" cy="3541334"/>
          </a:xfrm>
        </p:spPr>
        <p:txBody>
          <a:bodyPr vert="horz" lIns="91440" tIns="45720" rIns="91440" bIns="45720" rtlCol="0" anchor="b">
            <a:normAutofit/>
          </a:bodyPr>
          <a:lstStyle/>
          <a:p>
            <a:r>
              <a:rPr lang="en-US" sz="4500" b="1" kern="1200" dirty="0">
                <a:solidFill>
                  <a:srgbClr val="FFFFFF"/>
                </a:solidFill>
                <a:effectLst/>
                <a:latin typeface="Times New Roman" panose="02020603050405020304" pitchFamily="18" charset="0"/>
                <a:cs typeface="Times New Roman" panose="02020603050405020304" pitchFamily="18" charset="0"/>
              </a:rPr>
              <a:t>Research Findings And Discussion </a:t>
            </a:r>
            <a:br>
              <a:rPr lang="en-US" sz="4500" kern="1200" dirty="0">
                <a:solidFill>
                  <a:srgbClr val="FFFFFF"/>
                </a:solidFill>
                <a:latin typeface="Times New Roman" panose="02020603050405020304" pitchFamily="18" charset="0"/>
                <a:cs typeface="Times New Roman" panose="02020603050405020304" pitchFamily="18" charset="0"/>
              </a:rPr>
            </a:br>
            <a:endParaRPr lang="en-US" sz="4500" kern="1200" dirty="0">
              <a:solidFill>
                <a:srgbClr val="FFFFFF"/>
              </a:solidFill>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0F3A50C4-4F2D-8021-8C90-A955860B4527}"/>
              </a:ext>
            </a:extLst>
          </p:cNvPr>
          <p:cNvPicPr>
            <a:picLocks noGrp="1" noChangeAspect="1"/>
          </p:cNvPicPr>
          <p:nvPr>
            <p:ph idx="1"/>
          </p:nvPr>
        </p:nvPicPr>
        <p:blipFill>
          <a:blip r:embed="rId2"/>
          <a:stretch>
            <a:fillRect/>
          </a:stretch>
        </p:blipFill>
        <p:spPr>
          <a:xfrm>
            <a:off x="5681432" y="1135059"/>
            <a:ext cx="6220056" cy="4736395"/>
          </a:xfrm>
          <a:prstGeom prst="rect">
            <a:avLst/>
          </a:prstGeom>
        </p:spPr>
      </p:pic>
    </p:spTree>
    <p:extLst>
      <p:ext uri="{BB962C8B-B14F-4D97-AF65-F5344CB8AC3E}">
        <p14:creationId xmlns:p14="http://schemas.microsoft.com/office/powerpoint/2010/main" val="52827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6760941-EF99-4F61-A95D-3C3E7C08D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44D9B9FF-D6DA-4F69-B4A0-BA1550D65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84269"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A7DC0AF9-0747-4070-A6D7-DF3681B9E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6839"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74612EAD-0A8C-4C44-AFE1-3DF0669AC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8850"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C2D46295-4D0D-487B-8972-141A047FB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5288862"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58B9918-975B-BF79-E19A-9213C810E2FE}"/>
              </a:ext>
            </a:extLst>
          </p:cNvPr>
          <p:cNvSpPr>
            <a:spLocks noGrp="1"/>
          </p:cNvSpPr>
          <p:nvPr>
            <p:ph type="title"/>
          </p:nvPr>
        </p:nvSpPr>
        <p:spPr>
          <a:xfrm>
            <a:off x="795342" y="1357766"/>
            <a:ext cx="4322204" cy="3541334"/>
          </a:xfrm>
        </p:spPr>
        <p:txBody>
          <a:bodyPr vert="horz" lIns="91440" tIns="45720" rIns="91440" bIns="45720" rtlCol="0" anchor="b">
            <a:normAutofit/>
          </a:bodyPr>
          <a:lstStyle/>
          <a:p>
            <a:r>
              <a:rPr lang="en-US" sz="4000" b="1" kern="1200" dirty="0">
                <a:solidFill>
                  <a:srgbClr val="FFFFFF"/>
                </a:solidFill>
                <a:effectLst/>
                <a:latin typeface="Times New Roman" panose="02020603050405020304" pitchFamily="18" charset="0"/>
                <a:cs typeface="Times New Roman" panose="02020603050405020304" pitchFamily="18" charset="0"/>
              </a:rPr>
              <a:t>Computation of the Weighted Ratios </a:t>
            </a:r>
            <a:br>
              <a:rPr lang="en-US" sz="4000" kern="1200" dirty="0">
                <a:solidFill>
                  <a:srgbClr val="FFFFFF"/>
                </a:solidFill>
                <a:latin typeface="Times New Roman" panose="02020603050405020304" pitchFamily="18" charset="0"/>
                <a:cs typeface="Times New Roman" panose="02020603050405020304" pitchFamily="18" charset="0"/>
              </a:rPr>
            </a:br>
            <a:endParaRPr lang="en-US" sz="4000" kern="1200" dirty="0">
              <a:solidFill>
                <a:srgbClr val="FFFFFF"/>
              </a:solidFill>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A92D7191-BF51-9486-5326-12BCCDED4AED}"/>
              </a:ext>
            </a:extLst>
          </p:cNvPr>
          <p:cNvPicPr>
            <a:picLocks noGrp="1" noChangeAspect="1"/>
          </p:cNvPicPr>
          <p:nvPr>
            <p:ph idx="1"/>
          </p:nvPr>
        </p:nvPicPr>
        <p:blipFill>
          <a:blip r:embed="rId2"/>
          <a:stretch>
            <a:fillRect/>
          </a:stretch>
        </p:blipFill>
        <p:spPr>
          <a:xfrm>
            <a:off x="5681431" y="400051"/>
            <a:ext cx="6305781" cy="6092944"/>
          </a:xfrm>
          <a:prstGeom prst="rect">
            <a:avLst/>
          </a:prstGeom>
        </p:spPr>
      </p:pic>
    </p:spTree>
    <p:extLst>
      <p:ext uri="{BB962C8B-B14F-4D97-AF65-F5344CB8AC3E}">
        <p14:creationId xmlns:p14="http://schemas.microsoft.com/office/powerpoint/2010/main" val="827634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6760941-EF99-4F61-A95D-3C3E7C08D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
            <a:extLst>
              <a:ext uri="{FF2B5EF4-FFF2-40B4-BE49-F238E27FC236}">
                <a16:creationId xmlns:a16="http://schemas.microsoft.com/office/drawing/2014/main" id="{44D9B9FF-D6DA-4F69-B4A0-BA1550D65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84269"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A7DC0AF9-0747-4070-A6D7-DF3681B9E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6839"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74612EAD-0A8C-4C44-AFE1-3DF0669AC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8850"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C2D46295-4D0D-487B-8972-141A047FB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5288862"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F380F9D5-B5C4-5600-5720-1A9FD459AE8D}"/>
              </a:ext>
            </a:extLst>
          </p:cNvPr>
          <p:cNvPicPr>
            <a:picLocks noGrp="1" noChangeAspect="1"/>
          </p:cNvPicPr>
          <p:nvPr>
            <p:ph idx="1"/>
          </p:nvPr>
        </p:nvPicPr>
        <p:blipFill>
          <a:blip r:embed="rId2"/>
          <a:stretch>
            <a:fillRect/>
          </a:stretch>
        </p:blipFill>
        <p:spPr>
          <a:xfrm>
            <a:off x="5681432" y="685800"/>
            <a:ext cx="6162906" cy="5807195"/>
          </a:xfrm>
          <a:prstGeom prst="rect">
            <a:avLst/>
          </a:prstGeom>
        </p:spPr>
      </p:pic>
      <p:sp>
        <p:nvSpPr>
          <p:cNvPr id="5" name="TextBox 4">
            <a:extLst>
              <a:ext uri="{FF2B5EF4-FFF2-40B4-BE49-F238E27FC236}">
                <a16:creationId xmlns:a16="http://schemas.microsoft.com/office/drawing/2014/main" id="{2F8C310E-50AF-6399-D82D-02C7FC68451B}"/>
              </a:ext>
            </a:extLst>
          </p:cNvPr>
          <p:cNvSpPr txBox="1"/>
          <p:nvPr/>
        </p:nvSpPr>
        <p:spPr>
          <a:xfrm>
            <a:off x="206325" y="2758002"/>
            <a:ext cx="3885373" cy="1338828"/>
          </a:xfrm>
          <a:prstGeom prst="rect">
            <a:avLst/>
          </a:prstGeom>
          <a:noFill/>
        </p:spPr>
        <p:txBody>
          <a:bodyPr wrap="square" rtlCol="0">
            <a:spAutoFit/>
          </a:bodyPr>
          <a:lstStyle/>
          <a:p>
            <a:r>
              <a:rPr lang="en-US" sz="2700" b="1" dirty="0">
                <a:solidFill>
                  <a:schemeClr val="bg1"/>
                </a:solidFill>
                <a:latin typeface="Times New Roman" panose="02020603050405020304" pitchFamily="18" charset="0"/>
                <a:cs typeface="Times New Roman" panose="02020603050405020304" pitchFamily="18" charset="0"/>
              </a:rPr>
              <a:t>Relationship between </a:t>
            </a:r>
          </a:p>
          <a:p>
            <a:r>
              <a:rPr lang="en-US" sz="2700" b="1" dirty="0">
                <a:solidFill>
                  <a:schemeClr val="bg1"/>
                </a:solidFill>
                <a:latin typeface="Times New Roman" panose="02020603050405020304" pitchFamily="18" charset="0"/>
                <a:cs typeface="Times New Roman" panose="02020603050405020304" pitchFamily="18" charset="0"/>
              </a:rPr>
              <a:t>Shariah Objectives</a:t>
            </a:r>
          </a:p>
          <a:p>
            <a:r>
              <a:rPr lang="en-US" sz="2700" b="1" dirty="0">
                <a:solidFill>
                  <a:schemeClr val="bg1"/>
                </a:solidFill>
                <a:latin typeface="Times New Roman" panose="02020603050405020304" pitchFamily="18" charset="0"/>
                <a:cs typeface="Times New Roman" panose="02020603050405020304" pitchFamily="18" charset="0"/>
              </a:rPr>
              <a:t>Elements and Ratios</a:t>
            </a:r>
          </a:p>
        </p:txBody>
      </p:sp>
    </p:spTree>
    <p:extLst>
      <p:ext uri="{BB962C8B-B14F-4D97-AF65-F5344CB8AC3E}">
        <p14:creationId xmlns:p14="http://schemas.microsoft.com/office/powerpoint/2010/main" val="653260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11C8-8864-4769-1840-184A5F42A760}"/>
              </a:ext>
            </a:extLst>
          </p:cNvPr>
          <p:cNvSpPr>
            <a:spLocks noGrp="1"/>
          </p:cNvSpPr>
          <p:nvPr>
            <p:ph type="title"/>
          </p:nvPr>
        </p:nvSpPr>
        <p:spPr/>
        <p:txBody>
          <a:bodyPr/>
          <a:lstStyle/>
          <a:p>
            <a:r>
              <a:rPr lang="en-MY" sz="1800" b="1" dirty="0">
                <a:effectLst/>
                <a:latin typeface="TimesNewRomanPS"/>
              </a:rPr>
              <a:t>Computation of the Five Shariah Objectives </a:t>
            </a:r>
            <a:br>
              <a:rPr lang="en-MY" dirty="0"/>
            </a:br>
            <a:endParaRPr lang="en-US" dirty="0"/>
          </a:p>
        </p:txBody>
      </p:sp>
      <p:pic>
        <p:nvPicPr>
          <p:cNvPr id="4" name="Content Placeholder 3">
            <a:extLst>
              <a:ext uri="{FF2B5EF4-FFF2-40B4-BE49-F238E27FC236}">
                <a16:creationId xmlns:a16="http://schemas.microsoft.com/office/drawing/2014/main" id="{8C06E1F0-9D89-968D-2952-BBDEEF019B8B}"/>
              </a:ext>
            </a:extLst>
          </p:cNvPr>
          <p:cNvPicPr>
            <a:picLocks noGrp="1" noChangeAspect="1"/>
          </p:cNvPicPr>
          <p:nvPr>
            <p:ph idx="1"/>
          </p:nvPr>
        </p:nvPicPr>
        <p:blipFill>
          <a:blip r:embed="rId2"/>
          <a:stretch>
            <a:fillRect/>
          </a:stretch>
        </p:blipFill>
        <p:spPr>
          <a:xfrm>
            <a:off x="1200150" y="1253331"/>
            <a:ext cx="7915275" cy="4351338"/>
          </a:xfrm>
          <a:prstGeom prst="rect">
            <a:avLst/>
          </a:prstGeom>
        </p:spPr>
      </p:pic>
      <p:pic>
        <p:nvPicPr>
          <p:cNvPr id="5" name="Picture 4">
            <a:extLst>
              <a:ext uri="{FF2B5EF4-FFF2-40B4-BE49-F238E27FC236}">
                <a16:creationId xmlns:a16="http://schemas.microsoft.com/office/drawing/2014/main" id="{6F45EA38-7CBF-1141-B220-31CAE925CEF6}"/>
              </a:ext>
            </a:extLst>
          </p:cNvPr>
          <p:cNvPicPr>
            <a:picLocks noChangeAspect="1"/>
          </p:cNvPicPr>
          <p:nvPr/>
        </p:nvPicPr>
        <p:blipFill>
          <a:blip r:embed="rId3"/>
          <a:stretch>
            <a:fillRect/>
          </a:stretch>
        </p:blipFill>
        <p:spPr>
          <a:xfrm>
            <a:off x="1200150" y="5007769"/>
            <a:ext cx="6757988" cy="1193800"/>
          </a:xfrm>
          <a:prstGeom prst="rect">
            <a:avLst/>
          </a:prstGeom>
        </p:spPr>
      </p:pic>
    </p:spTree>
    <p:extLst>
      <p:ext uri="{BB962C8B-B14F-4D97-AF65-F5344CB8AC3E}">
        <p14:creationId xmlns:p14="http://schemas.microsoft.com/office/powerpoint/2010/main" val="2986047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3118-950D-6343-A781-09F1D5E92412}"/>
              </a:ext>
            </a:extLst>
          </p:cNvPr>
          <p:cNvSpPr>
            <a:spLocks noGrp="1"/>
          </p:cNvSpPr>
          <p:nvPr>
            <p:ph type="title"/>
          </p:nvPr>
        </p:nvSpPr>
        <p:spPr>
          <a:xfrm>
            <a:off x="1653363" y="365760"/>
            <a:ext cx="9367203" cy="1188720"/>
          </a:xfrm>
        </p:spPr>
        <p:txBody>
          <a:bodyPr>
            <a:normAutofit/>
          </a:bodyPr>
          <a:lstStyle/>
          <a:p>
            <a:r>
              <a:rPr lang="en-US" dirty="0">
                <a:latin typeface="Times New Roman" panose="02020603050405020304" pitchFamily="18" charset="0"/>
                <a:cs typeface="Times New Roman" panose="02020603050405020304" pitchFamily="18" charset="0"/>
              </a:rPr>
              <a:t>Introduction</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858204D-00F1-DC48-BE3C-534F470EB13D}"/>
              </a:ext>
            </a:extLst>
          </p:cNvPr>
          <p:cNvSpPr>
            <a:spLocks noGrp="1"/>
          </p:cNvSpPr>
          <p:nvPr>
            <p:ph idx="1"/>
          </p:nvPr>
        </p:nvSpPr>
        <p:spPr>
          <a:xfrm>
            <a:off x="1300162" y="2176272"/>
            <a:ext cx="9958387" cy="4315968"/>
          </a:xfrm>
        </p:spPr>
        <p:txBody>
          <a:bodyPr anchor="t">
            <a:normAutofit/>
          </a:bodyPr>
          <a:lstStyle/>
          <a:p>
            <a:pPr algn="just"/>
            <a:r>
              <a:rPr lang="en-MY" dirty="0">
                <a:latin typeface="Times New Roman" panose="02020603050405020304" pitchFamily="18" charset="0"/>
                <a:cs typeface="Times New Roman" panose="02020603050405020304" pitchFamily="18" charset="0"/>
              </a:rPr>
              <a:t>Most of the ISFIs performance studies focus on measuring financial performance based on the conventional aspect of performance, without focusing on the </a:t>
            </a:r>
            <a:r>
              <a:rPr lang="en-MY" dirty="0" err="1">
                <a:latin typeface="Times New Roman" panose="02020603050405020304" pitchFamily="18" charset="0"/>
                <a:cs typeface="Times New Roman" panose="02020603050405020304" pitchFamily="18" charset="0"/>
              </a:rPr>
              <a:t>Maqāsid</a:t>
            </a:r>
            <a:r>
              <a:rPr lang="en-MY" dirty="0">
                <a:latin typeface="Times New Roman" panose="02020603050405020304" pitchFamily="18" charset="0"/>
                <a:cs typeface="Times New Roman" panose="02020603050405020304" pitchFamily="18" charset="0"/>
              </a:rPr>
              <a:t>. </a:t>
            </a:r>
          </a:p>
          <a:p>
            <a:pPr algn="just"/>
            <a:r>
              <a:rPr lang="en-MY" dirty="0">
                <a:latin typeface="Times New Roman" panose="02020603050405020304" pitchFamily="18" charset="0"/>
                <a:cs typeface="Times New Roman" panose="02020603050405020304" pitchFamily="18" charset="0"/>
              </a:rPr>
              <a:t>Besides, these conventional yardsticks are not adequate to measure the </a:t>
            </a:r>
            <a:r>
              <a:rPr lang="en-MY" dirty="0" err="1">
                <a:latin typeface="Times New Roman" panose="02020603050405020304" pitchFamily="18" charset="0"/>
                <a:cs typeface="Times New Roman" panose="02020603050405020304" pitchFamily="18" charset="0"/>
              </a:rPr>
              <a:t>Maqāsid-based</a:t>
            </a:r>
            <a:r>
              <a:rPr lang="en-MY" dirty="0">
                <a:latin typeface="Times New Roman" panose="02020603050405020304" pitchFamily="18" charset="0"/>
                <a:cs typeface="Times New Roman" panose="02020603050405020304" pitchFamily="18" charset="0"/>
              </a:rPr>
              <a:t> performance that can truly measure the identity of ISFIs. </a:t>
            </a:r>
          </a:p>
          <a:p>
            <a:pPr algn="just"/>
            <a:r>
              <a:rPr lang="en-MY" dirty="0">
                <a:latin typeface="Times New Roman" panose="02020603050405020304" pitchFamily="18" charset="0"/>
                <a:cs typeface="Times New Roman" panose="02020603050405020304" pitchFamily="18" charset="0"/>
              </a:rPr>
              <a:t>Therefore, it is essential to examine the ISFIs with the proper tools, such as the </a:t>
            </a:r>
            <a:r>
              <a:rPr lang="en-MY" dirty="0" err="1">
                <a:latin typeface="Times New Roman" panose="02020603050405020304" pitchFamily="18" charset="0"/>
                <a:cs typeface="Times New Roman" panose="02020603050405020304" pitchFamily="18" charset="0"/>
              </a:rPr>
              <a:t>Maqāsid</a:t>
            </a:r>
            <a:r>
              <a:rPr lang="en-MY" dirty="0">
                <a:latin typeface="Times New Roman" panose="02020603050405020304" pitchFamily="18" charset="0"/>
                <a:cs typeface="Times New Roman" panose="02020603050405020304" pitchFamily="18" charset="0"/>
              </a:rPr>
              <a:t> </a:t>
            </a:r>
            <a:r>
              <a:rPr lang="en-MY" dirty="0" err="1">
                <a:latin typeface="Times New Roman" panose="02020603050405020304" pitchFamily="18" charset="0"/>
                <a:cs typeface="Times New Roman" panose="02020603050405020304" pitchFamily="18" charset="0"/>
              </a:rPr>
              <a:t>al-Sharī‘ah</a:t>
            </a:r>
            <a:r>
              <a:rPr lang="en-MY" dirty="0">
                <a:latin typeface="Times New Roman" panose="02020603050405020304" pitchFamily="18" charset="0"/>
                <a:cs typeface="Times New Roman" panose="02020603050405020304" pitchFamily="18" charset="0"/>
              </a:rPr>
              <a:t> Index (MSI), that was first developed by Mohammed, Razak, and </a:t>
            </a:r>
            <a:r>
              <a:rPr lang="en-MY" dirty="0" err="1">
                <a:latin typeface="Times New Roman" panose="02020603050405020304" pitchFamily="18" charset="0"/>
                <a:cs typeface="Times New Roman" panose="02020603050405020304" pitchFamily="18" charset="0"/>
              </a:rPr>
              <a:t>Taib</a:t>
            </a:r>
            <a:r>
              <a:rPr lang="en-MY" dirty="0">
                <a:latin typeface="Times New Roman" panose="02020603050405020304" pitchFamily="18" charset="0"/>
                <a:cs typeface="Times New Roman" panose="02020603050405020304" pitchFamily="18" charset="0"/>
              </a:rPr>
              <a:t> (2008). </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232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0">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9A8BDA3-171D-C780-318F-D7A3AE2BD903}"/>
              </a:ext>
            </a:extLst>
          </p:cNvPr>
          <p:cNvSpPr>
            <a:spLocks noGrp="1"/>
          </p:cNvSpPr>
          <p:nvPr>
            <p:ph type="title"/>
          </p:nvPr>
        </p:nvSpPr>
        <p:spPr>
          <a:xfrm>
            <a:off x="838200" y="3905833"/>
            <a:ext cx="4487779" cy="2398713"/>
          </a:xfrm>
        </p:spPr>
        <p:txBody>
          <a:bodyPr>
            <a:normAutofit/>
          </a:bodyPr>
          <a:lstStyle/>
          <a:p>
            <a:r>
              <a:rPr lang="en-MY" sz="3700" b="1" dirty="0">
                <a:effectLst/>
                <a:latin typeface="TimesNewRomanPS"/>
              </a:rPr>
              <a:t>Computation of the </a:t>
            </a:r>
            <a:r>
              <a:rPr lang="en-MY" sz="3700" b="1" dirty="0" err="1">
                <a:effectLst/>
                <a:latin typeface="TimesNewRomanPS"/>
              </a:rPr>
              <a:t>Maqasid</a:t>
            </a:r>
            <a:r>
              <a:rPr lang="en-MY" sz="3700" b="1" dirty="0">
                <a:effectLst/>
                <a:latin typeface="TimesNewRomanPS"/>
              </a:rPr>
              <a:t> Indexes</a:t>
            </a:r>
            <a:br>
              <a:rPr lang="en-MY" sz="3700" b="1" dirty="0">
                <a:effectLst/>
                <a:latin typeface="TimesNewRomanPS"/>
              </a:rPr>
            </a:br>
            <a:br>
              <a:rPr lang="en-MY" sz="3700" dirty="0"/>
            </a:br>
            <a:endParaRPr lang="en-US" sz="3700" dirty="0"/>
          </a:p>
        </p:txBody>
      </p:sp>
      <p:pic>
        <p:nvPicPr>
          <p:cNvPr id="4" name="Picture 3">
            <a:extLst>
              <a:ext uri="{FF2B5EF4-FFF2-40B4-BE49-F238E27FC236}">
                <a16:creationId xmlns:a16="http://schemas.microsoft.com/office/drawing/2014/main" id="{B2CF72B3-A76C-D78B-8D58-EC3D580AB44A}"/>
              </a:ext>
            </a:extLst>
          </p:cNvPr>
          <p:cNvPicPr>
            <a:picLocks noChangeAspect="1"/>
          </p:cNvPicPr>
          <p:nvPr/>
        </p:nvPicPr>
        <p:blipFill>
          <a:blip r:embed="rId2"/>
          <a:stretch>
            <a:fillRect/>
          </a:stretch>
        </p:blipFill>
        <p:spPr>
          <a:xfrm>
            <a:off x="1158955" y="991198"/>
            <a:ext cx="9875259" cy="1593791"/>
          </a:xfrm>
          <a:prstGeom prst="rect">
            <a:avLst/>
          </a:prstGeom>
        </p:spPr>
      </p:pic>
      <p:sp>
        <p:nvSpPr>
          <p:cNvPr id="3" name="Content Placeholder 2">
            <a:extLst>
              <a:ext uri="{FF2B5EF4-FFF2-40B4-BE49-F238E27FC236}">
                <a16:creationId xmlns:a16="http://schemas.microsoft.com/office/drawing/2014/main" id="{68DF213C-1B8A-CDCA-19E4-2EF5E1CF11FB}"/>
              </a:ext>
            </a:extLst>
          </p:cNvPr>
          <p:cNvSpPr>
            <a:spLocks noGrp="1"/>
          </p:cNvSpPr>
          <p:nvPr>
            <p:ph idx="1"/>
          </p:nvPr>
        </p:nvSpPr>
        <p:spPr>
          <a:xfrm>
            <a:off x="5630779" y="3884452"/>
            <a:ext cx="6256421" cy="2398713"/>
          </a:xfrm>
        </p:spPr>
        <p:txBody>
          <a:bodyPr anchor="ctr">
            <a:normAutofit/>
          </a:bodyPr>
          <a:lstStyle/>
          <a:p>
            <a:r>
              <a:rPr lang="en-MY" sz="2000" dirty="0">
                <a:effectLst/>
                <a:latin typeface="Times New Roman" panose="02020603050405020304" pitchFamily="18" charset="0"/>
                <a:cs typeface="Times New Roman" panose="02020603050405020304" pitchFamily="18" charset="0"/>
              </a:rPr>
              <a:t>The total overall performance measures for the five Shariah objectives for LZS constitute its individual </a:t>
            </a:r>
            <a:r>
              <a:rPr lang="en-MY" sz="2000" dirty="0" err="1">
                <a:effectLst/>
                <a:latin typeface="Times New Roman" panose="02020603050405020304" pitchFamily="18" charset="0"/>
                <a:cs typeface="Times New Roman" panose="02020603050405020304" pitchFamily="18" charset="0"/>
              </a:rPr>
              <a:t>Maqasid</a:t>
            </a:r>
            <a:r>
              <a:rPr lang="en-MY" sz="2000" dirty="0">
                <a:effectLst/>
                <a:latin typeface="Times New Roman" panose="02020603050405020304" pitchFamily="18" charset="0"/>
                <a:cs typeface="Times New Roman" panose="02020603050405020304" pitchFamily="18" charset="0"/>
              </a:rPr>
              <a:t> Index (MI). </a:t>
            </a:r>
          </a:p>
          <a:p>
            <a:r>
              <a:rPr lang="en-MY" sz="2000" dirty="0">
                <a:effectLst/>
                <a:latin typeface="Times New Roman" panose="02020603050405020304" pitchFamily="18" charset="0"/>
                <a:cs typeface="Times New Roman" panose="02020603050405020304" pitchFamily="18" charset="0"/>
              </a:rPr>
              <a:t>Thus,</a:t>
            </a:r>
          </a:p>
          <a:p>
            <a:pPr marL="0" indent="0">
              <a:buNone/>
            </a:pPr>
            <a:br>
              <a:rPr lang="en-MY" sz="2000" dirty="0">
                <a:effectLst/>
                <a:latin typeface="Times New Roman" panose="02020603050405020304" pitchFamily="18" charset="0"/>
                <a:cs typeface="Times New Roman" panose="02020603050405020304" pitchFamily="18" charset="0"/>
              </a:rPr>
            </a:br>
            <a:r>
              <a:rPr lang="en-MY" sz="2000" dirty="0">
                <a:effectLst/>
                <a:latin typeface="Times New Roman" panose="02020603050405020304" pitchFamily="18" charset="0"/>
                <a:cs typeface="Times New Roman" panose="02020603050405020304" pitchFamily="18" charset="0"/>
              </a:rPr>
              <a:t>          MSI = (SO1) + (SO2) + (SO3) + (SO4) + (SO5)</a:t>
            </a:r>
            <a:br>
              <a:rPr lang="en-MY" sz="2000" dirty="0">
                <a:effectLst/>
                <a:latin typeface="Times New Roman" panose="02020603050405020304" pitchFamily="18" charset="0"/>
                <a:cs typeface="Times New Roman" panose="02020603050405020304" pitchFamily="18" charset="0"/>
              </a:rPr>
            </a:br>
            <a:endParaRPr lang="en-MY"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6216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1E23B20-814D-2CC5-E016-B3507C51858F}"/>
              </a:ext>
            </a:extLst>
          </p:cNvPr>
          <p:cNvSpPr>
            <a:spLocks noGrp="1"/>
          </p:cNvSpPr>
          <p:nvPr>
            <p:ph type="title"/>
          </p:nvPr>
        </p:nvSpPr>
        <p:spPr>
          <a:xfrm>
            <a:off x="1137036" y="548640"/>
            <a:ext cx="9543405" cy="1188720"/>
          </a:xfrm>
        </p:spPr>
        <p:txBody>
          <a:bodyPr>
            <a:normAutofit/>
          </a:bodyPr>
          <a:lstStyle/>
          <a:p>
            <a:r>
              <a:rPr lang="en-MY" sz="3700" b="1">
                <a:solidFill>
                  <a:schemeClr val="tx1">
                    <a:lumMod val="85000"/>
                    <a:lumOff val="15000"/>
                  </a:schemeClr>
                </a:solidFill>
                <a:effectLst/>
                <a:latin typeface="TimesNewRomanPS"/>
              </a:rPr>
              <a:t>CONCLUSION AND RECOMMENDATION </a:t>
            </a:r>
            <a:br>
              <a:rPr lang="en-MY" sz="3700">
                <a:solidFill>
                  <a:schemeClr val="tx1">
                    <a:lumMod val="85000"/>
                    <a:lumOff val="15000"/>
                  </a:schemeClr>
                </a:solidFill>
              </a:rPr>
            </a:br>
            <a:endParaRPr lang="en-US" sz="370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C9036D8E-D027-6E42-F6B2-4C799CE514D7}"/>
              </a:ext>
            </a:extLst>
          </p:cNvPr>
          <p:cNvSpPr>
            <a:spLocks noGrp="1"/>
          </p:cNvSpPr>
          <p:nvPr>
            <p:ph idx="1"/>
          </p:nvPr>
        </p:nvSpPr>
        <p:spPr>
          <a:xfrm>
            <a:off x="1271588" y="2361634"/>
            <a:ext cx="10501313" cy="3765833"/>
          </a:xfrm>
        </p:spPr>
        <p:txBody>
          <a:bodyPr anchor="ctr">
            <a:noAutofit/>
          </a:bodyPr>
          <a:lstStyle/>
          <a:p>
            <a:r>
              <a:rPr lang="en-MY" sz="1900" dirty="0">
                <a:solidFill>
                  <a:schemeClr val="tx1">
                    <a:lumMod val="85000"/>
                    <a:lumOff val="15000"/>
                  </a:schemeClr>
                </a:solidFill>
                <a:effectLst/>
                <a:latin typeface="Times New Roman" panose="02020603050405020304" pitchFamily="18" charset="0"/>
                <a:cs typeface="Times New Roman" panose="02020603050405020304" pitchFamily="18" charset="0"/>
              </a:rPr>
              <a:t>Based on </a:t>
            </a:r>
            <a:r>
              <a:rPr lang="en-MY" sz="1900" dirty="0" err="1">
                <a:solidFill>
                  <a:schemeClr val="tx1">
                    <a:lumMod val="85000"/>
                    <a:lumOff val="15000"/>
                  </a:schemeClr>
                </a:solidFill>
                <a:effectLst/>
                <a:latin typeface="Times New Roman" panose="02020603050405020304" pitchFamily="18" charset="0"/>
                <a:cs typeface="Times New Roman" panose="02020603050405020304" pitchFamily="18" charset="0"/>
              </a:rPr>
              <a:t>Maqasid</a:t>
            </a:r>
            <a:r>
              <a:rPr lang="en-MY" sz="1900" dirty="0">
                <a:solidFill>
                  <a:schemeClr val="tx1">
                    <a:lumMod val="85000"/>
                    <a:lumOff val="15000"/>
                  </a:schemeClr>
                </a:solidFill>
                <a:effectLst/>
                <a:latin typeface="Times New Roman" panose="02020603050405020304" pitchFamily="18" charset="0"/>
                <a:cs typeface="Times New Roman" panose="02020603050405020304" pitchFamily="18" charset="0"/>
              </a:rPr>
              <a:t> Index as shown in Table 18, it indicates that MSI is improving in terms of its scores and reaffirms the importance of </a:t>
            </a:r>
            <a:r>
              <a:rPr lang="en-MY" sz="1900" dirty="0" err="1">
                <a:solidFill>
                  <a:schemeClr val="tx1">
                    <a:lumMod val="85000"/>
                    <a:lumOff val="15000"/>
                  </a:schemeClr>
                </a:solidFill>
                <a:effectLst/>
                <a:latin typeface="Times New Roman" panose="02020603050405020304" pitchFamily="18" charset="0"/>
                <a:cs typeface="Times New Roman" panose="02020603050405020304" pitchFamily="18" charset="0"/>
              </a:rPr>
              <a:t>Maqasid</a:t>
            </a:r>
            <a:r>
              <a:rPr lang="en-MY" sz="1900" dirty="0">
                <a:solidFill>
                  <a:schemeClr val="tx1">
                    <a:lumMod val="85000"/>
                    <a:lumOff val="15000"/>
                  </a:schemeClr>
                </a:solidFill>
                <a:effectLst/>
                <a:latin typeface="Times New Roman" panose="02020603050405020304" pitchFamily="18" charset="0"/>
                <a:cs typeface="Times New Roman" panose="02020603050405020304" pitchFamily="18" charset="0"/>
              </a:rPr>
              <a:t> Al Shariah in Islam and Islamic social finance such as Zakat institutions</a:t>
            </a:r>
          </a:p>
          <a:p>
            <a:r>
              <a:rPr lang="en-MY" sz="1900" dirty="0">
                <a:solidFill>
                  <a:schemeClr val="tx1">
                    <a:lumMod val="85000"/>
                    <a:lumOff val="15000"/>
                  </a:schemeClr>
                </a:solidFill>
                <a:effectLst/>
                <a:latin typeface="Times New Roman" panose="02020603050405020304" pitchFamily="18" charset="0"/>
                <a:cs typeface="Times New Roman" panose="02020603050405020304" pitchFamily="18" charset="0"/>
              </a:rPr>
              <a:t>a higher MSI index indicates that the Zakat institutions (in this case LZS) contributes to the development of religion, life, intellect, lineage and wealth of the Muslim and as a result, it promotes socio-economic justice in society and complies with its ethical identity. </a:t>
            </a:r>
            <a:endParaRPr lang="en-MY" sz="1900" dirty="0">
              <a:solidFill>
                <a:schemeClr val="tx1">
                  <a:lumMod val="85000"/>
                  <a:lumOff val="15000"/>
                </a:schemeClr>
              </a:solidFill>
              <a:latin typeface="Times New Roman" panose="02020603050405020304" pitchFamily="18" charset="0"/>
              <a:cs typeface="Times New Roman" panose="02020603050405020304" pitchFamily="18" charset="0"/>
            </a:endParaRPr>
          </a:p>
          <a:p>
            <a:r>
              <a:rPr lang="en-MY" sz="1900" dirty="0">
                <a:solidFill>
                  <a:schemeClr val="tx1">
                    <a:lumMod val="85000"/>
                    <a:lumOff val="15000"/>
                  </a:schemeClr>
                </a:solidFill>
                <a:effectLst/>
                <a:latin typeface="Times New Roman" panose="02020603050405020304" pitchFamily="18" charset="0"/>
                <a:cs typeface="Times New Roman" panose="02020603050405020304" pitchFamily="18" charset="0"/>
              </a:rPr>
              <a:t>The </a:t>
            </a:r>
            <a:r>
              <a:rPr lang="en-MY" sz="1900" dirty="0" err="1">
                <a:solidFill>
                  <a:schemeClr val="tx1">
                    <a:lumMod val="85000"/>
                    <a:lumOff val="15000"/>
                  </a:schemeClr>
                </a:solidFill>
                <a:effectLst/>
                <a:latin typeface="Times New Roman" panose="02020603050405020304" pitchFamily="18" charset="0"/>
                <a:cs typeface="Times New Roman" panose="02020603050405020304" pitchFamily="18" charset="0"/>
              </a:rPr>
              <a:t>Maqasid</a:t>
            </a:r>
            <a:r>
              <a:rPr lang="en-MY" sz="1900" dirty="0">
                <a:solidFill>
                  <a:schemeClr val="tx1">
                    <a:lumMod val="85000"/>
                    <a:lumOff val="15000"/>
                  </a:schemeClr>
                </a:solidFill>
                <a:effectLst/>
                <a:latin typeface="Times New Roman" panose="02020603050405020304" pitchFamily="18" charset="0"/>
                <a:cs typeface="Times New Roman" panose="02020603050405020304" pitchFamily="18" charset="0"/>
              </a:rPr>
              <a:t> Index can be implemented by Zakat institutions at the national and local level. It is intended that all parties in Zakat can measure and improve their Zakat performance, as well as increasing public understanding on Zakat contribution for socio-economic development of the country. </a:t>
            </a:r>
            <a:endParaRPr lang="en-MY" sz="1900" dirty="0">
              <a:solidFill>
                <a:schemeClr val="tx1">
                  <a:lumMod val="85000"/>
                  <a:lumOff val="15000"/>
                </a:schemeClr>
              </a:solidFill>
              <a:latin typeface="Times New Roman" panose="02020603050405020304" pitchFamily="18" charset="0"/>
              <a:cs typeface="Times New Roman" panose="02020603050405020304" pitchFamily="18" charset="0"/>
            </a:endParaRPr>
          </a:p>
          <a:p>
            <a:r>
              <a:rPr lang="en-MY" sz="1900" dirty="0">
                <a:solidFill>
                  <a:schemeClr val="tx1">
                    <a:lumMod val="85000"/>
                    <a:lumOff val="15000"/>
                  </a:schemeClr>
                </a:solidFill>
                <a:effectLst/>
                <a:latin typeface="Times New Roman" panose="02020603050405020304" pitchFamily="18" charset="0"/>
                <a:cs typeface="Times New Roman" panose="02020603050405020304" pitchFamily="18" charset="0"/>
              </a:rPr>
              <a:t>The </a:t>
            </a:r>
            <a:r>
              <a:rPr lang="en-MY" sz="1900" dirty="0" err="1">
                <a:solidFill>
                  <a:schemeClr val="tx1">
                    <a:lumMod val="85000"/>
                    <a:lumOff val="15000"/>
                  </a:schemeClr>
                </a:solidFill>
                <a:effectLst/>
                <a:latin typeface="Times New Roman" panose="02020603050405020304" pitchFamily="18" charset="0"/>
                <a:cs typeface="Times New Roman" panose="02020603050405020304" pitchFamily="18" charset="0"/>
              </a:rPr>
              <a:t>Maqasid</a:t>
            </a:r>
            <a:r>
              <a:rPr lang="en-MY" sz="1900" dirty="0">
                <a:solidFill>
                  <a:schemeClr val="tx1">
                    <a:lumMod val="85000"/>
                    <a:lumOff val="15000"/>
                  </a:schemeClr>
                </a:solidFill>
                <a:effectLst/>
                <a:latin typeface="Times New Roman" panose="02020603050405020304" pitchFamily="18" charset="0"/>
                <a:cs typeface="Times New Roman" panose="02020603050405020304" pitchFamily="18" charset="0"/>
              </a:rPr>
              <a:t> Index that has been developed can be evaluated annually to compare its yearly performance. Thus, the </a:t>
            </a:r>
            <a:r>
              <a:rPr lang="en-MY" sz="1900" dirty="0" err="1">
                <a:solidFill>
                  <a:schemeClr val="tx1">
                    <a:lumMod val="85000"/>
                    <a:lumOff val="15000"/>
                  </a:schemeClr>
                </a:solidFill>
                <a:effectLst/>
                <a:latin typeface="Times New Roman" panose="02020603050405020304" pitchFamily="18" charset="0"/>
                <a:cs typeface="Times New Roman" panose="02020603050405020304" pitchFamily="18" charset="0"/>
              </a:rPr>
              <a:t>Maqasid</a:t>
            </a:r>
            <a:r>
              <a:rPr lang="en-MY" sz="1900" dirty="0">
                <a:solidFill>
                  <a:schemeClr val="tx1">
                    <a:lumMod val="85000"/>
                    <a:lumOff val="15000"/>
                  </a:schemeClr>
                </a:solidFill>
                <a:effectLst/>
                <a:latin typeface="Times New Roman" panose="02020603050405020304" pitchFamily="18" charset="0"/>
                <a:cs typeface="Times New Roman" panose="02020603050405020304" pitchFamily="18" charset="0"/>
              </a:rPr>
              <a:t> Index can become a gauge to the underlying changes that occur in the aspects of religion, life, intellect, lineage and life, over time.</a:t>
            </a:r>
            <a:br>
              <a:rPr lang="en-MY" sz="1900" dirty="0">
                <a:solidFill>
                  <a:schemeClr val="tx1">
                    <a:lumMod val="85000"/>
                    <a:lumOff val="15000"/>
                  </a:schemeClr>
                </a:solidFill>
                <a:effectLst/>
                <a:latin typeface="Times New Roman" panose="02020603050405020304" pitchFamily="18" charset="0"/>
                <a:cs typeface="Times New Roman" panose="02020603050405020304" pitchFamily="18" charset="0"/>
              </a:rPr>
            </a:br>
            <a:endParaRPr lang="en-MY" sz="19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endParaRPr lang="en-MY" sz="19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33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0CE82C21-24BD-436E-21DB-39A6154E8477}"/>
              </a:ext>
            </a:extLst>
          </p:cNvPr>
          <p:cNvPicPr>
            <a:picLocks noChangeAspect="1"/>
          </p:cNvPicPr>
          <p:nvPr/>
        </p:nvPicPr>
        <p:blipFill rotWithShape="1">
          <a:blip r:embed="rId2"/>
          <a:srcRect l="36306" r="22583"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F44596B4-44F4-684A-B8CF-825C7FE01ED1}"/>
              </a:ext>
            </a:extLst>
          </p:cNvPr>
          <p:cNvSpPr>
            <a:spLocks noGrp="1"/>
          </p:cNvSpPr>
          <p:nvPr>
            <p:ph type="title"/>
          </p:nvPr>
        </p:nvSpPr>
        <p:spPr>
          <a:xfrm>
            <a:off x="1137034" y="609600"/>
            <a:ext cx="6831188" cy="1322887"/>
          </a:xfrm>
        </p:spPr>
        <p:txBody>
          <a:bodyPr>
            <a:normAutofit/>
          </a:bodyPr>
          <a:lstStyle/>
          <a:p>
            <a:r>
              <a:rPr lang="en-US" dirty="0"/>
              <a:t>Challenges</a:t>
            </a:r>
          </a:p>
        </p:txBody>
      </p:sp>
      <p:sp>
        <p:nvSpPr>
          <p:cNvPr id="3" name="Content Placeholder 2">
            <a:extLst>
              <a:ext uri="{FF2B5EF4-FFF2-40B4-BE49-F238E27FC236}">
                <a16:creationId xmlns:a16="http://schemas.microsoft.com/office/drawing/2014/main" id="{692E455A-737C-D144-99C5-E20843EC12B5}"/>
              </a:ext>
            </a:extLst>
          </p:cNvPr>
          <p:cNvSpPr>
            <a:spLocks noGrp="1"/>
          </p:cNvSpPr>
          <p:nvPr>
            <p:ph idx="1"/>
          </p:nvPr>
        </p:nvSpPr>
        <p:spPr>
          <a:xfrm>
            <a:off x="1137035" y="2194102"/>
            <a:ext cx="6516216" cy="3908585"/>
          </a:xfrm>
        </p:spPr>
        <p:txBody>
          <a:bodyPr>
            <a:normAutofit/>
          </a:bodyPr>
          <a:lstStyle/>
          <a:p>
            <a:r>
              <a:rPr lang="en-MY" sz="2000"/>
              <a:t>Data Collection and availability = Scope of study focused narrowed down to Zakat institutions </a:t>
            </a:r>
          </a:p>
          <a:p>
            <a:r>
              <a:rPr lang="en-MY" sz="2000"/>
              <a:t>Availability of Experts- no response after many months etc </a:t>
            </a:r>
          </a:p>
          <a:p>
            <a:r>
              <a:rPr lang="en-MY" sz="2000"/>
              <a:t>Time constraint </a:t>
            </a:r>
          </a:p>
          <a:p>
            <a:r>
              <a:rPr lang="en-MY" sz="2000"/>
              <a:t>Conducive environment for writing report </a:t>
            </a:r>
          </a:p>
          <a:p>
            <a:pPr marL="0" indent="0">
              <a:buNone/>
            </a:pPr>
            <a:endParaRPr lang="en-US" sz="2000"/>
          </a:p>
        </p:txBody>
      </p:sp>
    </p:spTree>
    <p:extLst>
      <p:ext uri="{BB962C8B-B14F-4D97-AF65-F5344CB8AC3E}">
        <p14:creationId xmlns:p14="http://schemas.microsoft.com/office/powerpoint/2010/main" val="2854804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A959E-F5D0-AD4A-8278-E05080188099}"/>
              </a:ext>
            </a:extLst>
          </p:cNvPr>
          <p:cNvSpPr>
            <a:spLocks noGrp="1"/>
          </p:cNvSpPr>
          <p:nvPr>
            <p:ph type="title"/>
          </p:nvPr>
        </p:nvSpPr>
        <p:spPr>
          <a:xfrm>
            <a:off x="838200" y="365126"/>
            <a:ext cx="9808597" cy="1146176"/>
          </a:xfrm>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Cont’d</a:t>
            </a:r>
          </a:p>
        </p:txBody>
      </p:sp>
      <p:sp>
        <p:nvSpPr>
          <p:cNvPr id="16"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BA5C6B0-403D-7B4C-9D42-3D9CA7924B34}"/>
              </a:ext>
            </a:extLst>
          </p:cNvPr>
          <p:cNvSpPr>
            <a:spLocks noGrp="1"/>
          </p:cNvSpPr>
          <p:nvPr>
            <p:ph idx="1"/>
          </p:nvPr>
        </p:nvSpPr>
        <p:spPr>
          <a:xfrm>
            <a:off x="838200" y="2055811"/>
            <a:ext cx="7977187" cy="4121152"/>
          </a:xfrm>
        </p:spPr>
        <p:txBody>
          <a:bodyPr>
            <a:normAutofit/>
          </a:bodyPr>
          <a:lstStyle/>
          <a:p>
            <a:r>
              <a:rPr lang="en-MY" sz="3000" dirty="0">
                <a:latin typeface="Times New Roman" panose="02020603050405020304" pitchFamily="18" charset="0"/>
                <a:cs typeface="Times New Roman" panose="02020603050405020304" pitchFamily="18" charset="0"/>
              </a:rPr>
              <a:t>This study aims to analyse the performance of ISFIs based on </a:t>
            </a:r>
            <a:r>
              <a:rPr lang="en-MY" sz="3000" dirty="0" err="1">
                <a:latin typeface="Times New Roman" panose="02020603050405020304" pitchFamily="18" charset="0"/>
                <a:cs typeface="Times New Roman" panose="02020603050405020304" pitchFamily="18" charset="0"/>
              </a:rPr>
              <a:t>Maqāsid</a:t>
            </a:r>
            <a:r>
              <a:rPr lang="en-MY" sz="3000" dirty="0">
                <a:latin typeface="Times New Roman" panose="02020603050405020304" pitchFamily="18" charset="0"/>
                <a:cs typeface="Times New Roman" panose="02020603050405020304" pitchFamily="18" charset="0"/>
              </a:rPr>
              <a:t> </a:t>
            </a:r>
            <a:r>
              <a:rPr lang="en-MY" sz="3000" dirty="0" err="1">
                <a:latin typeface="Times New Roman" panose="02020603050405020304" pitchFamily="18" charset="0"/>
                <a:cs typeface="Times New Roman" panose="02020603050405020304" pitchFamily="18" charset="0"/>
              </a:rPr>
              <a:t>al-Sharī‘ah</a:t>
            </a:r>
            <a:r>
              <a:rPr lang="en-MY" sz="3000" dirty="0">
                <a:latin typeface="Times New Roman" panose="02020603050405020304" pitchFamily="18" charset="0"/>
                <a:cs typeface="Times New Roman" panose="02020603050405020304" pitchFamily="18" charset="0"/>
              </a:rPr>
              <a:t>. The aim is to extend the analysis of the MSI, that is employed in the literature, to determine how far ISFIs have gone toward accomplishing </a:t>
            </a:r>
            <a:r>
              <a:rPr lang="en-MY" sz="3000" dirty="0" err="1">
                <a:latin typeface="Times New Roman" panose="02020603050405020304" pitchFamily="18" charset="0"/>
                <a:cs typeface="Times New Roman" panose="02020603050405020304" pitchFamily="18" charset="0"/>
              </a:rPr>
              <a:t>Maqāsid</a:t>
            </a:r>
            <a:r>
              <a:rPr lang="en-MY" sz="3000" dirty="0">
                <a:latin typeface="Times New Roman" panose="02020603050405020304" pitchFamily="18" charset="0"/>
                <a:cs typeface="Times New Roman" panose="02020603050405020304" pitchFamily="18" charset="0"/>
              </a:rPr>
              <a:t> during its operationalisation. </a:t>
            </a:r>
          </a:p>
          <a:p>
            <a:endParaRPr lang="en-US" sz="3000" dirty="0">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2904662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D8CF-5729-744D-8E3F-4A3428F11E0A}"/>
              </a:ext>
            </a:extLst>
          </p:cNvPr>
          <p:cNvSpPr>
            <a:spLocks noGrp="1"/>
          </p:cNvSpPr>
          <p:nvPr>
            <p:ph type="title"/>
          </p:nvPr>
        </p:nvSpPr>
        <p:spPr>
          <a:xfrm>
            <a:off x="1653363" y="365760"/>
            <a:ext cx="9367203" cy="1188720"/>
          </a:xfrm>
        </p:spPr>
        <p:txBody>
          <a:bodyPr>
            <a:normAutofit/>
          </a:bodyPr>
          <a:lstStyle/>
          <a:p>
            <a:r>
              <a:rPr lang="en-US" dirty="0">
                <a:latin typeface="Times New Roman" panose="02020603050405020304" pitchFamily="18" charset="0"/>
                <a:cs typeface="Times New Roman" panose="02020603050405020304" pitchFamily="18" charset="0"/>
              </a:rPr>
              <a:t>Research Questions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B0C2338-AF28-FE48-965B-0F5454FDC948}"/>
              </a:ext>
            </a:extLst>
          </p:cNvPr>
          <p:cNvSpPr>
            <a:spLocks noGrp="1"/>
          </p:cNvSpPr>
          <p:nvPr>
            <p:ph idx="1"/>
          </p:nvPr>
        </p:nvSpPr>
        <p:spPr>
          <a:xfrm>
            <a:off x="1653362" y="1920240"/>
            <a:ext cx="10005238" cy="4297680"/>
          </a:xfrm>
        </p:spPr>
        <p:txBody>
          <a:bodyPr anchor="t">
            <a:normAutofit/>
          </a:bodyPr>
          <a:lstStyle/>
          <a:p>
            <a:r>
              <a:rPr lang="en-MY" sz="2500" dirty="0" err="1">
                <a:latin typeface="Times New Roman" panose="02020603050405020304" pitchFamily="18" charset="0"/>
                <a:cs typeface="Times New Roman" panose="02020603050405020304" pitchFamily="18" charset="0"/>
              </a:rPr>
              <a:t>i</a:t>
            </a:r>
            <a:r>
              <a:rPr lang="en-MY" sz="2500" dirty="0">
                <a:latin typeface="Times New Roman" panose="02020603050405020304" pitchFamily="18" charset="0"/>
                <a:cs typeface="Times New Roman" panose="02020603050405020304" pitchFamily="18" charset="0"/>
              </a:rPr>
              <a:t>. What could be an appropriate framework to measure the performance of Islamic social finance institutions particularly Zakat Institutions based on </a:t>
            </a:r>
            <a:r>
              <a:rPr lang="en-MY" sz="2500" dirty="0" err="1">
                <a:latin typeface="Times New Roman" panose="02020603050405020304" pitchFamily="18" charset="0"/>
                <a:cs typeface="Times New Roman" panose="02020603050405020304" pitchFamily="18" charset="0"/>
              </a:rPr>
              <a:t>Maqasid</a:t>
            </a:r>
            <a:r>
              <a:rPr lang="en-MY" sz="2500" dirty="0">
                <a:latin typeface="Times New Roman" panose="02020603050405020304" pitchFamily="18" charset="0"/>
                <a:cs typeface="Times New Roman" panose="02020603050405020304" pitchFamily="18" charset="0"/>
              </a:rPr>
              <a:t> al-</a:t>
            </a:r>
            <a:r>
              <a:rPr lang="en-MY" sz="2500" dirty="0" err="1">
                <a:latin typeface="Times New Roman" panose="02020603050405020304" pitchFamily="18" charset="0"/>
                <a:cs typeface="Times New Roman" panose="02020603050405020304" pitchFamily="18" charset="0"/>
              </a:rPr>
              <a:t>Shari’ah</a:t>
            </a:r>
            <a:r>
              <a:rPr lang="en-MY" sz="2500" dirty="0">
                <a:latin typeface="Times New Roman" panose="02020603050405020304" pitchFamily="18" charset="0"/>
                <a:cs typeface="Times New Roman" panose="02020603050405020304" pitchFamily="18" charset="0"/>
              </a:rPr>
              <a:t>? </a:t>
            </a:r>
          </a:p>
          <a:p>
            <a:r>
              <a:rPr lang="en-MY" sz="2500" dirty="0">
                <a:latin typeface="Times New Roman" panose="02020603050405020304" pitchFamily="18" charset="0"/>
                <a:cs typeface="Times New Roman" panose="02020603050405020304" pitchFamily="18" charset="0"/>
              </a:rPr>
              <a:t>ii. What are the variables that should be selected to operationalize the </a:t>
            </a:r>
            <a:r>
              <a:rPr lang="en-MY" sz="2500" dirty="0" err="1">
                <a:latin typeface="Times New Roman" panose="02020603050405020304" pitchFamily="18" charset="0"/>
                <a:cs typeface="Times New Roman" panose="02020603050405020304" pitchFamily="18" charset="0"/>
              </a:rPr>
              <a:t>Maqasid</a:t>
            </a:r>
            <a:r>
              <a:rPr lang="en-MY" sz="2500" dirty="0">
                <a:latin typeface="Times New Roman" panose="02020603050405020304" pitchFamily="18" charset="0"/>
                <a:cs typeface="Times New Roman" panose="02020603050405020304" pitchFamily="18" charset="0"/>
              </a:rPr>
              <a:t> components? </a:t>
            </a:r>
          </a:p>
          <a:p>
            <a:r>
              <a:rPr lang="en-MY" sz="2500" dirty="0">
                <a:latin typeface="Times New Roman" panose="02020603050405020304" pitchFamily="18" charset="0"/>
                <a:cs typeface="Times New Roman" panose="02020603050405020304" pitchFamily="18" charset="0"/>
              </a:rPr>
              <a:t>iii. How to prioritize the variables in each </a:t>
            </a:r>
            <a:r>
              <a:rPr lang="en-MY" sz="2500" dirty="0" err="1">
                <a:latin typeface="Times New Roman" panose="02020603050405020304" pitchFamily="18" charset="0"/>
                <a:cs typeface="Times New Roman" panose="02020603050405020304" pitchFamily="18" charset="0"/>
              </a:rPr>
              <a:t>Maqasid</a:t>
            </a:r>
            <a:r>
              <a:rPr lang="en-MY" sz="2500" dirty="0">
                <a:latin typeface="Times New Roman" panose="02020603050405020304" pitchFamily="18" charset="0"/>
                <a:cs typeface="Times New Roman" panose="02020603050405020304" pitchFamily="18" charset="0"/>
              </a:rPr>
              <a:t> component according to the level of importance? </a:t>
            </a:r>
          </a:p>
          <a:p>
            <a:r>
              <a:rPr lang="en-MY" sz="2500" dirty="0">
                <a:latin typeface="Times New Roman" panose="02020603050405020304" pitchFamily="18" charset="0"/>
                <a:cs typeface="Times New Roman" panose="02020603050405020304" pitchFamily="18" charset="0"/>
              </a:rPr>
              <a:t>iv. How can the </a:t>
            </a:r>
            <a:r>
              <a:rPr lang="en-MY" sz="2500" dirty="0" err="1">
                <a:latin typeface="Times New Roman" panose="02020603050405020304" pitchFamily="18" charset="0"/>
                <a:cs typeface="Times New Roman" panose="02020603050405020304" pitchFamily="18" charset="0"/>
              </a:rPr>
              <a:t>Maqasid</a:t>
            </a:r>
            <a:r>
              <a:rPr lang="en-MY" sz="2500" dirty="0">
                <a:latin typeface="Times New Roman" panose="02020603050405020304" pitchFamily="18" charset="0"/>
                <a:cs typeface="Times New Roman" panose="02020603050405020304" pitchFamily="18" charset="0"/>
              </a:rPr>
              <a:t>-based index be developed and used to measure the performance of Islamic social finance institutions particularly Zakat Institutions? </a:t>
            </a:r>
          </a:p>
          <a:p>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856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E2D0-BB6D-1B49-B271-BD87F622F953}"/>
              </a:ext>
            </a:extLst>
          </p:cNvPr>
          <p:cNvSpPr>
            <a:spLocks noGrp="1"/>
          </p:cNvSpPr>
          <p:nvPr>
            <p:ph type="title"/>
          </p:nvPr>
        </p:nvSpPr>
        <p:spPr>
          <a:xfrm>
            <a:off x="1653363" y="365760"/>
            <a:ext cx="9367203" cy="1188720"/>
          </a:xfrm>
        </p:spPr>
        <p:txBody>
          <a:bodyPr>
            <a:normAutofit/>
          </a:bodyPr>
          <a:lstStyle/>
          <a:p>
            <a:r>
              <a:rPr lang="en-US" dirty="0">
                <a:latin typeface="Times New Roman" panose="02020603050405020304" pitchFamily="18" charset="0"/>
                <a:cs typeface="Times New Roman" panose="02020603050405020304" pitchFamily="18" charset="0"/>
              </a:rPr>
              <a:t>Research Objectives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214FF57-6D44-2642-B75B-F34B5A7DB4B3}"/>
              </a:ext>
            </a:extLst>
          </p:cNvPr>
          <p:cNvSpPr>
            <a:spLocks noGrp="1"/>
          </p:cNvSpPr>
          <p:nvPr>
            <p:ph idx="1"/>
          </p:nvPr>
        </p:nvSpPr>
        <p:spPr>
          <a:xfrm>
            <a:off x="1653363" y="2176272"/>
            <a:ext cx="10105250" cy="4041648"/>
          </a:xfrm>
        </p:spPr>
        <p:txBody>
          <a:bodyPr anchor="t">
            <a:normAutofit/>
          </a:bodyPr>
          <a:lstStyle/>
          <a:p>
            <a:r>
              <a:rPr lang="en-MY" sz="2200" dirty="0">
                <a:latin typeface="Times New Roman" panose="02020603050405020304" pitchFamily="18" charset="0"/>
                <a:cs typeface="Times New Roman" panose="02020603050405020304" pitchFamily="18" charset="0"/>
              </a:rPr>
              <a:t>The study is therefore, aspires to achieve the following objectives: </a:t>
            </a:r>
          </a:p>
          <a:p>
            <a:r>
              <a:rPr lang="en-MY" sz="2200" dirty="0" err="1">
                <a:latin typeface="Times New Roman" panose="02020603050405020304" pitchFamily="18" charset="0"/>
                <a:cs typeface="Times New Roman" panose="02020603050405020304" pitchFamily="18" charset="0"/>
              </a:rPr>
              <a:t>i</a:t>
            </a:r>
            <a:r>
              <a:rPr lang="en-MY" sz="2200" dirty="0">
                <a:latin typeface="Times New Roman" panose="02020603050405020304" pitchFamily="18" charset="0"/>
                <a:cs typeface="Times New Roman" panose="02020603050405020304" pitchFamily="18" charset="0"/>
              </a:rPr>
              <a:t>. To identify an appropriate </a:t>
            </a:r>
            <a:r>
              <a:rPr lang="en-MY" sz="2200" dirty="0" err="1">
                <a:latin typeface="Times New Roman" panose="02020603050405020304" pitchFamily="18" charset="0"/>
                <a:cs typeface="Times New Roman" panose="02020603050405020304" pitchFamily="18" charset="0"/>
              </a:rPr>
              <a:t>Maqasid</a:t>
            </a:r>
            <a:r>
              <a:rPr lang="en-MY" sz="2200" dirty="0">
                <a:latin typeface="Times New Roman" panose="02020603050405020304" pitchFamily="18" charset="0"/>
                <a:cs typeface="Times New Roman" panose="02020603050405020304" pitchFamily="18" charset="0"/>
              </a:rPr>
              <a:t> al-</a:t>
            </a:r>
            <a:r>
              <a:rPr lang="en-MY" sz="2200" dirty="0" err="1">
                <a:latin typeface="Times New Roman" panose="02020603050405020304" pitchFamily="18" charset="0"/>
                <a:cs typeface="Times New Roman" panose="02020603050405020304" pitchFamily="18" charset="0"/>
              </a:rPr>
              <a:t>Shari’ah</a:t>
            </a:r>
            <a:r>
              <a:rPr lang="en-MY" sz="2200" dirty="0">
                <a:latin typeface="Times New Roman" panose="02020603050405020304" pitchFamily="18" charset="0"/>
                <a:cs typeface="Times New Roman" panose="02020603050405020304" pitchFamily="18" charset="0"/>
              </a:rPr>
              <a:t> based theoretical framework to develop a </a:t>
            </a:r>
            <a:r>
              <a:rPr lang="en-MY" sz="2200" dirty="0" err="1">
                <a:latin typeface="Times New Roman" panose="02020603050405020304" pitchFamily="18" charset="0"/>
                <a:cs typeface="Times New Roman" panose="02020603050405020304" pitchFamily="18" charset="0"/>
              </a:rPr>
              <a:t>Maqasid</a:t>
            </a:r>
            <a:r>
              <a:rPr lang="en-MY" sz="2200" dirty="0">
                <a:latin typeface="Times New Roman" panose="02020603050405020304" pitchFamily="18" charset="0"/>
                <a:cs typeface="Times New Roman" panose="02020603050405020304" pitchFamily="18" charset="0"/>
              </a:rPr>
              <a:t> based performance evaluation index (MPEI) for Islamic social finance institutions particularly Zakat Institutions. </a:t>
            </a:r>
          </a:p>
          <a:p>
            <a:r>
              <a:rPr lang="en-MY" sz="2200" dirty="0">
                <a:latin typeface="Times New Roman" panose="02020603050405020304" pitchFamily="18" charset="0"/>
                <a:cs typeface="Times New Roman" panose="02020603050405020304" pitchFamily="18" charset="0"/>
              </a:rPr>
              <a:t>ii. To identify the dimensions, elements and measures necessary to operationalize the components of </a:t>
            </a:r>
            <a:r>
              <a:rPr lang="en-MY" sz="2200" dirty="0" err="1">
                <a:latin typeface="Times New Roman" panose="02020603050405020304" pitchFamily="18" charset="0"/>
                <a:cs typeface="Times New Roman" panose="02020603050405020304" pitchFamily="18" charset="0"/>
              </a:rPr>
              <a:t>Maqasid</a:t>
            </a:r>
            <a:r>
              <a:rPr lang="en-MY" sz="2200" dirty="0">
                <a:latin typeface="Times New Roman" panose="02020603050405020304" pitchFamily="18" charset="0"/>
                <a:cs typeface="Times New Roman" panose="02020603050405020304" pitchFamily="18" charset="0"/>
              </a:rPr>
              <a:t> al-</a:t>
            </a:r>
            <a:r>
              <a:rPr lang="en-MY" sz="2200" dirty="0" err="1">
                <a:latin typeface="Times New Roman" panose="02020603050405020304" pitchFamily="18" charset="0"/>
                <a:cs typeface="Times New Roman" panose="02020603050405020304" pitchFamily="18" charset="0"/>
              </a:rPr>
              <a:t>Shari’ah</a:t>
            </a:r>
            <a:r>
              <a:rPr lang="en-MY" sz="2200" dirty="0">
                <a:latin typeface="Times New Roman" panose="02020603050405020304" pitchFamily="18" charset="0"/>
                <a:cs typeface="Times New Roman" panose="02020603050405020304" pitchFamily="18" charset="0"/>
              </a:rPr>
              <a:t> for MPEI. </a:t>
            </a:r>
          </a:p>
          <a:p>
            <a:r>
              <a:rPr lang="en-MY" sz="2200" dirty="0">
                <a:latin typeface="Times New Roman" panose="02020603050405020304" pitchFamily="18" charset="0"/>
                <a:cs typeface="Times New Roman" panose="02020603050405020304" pitchFamily="18" charset="0"/>
              </a:rPr>
              <a:t>iii. To confirm and validate the dimensions, elements and measures under each </a:t>
            </a:r>
            <a:r>
              <a:rPr lang="en-MY" sz="2200" dirty="0" err="1">
                <a:latin typeface="Times New Roman" panose="02020603050405020304" pitchFamily="18" charset="0"/>
                <a:cs typeface="Times New Roman" panose="02020603050405020304" pitchFamily="18" charset="0"/>
              </a:rPr>
              <a:t>Maqasid</a:t>
            </a:r>
            <a:r>
              <a:rPr lang="en-MY" sz="2200" dirty="0">
                <a:latin typeface="Times New Roman" panose="02020603050405020304" pitchFamily="18" charset="0"/>
                <a:cs typeface="Times New Roman" panose="02020603050405020304" pitchFamily="18" charset="0"/>
              </a:rPr>
              <a:t> component. To establish the priority of the components and their variables representing the MPEI framework. </a:t>
            </a:r>
          </a:p>
          <a:p>
            <a:r>
              <a:rPr lang="en-MY" sz="2200" dirty="0">
                <a:latin typeface="Times New Roman" panose="02020603050405020304" pitchFamily="18" charset="0"/>
                <a:cs typeface="Times New Roman" panose="02020603050405020304" pitchFamily="18" charset="0"/>
              </a:rPr>
              <a:t>v. To finally develop and test the MPEI to measure the performance of selected Zakat Institutions in Malaysia. </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153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29E6E-88E7-4F4C-8A61-4F17F7F6044C}"/>
              </a:ext>
            </a:extLst>
          </p:cNvPr>
          <p:cNvSpPr>
            <a:spLocks noGrp="1"/>
          </p:cNvSpPr>
          <p:nvPr>
            <p:ph type="title"/>
          </p:nvPr>
        </p:nvSpPr>
        <p:spPr>
          <a:xfrm>
            <a:off x="640080" y="325369"/>
            <a:ext cx="4368602" cy="1956841"/>
          </a:xfrm>
        </p:spPr>
        <p:txBody>
          <a:bodyPr anchor="b">
            <a:normAutofit/>
          </a:bodyPr>
          <a:lstStyle/>
          <a:p>
            <a:r>
              <a:rPr lang="en-US" sz="4600" dirty="0">
                <a:latin typeface="Times New Roman" panose="02020603050405020304" pitchFamily="18" charset="0"/>
                <a:cs typeface="Times New Roman" panose="02020603050405020304" pitchFamily="18" charset="0"/>
              </a:rPr>
              <a:t>Literature Review</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F2C08E-0F99-0448-AF5D-B5E99F8EEF9E}"/>
              </a:ext>
            </a:extLst>
          </p:cNvPr>
          <p:cNvSpPr>
            <a:spLocks noGrp="1"/>
          </p:cNvSpPr>
          <p:nvPr>
            <p:ph idx="1"/>
          </p:nvPr>
        </p:nvSpPr>
        <p:spPr>
          <a:xfrm>
            <a:off x="640080" y="2872899"/>
            <a:ext cx="4560570" cy="3320668"/>
          </a:xfrm>
        </p:spPr>
        <p:txBody>
          <a:bodyPr>
            <a:normAutofit/>
          </a:bodyPr>
          <a:lstStyle/>
          <a:p>
            <a:r>
              <a:rPr lang="en-US" sz="2200" dirty="0">
                <a:latin typeface="Times New Roman" panose="02020603050405020304" pitchFamily="18" charset="0"/>
                <a:cs typeface="Times New Roman" panose="02020603050405020304" pitchFamily="18" charset="0"/>
              </a:rPr>
              <a:t>Al Ghazali </a:t>
            </a:r>
            <a:r>
              <a:rPr lang="en-US" sz="2200" dirty="0" err="1">
                <a:latin typeface="Times New Roman" panose="02020603050405020304" pitchFamily="18" charset="0"/>
                <a:cs typeface="Times New Roman" panose="02020603050405020304" pitchFamily="18" charset="0"/>
              </a:rPr>
              <a:t>Maqasid</a:t>
            </a:r>
            <a:r>
              <a:rPr lang="en-US" sz="2200" dirty="0">
                <a:latin typeface="Times New Roman" panose="02020603050405020304" pitchFamily="18" charset="0"/>
                <a:cs typeface="Times New Roman" panose="02020603050405020304" pitchFamily="18" charset="0"/>
              </a:rPr>
              <a:t> Framework</a:t>
            </a:r>
          </a:p>
          <a:p>
            <a:r>
              <a:rPr lang="en-US" sz="2200" dirty="0">
                <a:latin typeface="Times New Roman" panose="02020603050405020304" pitchFamily="18" charset="0"/>
                <a:cs typeface="Times New Roman" panose="02020603050405020304" pitchFamily="18" charset="0"/>
              </a:rPr>
              <a:t>Performance measurement of Zakat institutions (see full paper)</a:t>
            </a:r>
          </a:p>
        </p:txBody>
      </p:sp>
      <p:pic>
        <p:nvPicPr>
          <p:cNvPr id="5" name="Picture 4" descr="Close up of an open book">
            <a:extLst>
              <a:ext uri="{FF2B5EF4-FFF2-40B4-BE49-F238E27FC236}">
                <a16:creationId xmlns:a16="http://schemas.microsoft.com/office/drawing/2014/main" id="{8F7B4BE6-E724-B60A-A9FC-FA880114E4CC}"/>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45463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750E83E-AAFE-4AA5-A884-59E04ECA08B8}"/>
              </a:ext>
            </a:extLst>
          </p:cNvPr>
          <p:cNvPicPr>
            <a:picLocks noGrp="1" noChangeAspect="1"/>
          </p:cNvPicPr>
          <p:nvPr>
            <p:ph idx="1"/>
          </p:nvPr>
        </p:nvPicPr>
        <p:blipFill>
          <a:blip r:embed="rId2"/>
          <a:stretch>
            <a:fillRect/>
          </a:stretch>
        </p:blipFill>
        <p:spPr>
          <a:xfrm>
            <a:off x="844586" y="643467"/>
            <a:ext cx="10502827"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70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A9D996C-6A1A-DA22-C642-19DA815702C8}"/>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latin typeface="Times New Roman" panose="02020603050405020304" pitchFamily="18" charset="0"/>
                <a:cs typeface="Times New Roman" panose="02020603050405020304" pitchFamily="18" charset="0"/>
              </a:rPr>
              <a:t>Research Method</a:t>
            </a:r>
          </a:p>
        </p:txBody>
      </p:sp>
      <p:sp>
        <p:nvSpPr>
          <p:cNvPr id="3" name="Content Placeholder 2">
            <a:extLst>
              <a:ext uri="{FF2B5EF4-FFF2-40B4-BE49-F238E27FC236}">
                <a16:creationId xmlns:a16="http://schemas.microsoft.com/office/drawing/2014/main" id="{CFBE617A-A2FD-8567-7F1C-BF6DE90910A6}"/>
              </a:ext>
            </a:extLst>
          </p:cNvPr>
          <p:cNvSpPr>
            <a:spLocks noGrp="1"/>
          </p:cNvSpPr>
          <p:nvPr>
            <p:ph idx="1"/>
          </p:nvPr>
        </p:nvSpPr>
        <p:spPr>
          <a:xfrm>
            <a:off x="1424904" y="2494450"/>
            <a:ext cx="6504659" cy="3563159"/>
          </a:xfrm>
        </p:spPr>
        <p:txBody>
          <a:bodyPr>
            <a:normAutofit/>
          </a:bodyPr>
          <a:lstStyle/>
          <a:p>
            <a:r>
              <a:rPr lang="en-US" sz="2400" dirty="0">
                <a:latin typeface="Times New Roman" panose="02020603050405020304" pitchFamily="18" charset="0"/>
                <a:cs typeface="Times New Roman" panose="02020603050405020304" pitchFamily="18" charset="0"/>
              </a:rPr>
              <a:t>Qualitative and Quantitative approaches.</a:t>
            </a:r>
          </a:p>
          <a:p>
            <a:r>
              <a:rPr lang="en-US" sz="2400" dirty="0">
                <a:latin typeface="Times New Roman" panose="02020603050405020304" pitchFamily="18" charset="0"/>
                <a:cs typeface="Times New Roman" panose="02020603050405020304" pitchFamily="18" charset="0"/>
              </a:rPr>
              <a:t>Interview, library research, annual reports</a:t>
            </a:r>
          </a:p>
        </p:txBody>
      </p:sp>
    </p:spTree>
    <p:extLst>
      <p:ext uri="{BB962C8B-B14F-4D97-AF65-F5344CB8AC3E}">
        <p14:creationId xmlns:p14="http://schemas.microsoft.com/office/powerpoint/2010/main" val="1524532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9"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 name="Title 5">
            <a:extLst>
              <a:ext uri="{FF2B5EF4-FFF2-40B4-BE49-F238E27FC236}">
                <a16:creationId xmlns:a16="http://schemas.microsoft.com/office/drawing/2014/main" id="{29BA2328-6E5A-AABC-2AE3-0570E55A4EAD}"/>
              </a:ext>
            </a:extLst>
          </p:cNvPr>
          <p:cNvSpPr>
            <a:spLocks noGrp="1"/>
          </p:cNvSpPr>
          <p:nvPr>
            <p:ph type="title"/>
          </p:nvPr>
        </p:nvSpPr>
        <p:spPr>
          <a:xfrm>
            <a:off x="1047280" y="759805"/>
            <a:ext cx="10306520" cy="1325563"/>
          </a:xfrm>
        </p:spPr>
        <p:txBody>
          <a:bodyPr>
            <a:normAutofit/>
          </a:bodyPr>
          <a:lstStyle/>
          <a:p>
            <a:r>
              <a:rPr lang="en-MY" sz="4000" b="1" dirty="0">
                <a:solidFill>
                  <a:schemeClr val="bg1"/>
                </a:solidFill>
                <a:effectLst/>
                <a:latin typeface="TimesNewRomanPS"/>
              </a:rPr>
              <a:t>Stage 1 – Model Identification</a:t>
            </a:r>
            <a:br>
              <a:rPr lang="en-MY" sz="4000" b="1" dirty="0">
                <a:solidFill>
                  <a:schemeClr val="bg1"/>
                </a:solidFill>
                <a:effectLst/>
                <a:latin typeface="TimesNewRomanPS"/>
              </a:rPr>
            </a:br>
            <a:endParaRPr lang="en-US" sz="4000" dirty="0">
              <a:solidFill>
                <a:schemeClr val="bg1"/>
              </a:solidFill>
            </a:endParaRPr>
          </a:p>
        </p:txBody>
      </p:sp>
      <p:pic>
        <p:nvPicPr>
          <p:cNvPr id="4" name="Content Placeholder 3">
            <a:extLst>
              <a:ext uri="{FF2B5EF4-FFF2-40B4-BE49-F238E27FC236}">
                <a16:creationId xmlns:a16="http://schemas.microsoft.com/office/drawing/2014/main" id="{876E3976-CE05-6D05-074E-8F2E7A6F7C77}"/>
              </a:ext>
            </a:extLst>
          </p:cNvPr>
          <p:cNvPicPr>
            <a:picLocks noChangeAspect="1"/>
          </p:cNvPicPr>
          <p:nvPr/>
        </p:nvPicPr>
        <p:blipFill>
          <a:blip r:embed="rId2"/>
          <a:stretch>
            <a:fillRect/>
          </a:stretch>
        </p:blipFill>
        <p:spPr>
          <a:xfrm>
            <a:off x="2057401" y="2446337"/>
            <a:ext cx="7872412" cy="3775947"/>
          </a:xfrm>
          <a:prstGeom prst="rect">
            <a:avLst/>
          </a:prstGeom>
        </p:spPr>
      </p:pic>
    </p:spTree>
    <p:extLst>
      <p:ext uri="{BB962C8B-B14F-4D97-AF65-F5344CB8AC3E}">
        <p14:creationId xmlns:p14="http://schemas.microsoft.com/office/powerpoint/2010/main" val="1693383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9664</TotalTime>
  <Words>1245</Words>
  <Application>Microsoft Macintosh PowerPoint</Application>
  <PresentationFormat>Widescreen</PresentationFormat>
  <Paragraphs>83</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Times New Roman</vt:lpstr>
      <vt:lpstr>TimesNewRomanPS</vt:lpstr>
      <vt:lpstr>TimesNewRomanPSMT</vt:lpstr>
      <vt:lpstr>Office Theme</vt:lpstr>
      <vt:lpstr>PERFORMANCE EVALUATION INDEX FOR ISLAMIC SOCIAL FINANCE INSTITUTIONS (ISFIs) BASED ON MAQASID AL-SHARIAH</vt:lpstr>
      <vt:lpstr>Introduction</vt:lpstr>
      <vt:lpstr>Cont’d</vt:lpstr>
      <vt:lpstr>Research Questions</vt:lpstr>
      <vt:lpstr>Research Objectives</vt:lpstr>
      <vt:lpstr>Literature Review</vt:lpstr>
      <vt:lpstr>PowerPoint Presentation</vt:lpstr>
      <vt:lpstr>Research Method</vt:lpstr>
      <vt:lpstr>Stage 1 – Model Identification </vt:lpstr>
      <vt:lpstr>Stage-2- Instrument Development and Selection of Variables </vt:lpstr>
      <vt:lpstr>PowerPoint Presentation</vt:lpstr>
      <vt:lpstr>Stage 3- Semi-Structured Interview and Weight Assignment  </vt:lpstr>
      <vt:lpstr>Stage 4- Ratio identification  </vt:lpstr>
      <vt:lpstr>Cont’d</vt:lpstr>
      <vt:lpstr>Stage 5 - Index Development and Empirical Test  </vt:lpstr>
      <vt:lpstr>Research Findings And Discussion  </vt:lpstr>
      <vt:lpstr>Computation of the Weighted Ratios  </vt:lpstr>
      <vt:lpstr>PowerPoint Presentation</vt:lpstr>
      <vt:lpstr>Computation of the Five Shariah Objectives  </vt:lpstr>
      <vt:lpstr>Computation of the Maqasid Indexes  </vt:lpstr>
      <vt:lpstr>CONCLUSION AND RECOMMENDATION  </vt:lpstr>
      <vt:lpstr>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EVALUATION INDEX FOR ISLAMIC SOCIAL FINANCE INSTITUTIONS (ISFIs) BASED ON MAQASID AL-SHARIAH</dc:title>
  <dc:creator>MOHAMED ASMY BIN MOHD THAS THAKER</dc:creator>
  <cp:lastModifiedBy>MOHAMED ASMY BIN MOHD THAS THAKER</cp:lastModifiedBy>
  <cp:revision>33</cp:revision>
  <dcterms:created xsi:type="dcterms:W3CDTF">2021-09-06T09:11:10Z</dcterms:created>
  <dcterms:modified xsi:type="dcterms:W3CDTF">2022-12-07T02:50:41Z</dcterms:modified>
</cp:coreProperties>
</file>