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85" r:id="rId4"/>
    <p:sldId id="287" r:id="rId5"/>
    <p:sldId id="258" r:id="rId6"/>
    <p:sldId id="299" r:id="rId7"/>
    <p:sldId id="292" r:id="rId8"/>
    <p:sldId id="280" r:id="rId9"/>
    <p:sldId id="282" r:id="rId10"/>
    <p:sldId id="298" r:id="rId11"/>
    <p:sldId id="281" r:id="rId12"/>
    <p:sldId id="290" r:id="rId13"/>
    <p:sldId id="294" r:id="rId14"/>
    <p:sldId id="295" r:id="rId15"/>
    <p:sldId id="296" r:id="rId16"/>
    <p:sldId id="301" r:id="rId17"/>
    <p:sldId id="300" r:id="rId18"/>
    <p:sldId id="267" r:id="rId19"/>
    <p:sldId id="291" r:id="rId20"/>
    <p:sldId id="276" r:id="rId21"/>
    <p:sldId id="268" r:id="rId22"/>
    <p:sldId id="274" r:id="rId23"/>
    <p:sldId id="288" r:id="rId24"/>
    <p:sldId id="269" r:id="rId25"/>
    <p:sldId id="284" r:id="rId26"/>
    <p:sldId id="260" r:id="rId27"/>
    <p:sldId id="270" r:id="rId28"/>
    <p:sldId id="271" r:id="rId29"/>
    <p:sldId id="272" r:id="rId30"/>
    <p:sldId id="273" r:id="rId31"/>
    <p:sldId id="261" r:id="rId32"/>
    <p:sldId id="259" r:id="rId33"/>
    <p:sldId id="257" r:id="rId34"/>
    <p:sldId id="289" r:id="rId35"/>
    <p:sldId id="297" r:id="rId3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42481-4B49-CA98-6CF9-19746A5CD0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66104792-BD5A-1E20-DEBB-44BF7E630E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17689643-ECDF-3C03-B8E4-D4E53451805B}"/>
              </a:ext>
            </a:extLst>
          </p:cNvPr>
          <p:cNvSpPr>
            <a:spLocks noGrp="1"/>
          </p:cNvSpPr>
          <p:nvPr>
            <p:ph type="dt" sz="half" idx="10"/>
          </p:nvPr>
        </p:nvSpPr>
        <p:spPr/>
        <p:txBody>
          <a:bodyPr/>
          <a:lstStyle/>
          <a:p>
            <a:fld id="{0308FFCA-1E4F-4B19-8353-9441B2C545E4}" type="datetimeFigureOut">
              <a:rPr lang="en-ID" smtClean="0"/>
              <a:t>01/11/2022</a:t>
            </a:fld>
            <a:endParaRPr lang="en-ID"/>
          </a:p>
        </p:txBody>
      </p:sp>
      <p:sp>
        <p:nvSpPr>
          <p:cNvPr id="5" name="Footer Placeholder 4">
            <a:extLst>
              <a:ext uri="{FF2B5EF4-FFF2-40B4-BE49-F238E27FC236}">
                <a16:creationId xmlns:a16="http://schemas.microsoft.com/office/drawing/2014/main" id="{398F54E1-5BE0-36A6-218F-1F87FA024B3A}"/>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31CA3B91-5948-1F41-6160-494FC39CC95F}"/>
              </a:ext>
            </a:extLst>
          </p:cNvPr>
          <p:cNvSpPr>
            <a:spLocks noGrp="1"/>
          </p:cNvSpPr>
          <p:nvPr>
            <p:ph type="sldNum" sz="quarter" idx="12"/>
          </p:nvPr>
        </p:nvSpPr>
        <p:spPr/>
        <p:txBody>
          <a:bodyPr/>
          <a:lstStyle/>
          <a:p>
            <a:fld id="{F7B2DDE5-7757-45F2-B9B4-1AC6D5B8BC9D}" type="slidenum">
              <a:rPr lang="en-ID" smtClean="0"/>
              <a:t>‹#›</a:t>
            </a:fld>
            <a:endParaRPr lang="en-ID"/>
          </a:p>
        </p:txBody>
      </p:sp>
    </p:spTree>
    <p:extLst>
      <p:ext uri="{BB962C8B-B14F-4D97-AF65-F5344CB8AC3E}">
        <p14:creationId xmlns:p14="http://schemas.microsoft.com/office/powerpoint/2010/main" val="337898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CAE8C-B710-F1AA-EC52-397CEA17F4FC}"/>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D9125E66-B76F-576E-63E5-78D510A0F7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35C3C63C-179C-66ED-8580-81969E2C2798}"/>
              </a:ext>
            </a:extLst>
          </p:cNvPr>
          <p:cNvSpPr>
            <a:spLocks noGrp="1"/>
          </p:cNvSpPr>
          <p:nvPr>
            <p:ph type="dt" sz="half" idx="10"/>
          </p:nvPr>
        </p:nvSpPr>
        <p:spPr/>
        <p:txBody>
          <a:bodyPr/>
          <a:lstStyle/>
          <a:p>
            <a:fld id="{0308FFCA-1E4F-4B19-8353-9441B2C545E4}" type="datetimeFigureOut">
              <a:rPr lang="en-ID" smtClean="0"/>
              <a:t>01/11/2022</a:t>
            </a:fld>
            <a:endParaRPr lang="en-ID"/>
          </a:p>
        </p:txBody>
      </p:sp>
      <p:sp>
        <p:nvSpPr>
          <p:cNvPr id="5" name="Footer Placeholder 4">
            <a:extLst>
              <a:ext uri="{FF2B5EF4-FFF2-40B4-BE49-F238E27FC236}">
                <a16:creationId xmlns:a16="http://schemas.microsoft.com/office/drawing/2014/main" id="{AE6BA3AE-8356-862E-68CE-F4B89B753136}"/>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18C4ADFA-3AEF-9598-5115-60DA973E8D49}"/>
              </a:ext>
            </a:extLst>
          </p:cNvPr>
          <p:cNvSpPr>
            <a:spLocks noGrp="1"/>
          </p:cNvSpPr>
          <p:nvPr>
            <p:ph type="sldNum" sz="quarter" idx="12"/>
          </p:nvPr>
        </p:nvSpPr>
        <p:spPr/>
        <p:txBody>
          <a:bodyPr/>
          <a:lstStyle/>
          <a:p>
            <a:fld id="{F7B2DDE5-7757-45F2-B9B4-1AC6D5B8BC9D}" type="slidenum">
              <a:rPr lang="en-ID" smtClean="0"/>
              <a:t>‹#›</a:t>
            </a:fld>
            <a:endParaRPr lang="en-ID"/>
          </a:p>
        </p:txBody>
      </p:sp>
    </p:spTree>
    <p:extLst>
      <p:ext uri="{BB962C8B-B14F-4D97-AF65-F5344CB8AC3E}">
        <p14:creationId xmlns:p14="http://schemas.microsoft.com/office/powerpoint/2010/main" val="4232367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0D59C0-C0F7-8EF2-2938-DF6F616A49E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5BA205D5-8FE8-1E25-EFFB-A534D046F6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C11ADEE8-BD33-6FF1-BD8B-F961BE473154}"/>
              </a:ext>
            </a:extLst>
          </p:cNvPr>
          <p:cNvSpPr>
            <a:spLocks noGrp="1"/>
          </p:cNvSpPr>
          <p:nvPr>
            <p:ph type="dt" sz="half" idx="10"/>
          </p:nvPr>
        </p:nvSpPr>
        <p:spPr/>
        <p:txBody>
          <a:bodyPr/>
          <a:lstStyle/>
          <a:p>
            <a:fld id="{0308FFCA-1E4F-4B19-8353-9441B2C545E4}" type="datetimeFigureOut">
              <a:rPr lang="en-ID" smtClean="0"/>
              <a:t>01/11/2022</a:t>
            </a:fld>
            <a:endParaRPr lang="en-ID"/>
          </a:p>
        </p:txBody>
      </p:sp>
      <p:sp>
        <p:nvSpPr>
          <p:cNvPr id="5" name="Footer Placeholder 4">
            <a:extLst>
              <a:ext uri="{FF2B5EF4-FFF2-40B4-BE49-F238E27FC236}">
                <a16:creationId xmlns:a16="http://schemas.microsoft.com/office/drawing/2014/main" id="{7B417645-C83B-AA59-6506-687A1D8FFD46}"/>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4A718CF0-1D6F-C15E-20FF-7F24CBF64CAC}"/>
              </a:ext>
            </a:extLst>
          </p:cNvPr>
          <p:cNvSpPr>
            <a:spLocks noGrp="1"/>
          </p:cNvSpPr>
          <p:nvPr>
            <p:ph type="sldNum" sz="quarter" idx="12"/>
          </p:nvPr>
        </p:nvSpPr>
        <p:spPr/>
        <p:txBody>
          <a:bodyPr/>
          <a:lstStyle/>
          <a:p>
            <a:fld id="{F7B2DDE5-7757-45F2-B9B4-1AC6D5B8BC9D}" type="slidenum">
              <a:rPr lang="en-ID" smtClean="0"/>
              <a:t>‹#›</a:t>
            </a:fld>
            <a:endParaRPr lang="en-ID"/>
          </a:p>
        </p:txBody>
      </p:sp>
    </p:spTree>
    <p:extLst>
      <p:ext uri="{BB962C8B-B14F-4D97-AF65-F5344CB8AC3E}">
        <p14:creationId xmlns:p14="http://schemas.microsoft.com/office/powerpoint/2010/main" val="4226022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F52DF-CCFE-3035-690D-D50ED2E2685D}"/>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C14A9447-2CE0-54C3-DA18-543537F37E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01D87760-0E41-CB3C-C8C5-4C482AF6FF10}"/>
              </a:ext>
            </a:extLst>
          </p:cNvPr>
          <p:cNvSpPr>
            <a:spLocks noGrp="1"/>
          </p:cNvSpPr>
          <p:nvPr>
            <p:ph type="dt" sz="half" idx="10"/>
          </p:nvPr>
        </p:nvSpPr>
        <p:spPr/>
        <p:txBody>
          <a:bodyPr/>
          <a:lstStyle/>
          <a:p>
            <a:fld id="{0308FFCA-1E4F-4B19-8353-9441B2C545E4}" type="datetimeFigureOut">
              <a:rPr lang="en-ID" smtClean="0"/>
              <a:t>01/11/2022</a:t>
            </a:fld>
            <a:endParaRPr lang="en-ID"/>
          </a:p>
        </p:txBody>
      </p:sp>
      <p:sp>
        <p:nvSpPr>
          <p:cNvPr id="5" name="Footer Placeholder 4">
            <a:extLst>
              <a:ext uri="{FF2B5EF4-FFF2-40B4-BE49-F238E27FC236}">
                <a16:creationId xmlns:a16="http://schemas.microsoft.com/office/drawing/2014/main" id="{78F72628-490E-1421-B11E-D3DEA17173BE}"/>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A86D9213-03D0-6CC4-19C9-72C20B73E417}"/>
              </a:ext>
            </a:extLst>
          </p:cNvPr>
          <p:cNvSpPr>
            <a:spLocks noGrp="1"/>
          </p:cNvSpPr>
          <p:nvPr>
            <p:ph type="sldNum" sz="quarter" idx="12"/>
          </p:nvPr>
        </p:nvSpPr>
        <p:spPr/>
        <p:txBody>
          <a:bodyPr/>
          <a:lstStyle/>
          <a:p>
            <a:fld id="{F7B2DDE5-7757-45F2-B9B4-1AC6D5B8BC9D}" type="slidenum">
              <a:rPr lang="en-ID" smtClean="0"/>
              <a:t>‹#›</a:t>
            </a:fld>
            <a:endParaRPr lang="en-ID"/>
          </a:p>
        </p:txBody>
      </p:sp>
    </p:spTree>
    <p:extLst>
      <p:ext uri="{BB962C8B-B14F-4D97-AF65-F5344CB8AC3E}">
        <p14:creationId xmlns:p14="http://schemas.microsoft.com/office/powerpoint/2010/main" val="527116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0A9AE-179C-885A-55FA-4DEE31E3BA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A72A158B-EE39-7C49-DE15-E74914633C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6BFFCF-C55F-7515-1FD8-A86CE271A9BB}"/>
              </a:ext>
            </a:extLst>
          </p:cNvPr>
          <p:cNvSpPr>
            <a:spLocks noGrp="1"/>
          </p:cNvSpPr>
          <p:nvPr>
            <p:ph type="dt" sz="half" idx="10"/>
          </p:nvPr>
        </p:nvSpPr>
        <p:spPr/>
        <p:txBody>
          <a:bodyPr/>
          <a:lstStyle/>
          <a:p>
            <a:fld id="{0308FFCA-1E4F-4B19-8353-9441B2C545E4}" type="datetimeFigureOut">
              <a:rPr lang="en-ID" smtClean="0"/>
              <a:t>01/11/2022</a:t>
            </a:fld>
            <a:endParaRPr lang="en-ID"/>
          </a:p>
        </p:txBody>
      </p:sp>
      <p:sp>
        <p:nvSpPr>
          <p:cNvPr id="5" name="Footer Placeholder 4">
            <a:extLst>
              <a:ext uri="{FF2B5EF4-FFF2-40B4-BE49-F238E27FC236}">
                <a16:creationId xmlns:a16="http://schemas.microsoft.com/office/drawing/2014/main" id="{27F3A301-8770-C844-83B3-3D21E8A8BBDE}"/>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28F4B569-3D77-A78F-F0E7-3A5D3DD0AF99}"/>
              </a:ext>
            </a:extLst>
          </p:cNvPr>
          <p:cNvSpPr>
            <a:spLocks noGrp="1"/>
          </p:cNvSpPr>
          <p:nvPr>
            <p:ph type="sldNum" sz="quarter" idx="12"/>
          </p:nvPr>
        </p:nvSpPr>
        <p:spPr/>
        <p:txBody>
          <a:bodyPr/>
          <a:lstStyle/>
          <a:p>
            <a:fld id="{F7B2DDE5-7757-45F2-B9B4-1AC6D5B8BC9D}" type="slidenum">
              <a:rPr lang="en-ID" smtClean="0"/>
              <a:t>‹#›</a:t>
            </a:fld>
            <a:endParaRPr lang="en-ID"/>
          </a:p>
        </p:txBody>
      </p:sp>
    </p:spTree>
    <p:extLst>
      <p:ext uri="{BB962C8B-B14F-4D97-AF65-F5344CB8AC3E}">
        <p14:creationId xmlns:p14="http://schemas.microsoft.com/office/powerpoint/2010/main" val="690814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25F89-B9A3-25C1-0E66-0B3DDED96589}"/>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C8B0AB71-0BA3-0AD9-0A17-BC4765814D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603170F0-924F-AB90-CE68-1DF144D61E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E09C8F28-D0B7-90A4-6740-9396211BC6F2}"/>
              </a:ext>
            </a:extLst>
          </p:cNvPr>
          <p:cNvSpPr>
            <a:spLocks noGrp="1"/>
          </p:cNvSpPr>
          <p:nvPr>
            <p:ph type="dt" sz="half" idx="10"/>
          </p:nvPr>
        </p:nvSpPr>
        <p:spPr/>
        <p:txBody>
          <a:bodyPr/>
          <a:lstStyle/>
          <a:p>
            <a:fld id="{0308FFCA-1E4F-4B19-8353-9441B2C545E4}" type="datetimeFigureOut">
              <a:rPr lang="en-ID" smtClean="0"/>
              <a:t>01/11/2022</a:t>
            </a:fld>
            <a:endParaRPr lang="en-ID"/>
          </a:p>
        </p:txBody>
      </p:sp>
      <p:sp>
        <p:nvSpPr>
          <p:cNvPr id="6" name="Footer Placeholder 5">
            <a:extLst>
              <a:ext uri="{FF2B5EF4-FFF2-40B4-BE49-F238E27FC236}">
                <a16:creationId xmlns:a16="http://schemas.microsoft.com/office/drawing/2014/main" id="{F2E5F858-65B9-9B97-14AB-D45C40FDF1F3}"/>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3A097FAE-A771-A93D-9485-1EBD803F1C93}"/>
              </a:ext>
            </a:extLst>
          </p:cNvPr>
          <p:cNvSpPr>
            <a:spLocks noGrp="1"/>
          </p:cNvSpPr>
          <p:nvPr>
            <p:ph type="sldNum" sz="quarter" idx="12"/>
          </p:nvPr>
        </p:nvSpPr>
        <p:spPr/>
        <p:txBody>
          <a:bodyPr/>
          <a:lstStyle/>
          <a:p>
            <a:fld id="{F7B2DDE5-7757-45F2-B9B4-1AC6D5B8BC9D}" type="slidenum">
              <a:rPr lang="en-ID" smtClean="0"/>
              <a:t>‹#›</a:t>
            </a:fld>
            <a:endParaRPr lang="en-ID"/>
          </a:p>
        </p:txBody>
      </p:sp>
    </p:spTree>
    <p:extLst>
      <p:ext uri="{BB962C8B-B14F-4D97-AF65-F5344CB8AC3E}">
        <p14:creationId xmlns:p14="http://schemas.microsoft.com/office/powerpoint/2010/main" val="500216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425FF-9FC5-27A8-0088-44FA8CDA6224}"/>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FFB1077C-7946-A3D1-2011-F9DB5C528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8B3D2-E31A-9F7A-9B1D-D64265C3A1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2FE7B581-9C4E-BACB-69D9-427013ECE0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597853-46F8-DF18-3E86-AC0C33406F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30428F9F-E796-12F2-6644-FF7222FB9044}"/>
              </a:ext>
            </a:extLst>
          </p:cNvPr>
          <p:cNvSpPr>
            <a:spLocks noGrp="1"/>
          </p:cNvSpPr>
          <p:nvPr>
            <p:ph type="dt" sz="half" idx="10"/>
          </p:nvPr>
        </p:nvSpPr>
        <p:spPr/>
        <p:txBody>
          <a:bodyPr/>
          <a:lstStyle/>
          <a:p>
            <a:fld id="{0308FFCA-1E4F-4B19-8353-9441B2C545E4}" type="datetimeFigureOut">
              <a:rPr lang="en-ID" smtClean="0"/>
              <a:t>01/11/2022</a:t>
            </a:fld>
            <a:endParaRPr lang="en-ID"/>
          </a:p>
        </p:txBody>
      </p:sp>
      <p:sp>
        <p:nvSpPr>
          <p:cNvPr id="8" name="Footer Placeholder 7">
            <a:extLst>
              <a:ext uri="{FF2B5EF4-FFF2-40B4-BE49-F238E27FC236}">
                <a16:creationId xmlns:a16="http://schemas.microsoft.com/office/drawing/2014/main" id="{B11D1C32-6610-6872-56C4-1810935F5E11}"/>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886586DC-B668-713B-2AF7-4FF39840D2B1}"/>
              </a:ext>
            </a:extLst>
          </p:cNvPr>
          <p:cNvSpPr>
            <a:spLocks noGrp="1"/>
          </p:cNvSpPr>
          <p:nvPr>
            <p:ph type="sldNum" sz="quarter" idx="12"/>
          </p:nvPr>
        </p:nvSpPr>
        <p:spPr/>
        <p:txBody>
          <a:bodyPr/>
          <a:lstStyle/>
          <a:p>
            <a:fld id="{F7B2DDE5-7757-45F2-B9B4-1AC6D5B8BC9D}" type="slidenum">
              <a:rPr lang="en-ID" smtClean="0"/>
              <a:t>‹#›</a:t>
            </a:fld>
            <a:endParaRPr lang="en-ID"/>
          </a:p>
        </p:txBody>
      </p:sp>
    </p:spTree>
    <p:extLst>
      <p:ext uri="{BB962C8B-B14F-4D97-AF65-F5344CB8AC3E}">
        <p14:creationId xmlns:p14="http://schemas.microsoft.com/office/powerpoint/2010/main" val="1252407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44AEB-E8A9-4565-FEB3-B54318E617FB}"/>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6795DD80-636E-FE07-6A08-F79A87E057A8}"/>
              </a:ext>
            </a:extLst>
          </p:cNvPr>
          <p:cNvSpPr>
            <a:spLocks noGrp="1"/>
          </p:cNvSpPr>
          <p:nvPr>
            <p:ph type="dt" sz="half" idx="10"/>
          </p:nvPr>
        </p:nvSpPr>
        <p:spPr/>
        <p:txBody>
          <a:bodyPr/>
          <a:lstStyle/>
          <a:p>
            <a:fld id="{0308FFCA-1E4F-4B19-8353-9441B2C545E4}" type="datetimeFigureOut">
              <a:rPr lang="en-ID" smtClean="0"/>
              <a:t>01/11/2022</a:t>
            </a:fld>
            <a:endParaRPr lang="en-ID"/>
          </a:p>
        </p:txBody>
      </p:sp>
      <p:sp>
        <p:nvSpPr>
          <p:cNvPr id="4" name="Footer Placeholder 3">
            <a:extLst>
              <a:ext uri="{FF2B5EF4-FFF2-40B4-BE49-F238E27FC236}">
                <a16:creationId xmlns:a16="http://schemas.microsoft.com/office/drawing/2014/main" id="{3E2DDB93-F0ED-B699-E70F-F2A5512DB6B1}"/>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80103B73-A597-9B8B-C339-374F49C42637}"/>
              </a:ext>
            </a:extLst>
          </p:cNvPr>
          <p:cNvSpPr>
            <a:spLocks noGrp="1"/>
          </p:cNvSpPr>
          <p:nvPr>
            <p:ph type="sldNum" sz="quarter" idx="12"/>
          </p:nvPr>
        </p:nvSpPr>
        <p:spPr/>
        <p:txBody>
          <a:bodyPr/>
          <a:lstStyle/>
          <a:p>
            <a:fld id="{F7B2DDE5-7757-45F2-B9B4-1AC6D5B8BC9D}" type="slidenum">
              <a:rPr lang="en-ID" smtClean="0"/>
              <a:t>‹#›</a:t>
            </a:fld>
            <a:endParaRPr lang="en-ID"/>
          </a:p>
        </p:txBody>
      </p:sp>
    </p:spTree>
    <p:extLst>
      <p:ext uri="{BB962C8B-B14F-4D97-AF65-F5344CB8AC3E}">
        <p14:creationId xmlns:p14="http://schemas.microsoft.com/office/powerpoint/2010/main" val="214865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37F379-2FDC-990B-F9D5-55F9ABBFE66D}"/>
              </a:ext>
            </a:extLst>
          </p:cNvPr>
          <p:cNvSpPr>
            <a:spLocks noGrp="1"/>
          </p:cNvSpPr>
          <p:nvPr>
            <p:ph type="dt" sz="half" idx="10"/>
          </p:nvPr>
        </p:nvSpPr>
        <p:spPr/>
        <p:txBody>
          <a:bodyPr/>
          <a:lstStyle/>
          <a:p>
            <a:fld id="{0308FFCA-1E4F-4B19-8353-9441B2C545E4}" type="datetimeFigureOut">
              <a:rPr lang="en-ID" smtClean="0"/>
              <a:t>01/11/2022</a:t>
            </a:fld>
            <a:endParaRPr lang="en-ID"/>
          </a:p>
        </p:txBody>
      </p:sp>
      <p:sp>
        <p:nvSpPr>
          <p:cNvPr id="3" name="Footer Placeholder 2">
            <a:extLst>
              <a:ext uri="{FF2B5EF4-FFF2-40B4-BE49-F238E27FC236}">
                <a16:creationId xmlns:a16="http://schemas.microsoft.com/office/drawing/2014/main" id="{9B21D2AF-81EF-2A16-9916-7A41C4DFFD89}"/>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38F143FA-A012-11EC-FE09-745C29226F6D}"/>
              </a:ext>
            </a:extLst>
          </p:cNvPr>
          <p:cNvSpPr>
            <a:spLocks noGrp="1"/>
          </p:cNvSpPr>
          <p:nvPr>
            <p:ph type="sldNum" sz="quarter" idx="12"/>
          </p:nvPr>
        </p:nvSpPr>
        <p:spPr/>
        <p:txBody>
          <a:bodyPr/>
          <a:lstStyle/>
          <a:p>
            <a:fld id="{F7B2DDE5-7757-45F2-B9B4-1AC6D5B8BC9D}" type="slidenum">
              <a:rPr lang="en-ID" smtClean="0"/>
              <a:t>‹#›</a:t>
            </a:fld>
            <a:endParaRPr lang="en-ID"/>
          </a:p>
        </p:txBody>
      </p:sp>
    </p:spTree>
    <p:extLst>
      <p:ext uri="{BB962C8B-B14F-4D97-AF65-F5344CB8AC3E}">
        <p14:creationId xmlns:p14="http://schemas.microsoft.com/office/powerpoint/2010/main" val="990660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CC842-69EB-47AE-69DB-A8C37E5EC4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BC2AB4EB-7AE1-EA03-298B-4D2A002B89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96CE9404-9ADA-335E-EBE9-62DEA9D1BC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63ECD6-0943-5F4C-8867-F41AD183E1AB}"/>
              </a:ext>
            </a:extLst>
          </p:cNvPr>
          <p:cNvSpPr>
            <a:spLocks noGrp="1"/>
          </p:cNvSpPr>
          <p:nvPr>
            <p:ph type="dt" sz="half" idx="10"/>
          </p:nvPr>
        </p:nvSpPr>
        <p:spPr/>
        <p:txBody>
          <a:bodyPr/>
          <a:lstStyle/>
          <a:p>
            <a:fld id="{0308FFCA-1E4F-4B19-8353-9441B2C545E4}" type="datetimeFigureOut">
              <a:rPr lang="en-ID" smtClean="0"/>
              <a:t>01/11/2022</a:t>
            </a:fld>
            <a:endParaRPr lang="en-ID"/>
          </a:p>
        </p:txBody>
      </p:sp>
      <p:sp>
        <p:nvSpPr>
          <p:cNvPr id="6" name="Footer Placeholder 5">
            <a:extLst>
              <a:ext uri="{FF2B5EF4-FFF2-40B4-BE49-F238E27FC236}">
                <a16:creationId xmlns:a16="http://schemas.microsoft.com/office/drawing/2014/main" id="{687056B3-E36A-37E6-F7EB-70BA08EA6D48}"/>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9AB968B4-8476-3E6E-8961-22EB5967B006}"/>
              </a:ext>
            </a:extLst>
          </p:cNvPr>
          <p:cNvSpPr>
            <a:spLocks noGrp="1"/>
          </p:cNvSpPr>
          <p:nvPr>
            <p:ph type="sldNum" sz="quarter" idx="12"/>
          </p:nvPr>
        </p:nvSpPr>
        <p:spPr/>
        <p:txBody>
          <a:bodyPr/>
          <a:lstStyle/>
          <a:p>
            <a:fld id="{F7B2DDE5-7757-45F2-B9B4-1AC6D5B8BC9D}" type="slidenum">
              <a:rPr lang="en-ID" smtClean="0"/>
              <a:t>‹#›</a:t>
            </a:fld>
            <a:endParaRPr lang="en-ID"/>
          </a:p>
        </p:txBody>
      </p:sp>
    </p:spTree>
    <p:extLst>
      <p:ext uri="{BB962C8B-B14F-4D97-AF65-F5344CB8AC3E}">
        <p14:creationId xmlns:p14="http://schemas.microsoft.com/office/powerpoint/2010/main" val="266859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4AC4A-C2C4-EEDF-CFFA-566512782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D4BBE8C5-4593-4A77-BE5D-EF442305DC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9AF66D94-AEB9-943E-0B6D-086EF5FC3C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3E0E15-1115-B880-258E-9F5686239078}"/>
              </a:ext>
            </a:extLst>
          </p:cNvPr>
          <p:cNvSpPr>
            <a:spLocks noGrp="1"/>
          </p:cNvSpPr>
          <p:nvPr>
            <p:ph type="dt" sz="half" idx="10"/>
          </p:nvPr>
        </p:nvSpPr>
        <p:spPr/>
        <p:txBody>
          <a:bodyPr/>
          <a:lstStyle/>
          <a:p>
            <a:fld id="{0308FFCA-1E4F-4B19-8353-9441B2C545E4}" type="datetimeFigureOut">
              <a:rPr lang="en-ID" smtClean="0"/>
              <a:t>01/11/2022</a:t>
            </a:fld>
            <a:endParaRPr lang="en-ID"/>
          </a:p>
        </p:txBody>
      </p:sp>
      <p:sp>
        <p:nvSpPr>
          <p:cNvPr id="6" name="Footer Placeholder 5">
            <a:extLst>
              <a:ext uri="{FF2B5EF4-FFF2-40B4-BE49-F238E27FC236}">
                <a16:creationId xmlns:a16="http://schemas.microsoft.com/office/drawing/2014/main" id="{362C0B69-1D72-BE68-700B-1E16F059AEA1}"/>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4B6E2717-E9B7-2477-6E4C-7D0C0A64B02C}"/>
              </a:ext>
            </a:extLst>
          </p:cNvPr>
          <p:cNvSpPr>
            <a:spLocks noGrp="1"/>
          </p:cNvSpPr>
          <p:nvPr>
            <p:ph type="sldNum" sz="quarter" idx="12"/>
          </p:nvPr>
        </p:nvSpPr>
        <p:spPr/>
        <p:txBody>
          <a:bodyPr/>
          <a:lstStyle/>
          <a:p>
            <a:fld id="{F7B2DDE5-7757-45F2-B9B4-1AC6D5B8BC9D}" type="slidenum">
              <a:rPr lang="en-ID" smtClean="0"/>
              <a:t>‹#›</a:t>
            </a:fld>
            <a:endParaRPr lang="en-ID"/>
          </a:p>
        </p:txBody>
      </p:sp>
    </p:spTree>
    <p:extLst>
      <p:ext uri="{BB962C8B-B14F-4D97-AF65-F5344CB8AC3E}">
        <p14:creationId xmlns:p14="http://schemas.microsoft.com/office/powerpoint/2010/main" val="2267606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825566-88E0-3878-9FD4-783E294E96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1689BB74-17A5-1BB6-EE72-18A57506C7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D49B4369-BE98-D0E2-7846-D13C84E902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08FFCA-1E4F-4B19-8353-9441B2C545E4}" type="datetimeFigureOut">
              <a:rPr lang="en-ID" smtClean="0"/>
              <a:t>01/11/2022</a:t>
            </a:fld>
            <a:endParaRPr lang="en-ID"/>
          </a:p>
        </p:txBody>
      </p:sp>
      <p:sp>
        <p:nvSpPr>
          <p:cNvPr id="5" name="Footer Placeholder 4">
            <a:extLst>
              <a:ext uri="{FF2B5EF4-FFF2-40B4-BE49-F238E27FC236}">
                <a16:creationId xmlns:a16="http://schemas.microsoft.com/office/drawing/2014/main" id="{837A1AA0-670B-52E5-83F5-8C47F8796A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25F359A2-59C7-510E-F30D-63100E7655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B2DDE5-7757-45F2-B9B4-1AC6D5B8BC9D}" type="slidenum">
              <a:rPr lang="en-ID" smtClean="0"/>
              <a:t>‹#›</a:t>
            </a:fld>
            <a:endParaRPr lang="en-ID"/>
          </a:p>
        </p:txBody>
      </p:sp>
    </p:spTree>
    <p:extLst>
      <p:ext uri="{BB962C8B-B14F-4D97-AF65-F5344CB8AC3E}">
        <p14:creationId xmlns:p14="http://schemas.microsoft.com/office/powerpoint/2010/main" val="2449087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F64D2-3F55-7D22-A39D-9EF4C18645F7}"/>
              </a:ext>
            </a:extLst>
          </p:cNvPr>
          <p:cNvSpPr>
            <a:spLocks noGrp="1"/>
          </p:cNvSpPr>
          <p:nvPr>
            <p:ph type="ctrTitle"/>
          </p:nvPr>
        </p:nvSpPr>
        <p:spPr/>
        <p:txBody>
          <a:bodyPr>
            <a:normAutofit/>
          </a:bodyPr>
          <a:lstStyle/>
          <a:p>
            <a:r>
              <a:rPr lang="tr-TR" sz="4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Problem of ‘Historical Epistimology’ in Ottoman Malay-World Relations</a:t>
            </a:r>
            <a:br>
              <a:rPr lang="en-ID" sz="1800" dirty="0">
                <a:effectLst/>
                <a:latin typeface="Calibri" panose="020F0502020204030204" pitchFamily="34" charset="0"/>
                <a:ea typeface="Calibri" panose="020F0502020204030204" pitchFamily="34" charset="0"/>
                <a:cs typeface="Times New Roman" panose="02020603050405020304" pitchFamily="18" charset="0"/>
              </a:rPr>
            </a:br>
            <a:endParaRPr lang="en-ID" dirty="0"/>
          </a:p>
        </p:txBody>
      </p:sp>
      <p:sp>
        <p:nvSpPr>
          <p:cNvPr id="3" name="Subtitle 2">
            <a:extLst>
              <a:ext uri="{FF2B5EF4-FFF2-40B4-BE49-F238E27FC236}">
                <a16:creationId xmlns:a16="http://schemas.microsoft.com/office/drawing/2014/main" id="{7DEEF060-F471-AC32-DED4-E1DE2B8F9110}"/>
              </a:ext>
            </a:extLst>
          </p:cNvPr>
          <p:cNvSpPr>
            <a:spLocks noGrp="1"/>
          </p:cNvSpPr>
          <p:nvPr>
            <p:ph type="subTitle" idx="1"/>
          </p:nvPr>
        </p:nvSpPr>
        <p:spPr/>
        <p:txBody>
          <a:bodyPr>
            <a:normAutofit lnSpcReduction="10000"/>
          </a:bodyPr>
          <a:lstStyle/>
          <a:p>
            <a:r>
              <a:rPr lang="tr-TR" sz="2400" dirty="0">
                <a:latin typeface="Times New Roman" panose="02020603050405020304" pitchFamily="18" charset="0"/>
                <a:cs typeface="Times New Roman" panose="02020603050405020304" pitchFamily="18" charset="0"/>
              </a:rPr>
              <a:t>Mehmet Özay </a:t>
            </a:r>
          </a:p>
          <a:p>
            <a:r>
              <a:rPr lang="tr-TR" b="1" dirty="0">
                <a:latin typeface="Times New Roman" panose="02020603050405020304" pitchFamily="18" charset="0"/>
                <a:cs typeface="Times New Roman" panose="02020603050405020304" pitchFamily="18" charset="0"/>
              </a:rPr>
              <a:t>ISTAC / IIUM</a:t>
            </a:r>
            <a:r>
              <a:rPr lang="tr-TR" sz="2400" b="1"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19</a:t>
            </a:r>
            <a:r>
              <a:rPr lang="tr-TR" sz="2400" dirty="0">
                <a:latin typeface="Times New Roman" panose="02020603050405020304" pitchFamily="18" charset="0"/>
                <a:cs typeface="Times New Roman" panose="02020603050405020304" pitchFamily="18" charset="0"/>
              </a:rPr>
              <a:t>.10.2022 </a:t>
            </a:r>
          </a:p>
          <a:p>
            <a:r>
              <a:rPr lang="en-ID" dirty="0">
                <a:latin typeface="Aharoni" panose="02010803020104030203" pitchFamily="2" charset="-79"/>
                <a:cs typeface="Aharoni" panose="02010803020104030203" pitchFamily="2" charset="-79"/>
              </a:rPr>
              <a:t>Asia Middle East </a:t>
            </a:r>
            <a:r>
              <a:rPr lang="en-ID" dirty="0" err="1">
                <a:latin typeface="Aharoni" panose="02010803020104030203" pitchFamily="2" charset="-79"/>
                <a:cs typeface="Aharoni" panose="02010803020104030203" pitchFamily="2" charset="-79"/>
              </a:rPr>
              <a:t>Center</a:t>
            </a:r>
            <a:r>
              <a:rPr lang="en-ID" dirty="0">
                <a:latin typeface="Aharoni" panose="02010803020104030203" pitchFamily="2" charset="-79"/>
                <a:cs typeface="Aharoni" panose="02010803020104030203" pitchFamily="2" charset="-79"/>
              </a:rPr>
              <a:t> (AMEC) </a:t>
            </a:r>
            <a:endParaRPr lang="tr-TR" sz="2400" dirty="0">
              <a:latin typeface="Aharoni" panose="02010803020104030203" pitchFamily="2" charset="-79"/>
              <a:cs typeface="Aharoni" panose="02010803020104030203" pitchFamily="2" charset="-79"/>
            </a:endParaRPr>
          </a:p>
          <a:p>
            <a:endParaRPr lang="en-ID" dirty="0"/>
          </a:p>
        </p:txBody>
      </p:sp>
    </p:spTree>
    <p:extLst>
      <p:ext uri="{BB962C8B-B14F-4D97-AF65-F5344CB8AC3E}">
        <p14:creationId xmlns:p14="http://schemas.microsoft.com/office/powerpoint/2010/main" val="3880980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3D9A5-904F-11DD-C7A7-A0CD09B959D2}"/>
              </a:ext>
            </a:extLst>
          </p:cNvPr>
          <p:cNvSpPr>
            <a:spLocks noGrp="1"/>
          </p:cNvSpPr>
          <p:nvPr>
            <p:ph type="title"/>
          </p:nvPr>
        </p:nvSpPr>
        <p:spPr/>
        <p:txBody>
          <a:bodyPr/>
          <a:lstStyle/>
          <a:p>
            <a:endParaRPr lang="en-ID" dirty="0"/>
          </a:p>
        </p:txBody>
      </p:sp>
      <p:sp>
        <p:nvSpPr>
          <p:cNvPr id="3" name="Content Placeholder 2">
            <a:extLst>
              <a:ext uri="{FF2B5EF4-FFF2-40B4-BE49-F238E27FC236}">
                <a16:creationId xmlns:a16="http://schemas.microsoft.com/office/drawing/2014/main" id="{807AABA4-89C5-9C74-9197-952C8C58E54D}"/>
              </a:ext>
            </a:extLst>
          </p:cNvPr>
          <p:cNvSpPr>
            <a:spLocks noGrp="1"/>
          </p:cNvSpPr>
          <p:nvPr>
            <p:ph idx="1"/>
          </p:nvPr>
        </p:nvSpPr>
        <p:spPr/>
        <p:txBody>
          <a:bodyPr>
            <a:normAutofit/>
          </a:bodyPr>
          <a:lstStyle/>
          <a:p>
            <a:pPr algn="ctr"/>
            <a:endParaRPr lang="tr-TR" sz="4400" dirty="0"/>
          </a:p>
          <a:p>
            <a:pPr algn="ctr"/>
            <a:r>
              <a:rPr lang="tr-TR" sz="4400" dirty="0">
                <a:latin typeface="Times New Roman" panose="02020603050405020304" pitchFamily="18" charset="0"/>
                <a:cs typeface="Times New Roman" panose="02020603050405020304" pitchFamily="18" charset="0"/>
              </a:rPr>
              <a:t>Reactions of some Turkish social scientists to the study of history</a:t>
            </a:r>
            <a:endParaRPr lang="en-ID"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3101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0540D-17B3-2913-12FD-5EAF287D447F}"/>
              </a:ext>
            </a:extLst>
          </p:cNvPr>
          <p:cNvSpPr>
            <a:spLocks noGrp="1"/>
          </p:cNvSpPr>
          <p:nvPr>
            <p:ph type="title"/>
          </p:nvPr>
        </p:nvSpPr>
        <p:spPr/>
        <p:txBody>
          <a:bodyPr/>
          <a:lstStyle/>
          <a:p>
            <a:pPr algn="ctr"/>
            <a:r>
              <a:rPr lang="tr-TR" b="1" dirty="0">
                <a:latin typeface="Times New Roman" panose="02020603050405020304" pitchFamily="18" charset="0"/>
                <a:cs typeface="Times New Roman" panose="02020603050405020304" pitchFamily="18" charset="0"/>
              </a:rPr>
              <a:t>History studies in Turkey  </a:t>
            </a:r>
            <a:endParaRPr lang="en-ID"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E815A4A-5D48-848A-DABF-CAF04781B842}"/>
              </a:ext>
            </a:extLst>
          </p:cNvPr>
          <p:cNvSpPr>
            <a:spLocks noGrp="1"/>
          </p:cNvSpPr>
          <p:nvPr>
            <p:ph idx="1"/>
          </p:nvPr>
        </p:nvSpPr>
        <p:spPr/>
        <p:txBody>
          <a:bodyPr>
            <a:normAutofit fontScale="92500"/>
          </a:bodyPr>
          <a:lstStyle/>
          <a:p>
            <a:pPr algn="just"/>
            <a:r>
              <a:rPr lang="tr-TR" sz="4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the first 15-20 years of the Republic, many works were written within the framework of </a:t>
            </a:r>
            <a:r>
              <a:rPr lang="tr-TR" sz="40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didactic historiography</a:t>
            </a:r>
            <a:r>
              <a:rPr lang="tr-TR" sz="4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r>
              <a:rPr lang="tr-TR" sz="4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However, it is certain that the didactic method has some disadvantages in terms of </a:t>
            </a:r>
            <a:r>
              <a:rPr lang="tr-TR" sz="4000" i="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historiography</a:t>
            </a:r>
            <a:r>
              <a:rPr lang="tr-TR" sz="4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r>
              <a:rPr lang="tr-TR" sz="4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It leads to an unnecessary contemplation, especially to a </a:t>
            </a:r>
            <a:r>
              <a:rPr lang="tr-TR" sz="4000" i="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certain chauvinism </a:t>
            </a:r>
            <a:r>
              <a:rPr lang="tr-TR" sz="4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national history bets.» </a:t>
            </a:r>
            <a:r>
              <a:rPr lang="tr-TR" sz="1400" dirty="0">
                <a:effectLst/>
              </a:rPr>
              <a:t>(</a:t>
            </a:r>
            <a:r>
              <a:rPr lang="tr-TR" sz="1400" dirty="0">
                <a:effectLst/>
                <a:latin typeface="Times New Roman" panose="02020603050405020304" pitchFamily="18" charset="0"/>
                <a:ea typeface="Calibri" panose="020F0502020204030204" pitchFamily="34" charset="0"/>
                <a:cs typeface="Arial" panose="020B0604020202020204" pitchFamily="34" charset="0"/>
              </a:rPr>
              <a:t>Kafesoğlu, 2014: 238).</a:t>
            </a:r>
            <a:endParaRPr lang="en-ID" sz="1400" dirty="0">
              <a:effectLst/>
              <a:latin typeface="Calibri" panose="020F0502020204030204" pitchFamily="34" charset="0"/>
              <a:ea typeface="Calibri" panose="020F0502020204030204" pitchFamily="34" charset="0"/>
              <a:cs typeface="Arial" panose="020B0604020202020204" pitchFamily="34" charset="0"/>
            </a:endParaRPr>
          </a:p>
          <a:p>
            <a:endParaRPr lang="en-ID" dirty="0"/>
          </a:p>
        </p:txBody>
      </p:sp>
    </p:spTree>
    <p:extLst>
      <p:ext uri="{BB962C8B-B14F-4D97-AF65-F5344CB8AC3E}">
        <p14:creationId xmlns:p14="http://schemas.microsoft.com/office/powerpoint/2010/main" val="1964820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F9354-00AE-AEFE-1E05-5DF639B5E80F}"/>
              </a:ext>
            </a:extLst>
          </p:cNvPr>
          <p:cNvSpPr>
            <a:spLocks noGrp="1"/>
          </p:cNvSpPr>
          <p:nvPr>
            <p:ph type="title"/>
          </p:nvPr>
        </p:nvSpPr>
        <p:spPr/>
        <p:txBody>
          <a:bodyPr>
            <a:normAutofit/>
          </a:bodyPr>
          <a:lstStyle/>
          <a:p>
            <a:pPr algn="ctr"/>
            <a:r>
              <a:rPr lang="tr-TR" dirty="0">
                <a:latin typeface="Times New Roman" panose="02020603050405020304" pitchFamily="18" charset="0"/>
                <a:cs typeface="Times New Roman" panose="02020603050405020304" pitchFamily="18" charset="0"/>
              </a:rPr>
              <a:t>U</a:t>
            </a:r>
            <a:r>
              <a:rPr lang="en-ID" dirty="0" err="1">
                <a:latin typeface="Times New Roman" panose="02020603050405020304" pitchFamily="18" charset="0"/>
                <a:cs typeface="Times New Roman" panose="02020603050405020304" pitchFamily="18" charset="0"/>
              </a:rPr>
              <a:t>nderstanding</a:t>
            </a:r>
            <a:r>
              <a:rPr lang="en-ID" dirty="0">
                <a:latin typeface="Times New Roman" panose="02020603050405020304" pitchFamily="18" charset="0"/>
                <a:cs typeface="Times New Roman" panose="02020603050405020304" pitchFamily="18" charset="0"/>
              </a:rPr>
              <a:t> of history and historiography</a:t>
            </a:r>
          </a:p>
        </p:txBody>
      </p:sp>
      <p:sp>
        <p:nvSpPr>
          <p:cNvPr id="3" name="Content Placeholder 2">
            <a:extLst>
              <a:ext uri="{FF2B5EF4-FFF2-40B4-BE49-F238E27FC236}">
                <a16:creationId xmlns:a16="http://schemas.microsoft.com/office/drawing/2014/main" id="{5CEA9A11-2F73-8B1A-8A99-FA65B25AF3C2}"/>
              </a:ext>
            </a:extLst>
          </p:cNvPr>
          <p:cNvSpPr>
            <a:spLocks noGrp="1"/>
          </p:cNvSpPr>
          <p:nvPr>
            <p:ph idx="1"/>
          </p:nvPr>
        </p:nvSpPr>
        <p:spPr/>
        <p:txBody>
          <a:bodyPr>
            <a:normAutofit/>
          </a:bodyPr>
          <a:lstStyle/>
          <a:p>
            <a:pPr algn="just"/>
            <a:endParaRPr lang="tr-TR" sz="36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tr-TR" sz="3600" dirty="0">
                <a:effectLst/>
                <a:latin typeface="Times New Roman" panose="02020603050405020304" pitchFamily="18" charset="0"/>
                <a:ea typeface="Calibri" panose="020F0502020204030204" pitchFamily="34" charset="0"/>
                <a:cs typeface="Times New Roman" panose="02020603050405020304" pitchFamily="18" charset="0"/>
              </a:rPr>
              <a:t>«… in history writings </a:t>
            </a:r>
            <a:r>
              <a:rPr lang="en-ID" sz="3600" dirty="0">
                <a:effectLst/>
                <a:latin typeface="Times New Roman" panose="02020603050405020304" pitchFamily="18" charset="0"/>
                <a:ea typeface="Calibri" panose="020F0502020204030204" pitchFamily="34" charset="0"/>
                <a:cs typeface="Times New Roman" panose="02020603050405020304" pitchFamily="18" charset="0"/>
              </a:rPr>
              <a:t>there </a:t>
            </a:r>
            <a:r>
              <a:rPr lang="tr-TR" sz="3600" dirty="0">
                <a:effectLst/>
                <a:latin typeface="Times New Roman" panose="02020603050405020304" pitchFamily="18" charset="0"/>
                <a:ea typeface="Calibri" panose="020F0502020204030204" pitchFamily="34" charset="0"/>
                <a:cs typeface="Times New Roman" panose="02020603050405020304" pitchFamily="18" charset="0"/>
              </a:rPr>
              <a:t>have been</a:t>
            </a:r>
            <a:r>
              <a:rPr lang="en-ID" sz="3600" dirty="0">
                <a:effectLst/>
                <a:latin typeface="Times New Roman" panose="02020603050405020304" pitchFamily="18" charset="0"/>
                <a:ea typeface="Calibri" panose="020F0502020204030204" pitchFamily="34" charset="0"/>
                <a:cs typeface="Times New Roman" panose="02020603050405020304" pitchFamily="18" charset="0"/>
              </a:rPr>
              <a:t> no c</a:t>
            </a:r>
            <a:r>
              <a:rPr lang="tr-TR" sz="3600" dirty="0">
                <a:effectLst/>
                <a:latin typeface="Times New Roman" panose="02020603050405020304" pitchFamily="18" charset="0"/>
                <a:ea typeface="Calibri" panose="020F0502020204030204" pitchFamily="34" charset="0"/>
                <a:cs typeface="Times New Roman" panose="02020603050405020304" pitchFamily="18" charset="0"/>
              </a:rPr>
              <a:t>onsistent efforts </a:t>
            </a:r>
            <a:r>
              <a:rPr lang="en-ID" sz="3600" dirty="0">
                <a:effectLst/>
                <a:latin typeface="Times New Roman" panose="02020603050405020304" pitchFamily="18" charset="0"/>
                <a:ea typeface="Calibri" panose="020F0502020204030204" pitchFamily="34" charset="0"/>
                <a:cs typeface="Times New Roman" panose="02020603050405020304" pitchFamily="18" charset="0"/>
              </a:rPr>
              <a:t>to</a:t>
            </a:r>
            <a:r>
              <a:rPr lang="tr-TR" sz="3600" dirty="0">
                <a:effectLst/>
                <a:latin typeface="Times New Roman" panose="02020603050405020304" pitchFamily="18" charset="0"/>
                <a:ea typeface="Calibri" panose="020F0502020204030204" pitchFamily="34" charset="0"/>
                <a:cs typeface="Times New Roman" panose="02020603050405020304" pitchFamily="18" charset="0"/>
              </a:rPr>
              <a:t> arrive</a:t>
            </a:r>
            <a:r>
              <a:rPr lang="en-ID" sz="3600" dirty="0">
                <a:effectLst/>
                <a:latin typeface="Times New Roman" panose="02020603050405020304" pitchFamily="18" charset="0"/>
                <a:ea typeface="Calibri" panose="020F0502020204030204" pitchFamily="34" charset="0"/>
                <a:cs typeface="Times New Roman" panose="02020603050405020304" pitchFamily="18" charset="0"/>
              </a:rPr>
              <a:t> truth and consciousness</a:t>
            </a:r>
            <a:r>
              <a:rPr lang="tr-TR" sz="3600" dirty="0">
                <a:latin typeface="Times New Roman" panose="02020603050405020304" pitchFamily="18" charset="0"/>
                <a:ea typeface="Calibri" panose="020F0502020204030204" pitchFamily="34" charset="0"/>
                <a:cs typeface="Times New Roman" panose="02020603050405020304" pitchFamily="18" charset="0"/>
              </a:rPr>
              <a:t> in the historical stages/periods...</a:t>
            </a:r>
          </a:p>
          <a:p>
            <a:pPr algn="just"/>
            <a:r>
              <a:rPr lang="tr-TR" sz="3600" dirty="0">
                <a:latin typeface="Times New Roman" panose="02020603050405020304" pitchFamily="18" charset="0"/>
                <a:ea typeface="Calibri" panose="020F0502020204030204" pitchFamily="34" charset="0"/>
                <a:cs typeface="Times New Roman" panose="02020603050405020304" pitchFamily="18" charset="0"/>
              </a:rPr>
              <a:t>… </a:t>
            </a:r>
            <a:r>
              <a:rPr lang="en-ID" sz="3600" dirty="0">
                <a:effectLst/>
                <a:latin typeface="Times New Roman" panose="02020603050405020304" pitchFamily="18" charset="0"/>
                <a:ea typeface="Calibri" panose="020F0502020204030204" pitchFamily="34" charset="0"/>
                <a:cs typeface="Times New Roman" panose="02020603050405020304" pitchFamily="18" charset="0"/>
              </a:rPr>
              <a:t>'</a:t>
            </a:r>
            <a:r>
              <a:rPr lang="en-ID" sz="3600" b="1" i="1" dirty="0">
                <a:effectLst/>
                <a:latin typeface="Times New Roman" panose="02020603050405020304" pitchFamily="18" charset="0"/>
                <a:ea typeface="Calibri" panose="020F0502020204030204" pitchFamily="34" charset="0"/>
                <a:cs typeface="Times New Roman" panose="02020603050405020304" pitchFamily="18" charset="0"/>
              </a:rPr>
              <a:t>imagination</a:t>
            </a:r>
            <a:r>
              <a:rPr lang="en-ID" sz="3600" dirty="0">
                <a:effectLst/>
                <a:latin typeface="Times New Roman" panose="02020603050405020304" pitchFamily="18" charset="0"/>
                <a:ea typeface="Calibri" panose="020F0502020204030204" pitchFamily="34" charset="0"/>
                <a:cs typeface="Times New Roman" panose="02020603050405020304" pitchFamily="18" charset="0"/>
              </a:rPr>
              <a:t>' is encountered rather than '</a:t>
            </a:r>
            <a:r>
              <a:rPr lang="en-ID" sz="3600" b="1" dirty="0">
                <a:effectLst/>
                <a:latin typeface="Times New Roman" panose="02020603050405020304" pitchFamily="18" charset="0"/>
                <a:ea typeface="Calibri" panose="020F0502020204030204" pitchFamily="34" charset="0"/>
                <a:cs typeface="Times New Roman" panose="02020603050405020304" pitchFamily="18" charset="0"/>
              </a:rPr>
              <a:t>truth</a:t>
            </a:r>
            <a:r>
              <a:rPr lang="en-ID" sz="3600" dirty="0">
                <a:effectLst/>
                <a:latin typeface="Times New Roman" panose="02020603050405020304" pitchFamily="18" charset="0"/>
                <a:ea typeface="Calibri" panose="020F0502020204030204" pitchFamily="34" charset="0"/>
                <a:cs typeface="Times New Roman" panose="02020603050405020304" pitchFamily="18" charset="0"/>
              </a:rPr>
              <a:t>', and a kind of 'literature’ </a:t>
            </a:r>
            <a:r>
              <a:rPr lang="tr-TR" sz="3600" dirty="0">
                <a:effectLst/>
                <a:latin typeface="Times New Roman" panose="02020603050405020304" pitchFamily="18" charset="0"/>
                <a:ea typeface="Calibri" panose="020F0502020204030204" pitchFamily="34" charset="0"/>
                <a:cs typeface="Times New Roman" panose="02020603050405020304" pitchFamily="18" charset="0"/>
              </a:rPr>
              <a:t>emerges</a:t>
            </a:r>
            <a:r>
              <a:rPr lang="en-ID" sz="3600" dirty="0">
                <a:effectLst/>
                <a:latin typeface="Times New Roman" panose="02020603050405020304" pitchFamily="18" charset="0"/>
                <a:ea typeface="Calibri" panose="020F0502020204030204" pitchFamily="34" charset="0"/>
                <a:cs typeface="Times New Roman" panose="02020603050405020304" pitchFamily="18" charset="0"/>
              </a:rPr>
              <a:t>.”</a:t>
            </a:r>
            <a:r>
              <a:rPr lang="tr-TR"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(Kadri, 2018: 77)</a:t>
            </a:r>
            <a:endParaRPr lang="en-ID" sz="1400" dirty="0">
              <a:effectLst/>
              <a:latin typeface="Calibri" panose="020F0502020204030204" pitchFamily="34" charset="0"/>
              <a:ea typeface="Calibri" panose="020F0502020204030204" pitchFamily="34" charset="0"/>
              <a:cs typeface="Arial" panose="020B0604020202020204" pitchFamily="34" charset="0"/>
            </a:endParaRPr>
          </a:p>
          <a:p>
            <a:endParaRPr lang="en-ID" dirty="0"/>
          </a:p>
        </p:txBody>
      </p:sp>
    </p:spTree>
    <p:extLst>
      <p:ext uri="{BB962C8B-B14F-4D97-AF65-F5344CB8AC3E}">
        <p14:creationId xmlns:p14="http://schemas.microsoft.com/office/powerpoint/2010/main" val="587700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5C801-8C65-989E-F003-1AB5A1570234}"/>
              </a:ext>
            </a:extLst>
          </p:cNvPr>
          <p:cNvSpPr>
            <a:spLocks noGrp="1"/>
          </p:cNvSpPr>
          <p:nvPr>
            <p:ph type="title"/>
          </p:nvPr>
        </p:nvSpPr>
        <p:spPr/>
        <p:txBody>
          <a:bodyPr/>
          <a:lstStyle/>
          <a:p>
            <a:pPr algn="r"/>
            <a:r>
              <a:rPr lang="tr-TR" dirty="0">
                <a:latin typeface="Times New Roman" panose="02020603050405020304" pitchFamily="18" charset="0"/>
                <a:cs typeface="Times New Roman" panose="02020603050405020304" pitchFamily="18" charset="0"/>
              </a:rPr>
              <a:t>Continues...</a:t>
            </a:r>
            <a:endParaRPr lang="en-ID"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A5361D1-5606-B886-A7F6-2B86024D5974}"/>
              </a:ext>
            </a:extLst>
          </p:cNvPr>
          <p:cNvSpPr>
            <a:spLocks noGrp="1"/>
          </p:cNvSpPr>
          <p:nvPr>
            <p:ph idx="1"/>
          </p:nvPr>
        </p:nvSpPr>
        <p:spPr/>
        <p:txBody>
          <a:bodyPr>
            <a:normAutofit fontScale="92500" lnSpcReduction="10000"/>
          </a:bodyPr>
          <a:lstStyle/>
          <a:p>
            <a:pPr algn="just"/>
            <a:r>
              <a:rPr lang="tr-TR" sz="3600" dirty="0">
                <a:latin typeface="Times New Roman" panose="02020603050405020304" pitchFamily="18" charset="0"/>
                <a:ea typeface="Calibri" panose="020F0502020204030204" pitchFamily="34" charset="0"/>
                <a:cs typeface="Times New Roman" panose="02020603050405020304" pitchFamily="18" charset="0"/>
              </a:rPr>
              <a:t>«… </a:t>
            </a:r>
            <a:r>
              <a:rPr lang="en-ID" sz="3600" dirty="0">
                <a:latin typeface="Times New Roman" panose="02020603050405020304" pitchFamily="18" charset="0"/>
                <a:ea typeface="Calibri" panose="020F0502020204030204" pitchFamily="34" charset="0"/>
                <a:cs typeface="Times New Roman" panose="02020603050405020304" pitchFamily="18" charset="0"/>
              </a:rPr>
              <a:t>why our histories are often written incorrectly or incompletely and we are compelled to </a:t>
            </a:r>
            <a:r>
              <a:rPr lang="en-ID" sz="3600" b="1" dirty="0">
                <a:latin typeface="Times New Roman" panose="02020603050405020304" pitchFamily="18" charset="0"/>
                <a:ea typeface="Calibri" panose="020F0502020204030204" pitchFamily="34" charset="0"/>
                <a:cs typeface="Times New Roman" panose="02020603050405020304" pitchFamily="18" charset="0"/>
              </a:rPr>
              <a:t>refer to foreign sources </a:t>
            </a:r>
            <a:r>
              <a:rPr lang="en-ID" sz="3600" dirty="0">
                <a:latin typeface="Times New Roman" panose="02020603050405020304" pitchFamily="18" charset="0"/>
                <a:ea typeface="Calibri" panose="020F0502020204030204" pitchFamily="34" charset="0"/>
                <a:cs typeface="Times New Roman" panose="02020603050405020304" pitchFamily="18" charset="0"/>
              </a:rPr>
              <a:t>even about the most recent events</a:t>
            </a:r>
            <a:r>
              <a:rPr lang="tr-TR" sz="3600" dirty="0">
                <a:latin typeface="Times New Roman" panose="02020603050405020304" pitchFamily="18" charset="0"/>
                <a:ea typeface="Calibri" panose="020F0502020204030204" pitchFamily="34" charset="0"/>
                <a:cs typeface="Times New Roman" panose="02020603050405020304" pitchFamily="18" charset="0"/>
              </a:rPr>
              <a:t>...»</a:t>
            </a:r>
          </a:p>
          <a:p>
            <a:pPr algn="just"/>
            <a:endParaRPr lang="tr-TR" sz="36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tr-TR" sz="3600" dirty="0">
                <a:latin typeface="Times New Roman" panose="02020603050405020304" pitchFamily="18" charset="0"/>
                <a:ea typeface="Calibri" panose="020F0502020204030204" pitchFamily="34" charset="0"/>
                <a:cs typeface="Times New Roman" panose="02020603050405020304" pitchFamily="18" charset="0"/>
              </a:rPr>
              <a:t>«...</a:t>
            </a:r>
            <a:r>
              <a:rPr lang="en-ID" sz="3600" dirty="0">
                <a:latin typeface="Times New Roman" panose="02020603050405020304" pitchFamily="18" charset="0"/>
                <a:ea typeface="Calibri" panose="020F0502020204030204" pitchFamily="34" charset="0"/>
                <a:cs typeface="Times New Roman" panose="02020603050405020304" pitchFamily="18" charset="0"/>
              </a:rPr>
              <a:t> It is because our individuals, who </a:t>
            </a:r>
            <a:r>
              <a:rPr lang="tr-TR" sz="3600" dirty="0">
                <a:latin typeface="Times New Roman" panose="02020603050405020304" pitchFamily="18" charset="0"/>
                <a:ea typeface="Calibri" panose="020F0502020204030204" pitchFamily="34" charset="0"/>
                <a:cs typeface="Times New Roman" panose="02020603050405020304" pitchFamily="18" charset="0"/>
              </a:rPr>
              <a:t>have witnessed</a:t>
            </a:r>
            <a:r>
              <a:rPr lang="en-ID" sz="3600" dirty="0">
                <a:latin typeface="Times New Roman" panose="02020603050405020304" pitchFamily="18" charset="0"/>
                <a:ea typeface="Calibri" panose="020F0502020204030204" pitchFamily="34" charset="0"/>
                <a:cs typeface="Times New Roman" panose="02020603050405020304" pitchFamily="18" charset="0"/>
              </a:rPr>
              <a:t> historical </a:t>
            </a:r>
            <a:r>
              <a:rPr lang="tr-TR" sz="3600" dirty="0">
                <a:latin typeface="Times New Roman" panose="02020603050405020304" pitchFamily="18" charset="0"/>
                <a:ea typeface="Calibri" panose="020F0502020204030204" pitchFamily="34" charset="0"/>
                <a:cs typeface="Times New Roman" panose="02020603050405020304" pitchFamily="18" charset="0"/>
              </a:rPr>
              <a:t>developments, even themselves have been actors of these events</a:t>
            </a:r>
            <a:r>
              <a:rPr lang="en-ID" sz="3600" dirty="0">
                <a:latin typeface="Times New Roman" panose="02020603050405020304" pitchFamily="18" charset="0"/>
                <a:ea typeface="Calibri" panose="020F0502020204030204" pitchFamily="34" charset="0"/>
                <a:cs typeface="Times New Roman" panose="02020603050405020304" pitchFamily="18" charset="0"/>
              </a:rPr>
              <a:t>, are </a:t>
            </a:r>
            <a:r>
              <a:rPr lang="en-ID" sz="3600" b="1" dirty="0">
                <a:latin typeface="Times New Roman" panose="02020603050405020304" pitchFamily="18" charset="0"/>
                <a:ea typeface="Calibri" panose="020F0502020204030204" pitchFamily="34" charset="0"/>
                <a:cs typeface="Times New Roman" panose="02020603050405020304" pitchFamily="18" charset="0"/>
              </a:rPr>
              <a:t>not</a:t>
            </a:r>
            <a:r>
              <a:rPr lang="en-ID" sz="3600" dirty="0">
                <a:latin typeface="Times New Roman" panose="02020603050405020304" pitchFamily="18" charset="0"/>
                <a:ea typeface="Calibri" panose="020F0502020204030204" pitchFamily="34" charset="0"/>
                <a:cs typeface="Times New Roman" panose="02020603050405020304" pitchFamily="18" charset="0"/>
              </a:rPr>
              <a:t> in the habit of keeping their memories day by day, </a:t>
            </a:r>
            <a:r>
              <a:rPr lang="en-ID" sz="3600" b="1" dirty="0">
                <a:latin typeface="Times New Roman" panose="02020603050405020304" pitchFamily="18" charset="0"/>
                <a:ea typeface="Calibri" panose="020F0502020204030204" pitchFamily="34" charset="0"/>
                <a:cs typeface="Times New Roman" panose="02020603050405020304" pitchFamily="18" charset="0"/>
              </a:rPr>
              <a:t>noting</a:t>
            </a:r>
            <a:r>
              <a:rPr lang="en-ID" sz="3600" dirty="0">
                <a:latin typeface="Times New Roman" panose="02020603050405020304" pitchFamily="18" charset="0"/>
                <a:ea typeface="Calibri" panose="020F0502020204030204" pitchFamily="34" charset="0"/>
                <a:cs typeface="Times New Roman" panose="02020603050405020304" pitchFamily="18" charset="0"/>
              </a:rPr>
              <a:t> the cases and then </a:t>
            </a:r>
            <a:r>
              <a:rPr lang="en-ID" sz="3600" b="1" dirty="0">
                <a:latin typeface="Times New Roman" panose="02020603050405020304" pitchFamily="18" charset="0"/>
                <a:ea typeface="Calibri" panose="020F0502020204030204" pitchFamily="34" charset="0"/>
                <a:cs typeface="Times New Roman" panose="02020603050405020304" pitchFamily="18" charset="0"/>
              </a:rPr>
              <a:t>collecting </a:t>
            </a:r>
            <a:r>
              <a:rPr lang="en-ID" sz="3600" dirty="0">
                <a:latin typeface="Times New Roman" panose="02020603050405020304" pitchFamily="18" charset="0"/>
                <a:ea typeface="Calibri" panose="020F0502020204030204" pitchFamily="34" charset="0"/>
                <a:cs typeface="Times New Roman" panose="02020603050405020304" pitchFamily="18" charset="0"/>
              </a:rPr>
              <a:t>them and </a:t>
            </a:r>
            <a:r>
              <a:rPr lang="en-ID" sz="3600" b="1" dirty="0">
                <a:latin typeface="Times New Roman" panose="02020603050405020304" pitchFamily="18" charset="0"/>
                <a:ea typeface="Calibri" panose="020F0502020204030204" pitchFamily="34" charset="0"/>
                <a:cs typeface="Times New Roman" panose="02020603050405020304" pitchFamily="18" charset="0"/>
              </a:rPr>
              <a:t>publishing</a:t>
            </a:r>
            <a:r>
              <a:rPr lang="en-ID" sz="3600" dirty="0">
                <a:latin typeface="Times New Roman" panose="02020603050405020304" pitchFamily="18" charset="0"/>
                <a:ea typeface="Calibri" panose="020F0502020204030204" pitchFamily="34" charset="0"/>
                <a:cs typeface="Times New Roman" panose="02020603050405020304" pitchFamily="18" charset="0"/>
              </a:rPr>
              <a:t> them.“</a:t>
            </a:r>
            <a:r>
              <a:rPr lang="tr-TR" sz="3600" dirty="0">
                <a:latin typeface="Times New Roman" panose="02020603050405020304" pitchFamily="18" charset="0"/>
                <a:ea typeface="Calibri" panose="020F0502020204030204" pitchFamily="34" charset="0"/>
                <a:cs typeface="Times New Roman" panose="02020603050405020304" pitchFamily="18" charset="0"/>
              </a:rPr>
              <a:t> </a:t>
            </a:r>
            <a:r>
              <a:rPr lang="tr-TR" sz="1300" dirty="0">
                <a:latin typeface="Times New Roman" panose="02020603050405020304" pitchFamily="18" charset="0"/>
                <a:ea typeface="Calibri" panose="020F0502020204030204" pitchFamily="34" charset="0"/>
                <a:cs typeface="Times New Roman" panose="02020603050405020304" pitchFamily="18" charset="0"/>
              </a:rPr>
              <a:t>(Güventürk, 1962: 3)</a:t>
            </a:r>
          </a:p>
          <a:p>
            <a:endParaRPr lang="en-ID" dirty="0"/>
          </a:p>
        </p:txBody>
      </p:sp>
    </p:spTree>
    <p:extLst>
      <p:ext uri="{BB962C8B-B14F-4D97-AF65-F5344CB8AC3E}">
        <p14:creationId xmlns:p14="http://schemas.microsoft.com/office/powerpoint/2010/main" val="1506880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5DF56-968F-4667-5DE2-7630D1A166CA}"/>
              </a:ext>
            </a:extLst>
          </p:cNvPr>
          <p:cNvSpPr>
            <a:spLocks noGrp="1"/>
          </p:cNvSpPr>
          <p:nvPr>
            <p:ph type="title"/>
          </p:nvPr>
        </p:nvSpPr>
        <p:spPr/>
        <p:txBody>
          <a:bodyPr/>
          <a:lstStyle/>
          <a:p>
            <a:pPr algn="r"/>
            <a:r>
              <a:rPr lang="tr-TR" dirty="0">
                <a:latin typeface="Times New Roman" panose="02020603050405020304" pitchFamily="18" charset="0"/>
                <a:cs typeface="Times New Roman" panose="02020603050405020304" pitchFamily="18" charset="0"/>
              </a:rPr>
              <a:t>Continues...</a:t>
            </a:r>
            <a:endParaRPr lang="en-ID"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28B214C-9106-CE1F-3B1A-F29E1AD41ACC}"/>
              </a:ext>
            </a:extLst>
          </p:cNvPr>
          <p:cNvSpPr>
            <a:spLocks noGrp="1"/>
          </p:cNvSpPr>
          <p:nvPr>
            <p:ph idx="1"/>
          </p:nvPr>
        </p:nvSpPr>
        <p:spPr/>
        <p:txBody>
          <a:bodyPr>
            <a:normAutofit/>
          </a:bodyPr>
          <a:lstStyle/>
          <a:p>
            <a:pPr algn="just"/>
            <a:r>
              <a:rPr lang="tr-TR" sz="4000" dirty="0">
                <a:effectLst/>
                <a:latin typeface="Times New Roman" panose="02020603050405020304" pitchFamily="18" charset="0"/>
                <a:ea typeface="Calibri" panose="020F0502020204030204" pitchFamily="34" charset="0"/>
              </a:rPr>
              <a:t>«... </a:t>
            </a:r>
            <a:r>
              <a:rPr lang="en-US" sz="4000" dirty="0">
                <a:effectLst/>
                <a:latin typeface="Times New Roman" panose="02020603050405020304" pitchFamily="18" charset="0"/>
                <a:ea typeface="Calibri" panose="020F0502020204030204" pitchFamily="34" charset="0"/>
              </a:rPr>
              <a:t>no significant university department or </a:t>
            </a:r>
            <a:r>
              <a:rPr lang="en-US" sz="4000" b="1" i="1" dirty="0">
                <a:effectLst/>
                <a:latin typeface="Times New Roman" panose="02020603050405020304" pitchFamily="18" charset="0"/>
                <a:ea typeface="Calibri" panose="020F0502020204030204" pitchFamily="34" charset="0"/>
              </a:rPr>
              <a:t>research center </a:t>
            </a:r>
            <a:r>
              <a:rPr lang="en-US" sz="4000" dirty="0">
                <a:effectLst/>
                <a:latin typeface="Times New Roman" panose="02020603050405020304" pitchFamily="18" charset="0"/>
                <a:ea typeface="Calibri" panose="020F0502020204030204" pitchFamily="34" charset="0"/>
              </a:rPr>
              <a:t>within present-day Turkey has been established to look into regions where the Ottomans had had enduring relationships in the past.</a:t>
            </a:r>
            <a:r>
              <a:rPr lang="tr-TR" sz="4000" dirty="0">
                <a:effectLst/>
                <a:latin typeface="Times New Roman" panose="02020603050405020304" pitchFamily="18" charset="0"/>
                <a:ea typeface="Calibri" panose="020F0502020204030204" pitchFamily="34" charset="0"/>
              </a:rPr>
              <a:t>»</a:t>
            </a:r>
            <a:r>
              <a:rPr lang="en-US" sz="4000" dirty="0">
                <a:effectLst/>
                <a:latin typeface="Times New Roman" panose="02020603050405020304" pitchFamily="18" charset="0"/>
                <a:ea typeface="Calibri" panose="020F0502020204030204" pitchFamily="34" charset="0"/>
              </a:rPr>
              <a:t> </a:t>
            </a:r>
            <a:r>
              <a:rPr lang="tr-TR" sz="1400" dirty="0">
                <a:latin typeface="Times New Roman" panose="02020603050405020304" pitchFamily="18" charset="0"/>
                <a:ea typeface="Calibri" panose="020F0502020204030204" pitchFamily="34" charset="0"/>
              </a:rPr>
              <a:t> (Ö</a:t>
            </a:r>
            <a:r>
              <a:rPr lang="en-US" sz="1400" dirty="0" err="1">
                <a:effectLst/>
                <a:latin typeface="Times New Roman" panose="02020603050405020304" pitchFamily="18" charset="0"/>
                <a:ea typeface="Calibri" panose="020F0502020204030204" pitchFamily="34" charset="0"/>
              </a:rPr>
              <a:t>zbaran</a:t>
            </a:r>
            <a:r>
              <a:rPr lang="tr-TR" sz="1400" dirty="0">
                <a:latin typeface="Times New Roman" panose="02020603050405020304" pitchFamily="18" charset="0"/>
                <a:ea typeface="Calibri" panose="020F0502020204030204" pitchFamily="34" charset="0"/>
              </a:rPr>
              <a:t>, </a:t>
            </a:r>
            <a:r>
              <a:rPr lang="en-US" sz="1400" dirty="0">
                <a:effectLst/>
                <a:latin typeface="Times New Roman" panose="02020603050405020304" pitchFamily="18" charset="0"/>
                <a:ea typeface="Calibri" panose="020F0502020204030204" pitchFamily="34" charset="0"/>
              </a:rPr>
              <a:t>2001</a:t>
            </a:r>
            <a:r>
              <a:rPr lang="tr-TR" sz="1400" dirty="0">
                <a:latin typeface="Times New Roman" panose="02020603050405020304" pitchFamily="18" charset="0"/>
                <a:ea typeface="Calibri" panose="020F0502020204030204" pitchFamily="34" charset="0"/>
              </a:rPr>
              <a:t>:</a:t>
            </a:r>
            <a:r>
              <a:rPr lang="en-US" sz="1400" dirty="0">
                <a:effectLst/>
                <a:latin typeface="Times New Roman" panose="02020603050405020304" pitchFamily="18" charset="0"/>
                <a:ea typeface="Calibri" panose="020F0502020204030204" pitchFamily="34" charset="0"/>
              </a:rPr>
              <a:t> 65)</a:t>
            </a:r>
            <a:r>
              <a:rPr lang="tr-TR" sz="1400" dirty="0">
                <a:effectLst/>
                <a:latin typeface="Times New Roman" panose="02020603050405020304" pitchFamily="18" charset="0"/>
                <a:ea typeface="Calibri" panose="020F0502020204030204" pitchFamily="34" charset="0"/>
              </a:rPr>
              <a:t>.</a:t>
            </a:r>
            <a:r>
              <a:rPr lang="en-US" sz="1400" dirty="0">
                <a:effectLst/>
                <a:latin typeface="Times New Roman" panose="02020603050405020304" pitchFamily="18" charset="0"/>
                <a:ea typeface="Calibri" panose="020F0502020204030204" pitchFamily="34" charset="0"/>
              </a:rPr>
              <a:t> </a:t>
            </a:r>
            <a:endParaRPr lang="en-ID" sz="1400" dirty="0"/>
          </a:p>
        </p:txBody>
      </p:sp>
    </p:spTree>
    <p:extLst>
      <p:ext uri="{BB962C8B-B14F-4D97-AF65-F5344CB8AC3E}">
        <p14:creationId xmlns:p14="http://schemas.microsoft.com/office/powerpoint/2010/main" val="2459478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7AED-35E8-7346-AD52-44395C7F89BA}"/>
              </a:ext>
            </a:extLst>
          </p:cNvPr>
          <p:cNvSpPr>
            <a:spLocks noGrp="1"/>
          </p:cNvSpPr>
          <p:nvPr>
            <p:ph type="title"/>
          </p:nvPr>
        </p:nvSpPr>
        <p:spPr/>
        <p:txBody>
          <a:bodyPr/>
          <a:lstStyle/>
          <a:p>
            <a:pPr algn="ctr"/>
            <a:r>
              <a:rPr lang="tr-TR" sz="4400" dirty="0">
                <a:latin typeface="Times New Roman" panose="02020603050405020304" pitchFamily="18" charset="0"/>
                <a:ea typeface="Calibri" panose="020F0502020204030204" pitchFamily="34" charset="0"/>
              </a:rPr>
              <a:t>Traps in knowledge production</a:t>
            </a:r>
            <a:endParaRPr lang="en-ID" dirty="0"/>
          </a:p>
        </p:txBody>
      </p:sp>
      <p:sp>
        <p:nvSpPr>
          <p:cNvPr id="3" name="Content Placeholder 2">
            <a:extLst>
              <a:ext uri="{FF2B5EF4-FFF2-40B4-BE49-F238E27FC236}">
                <a16:creationId xmlns:a16="http://schemas.microsoft.com/office/drawing/2014/main" id="{41A81F2A-0181-BF00-E2B8-F5A91817A049}"/>
              </a:ext>
            </a:extLst>
          </p:cNvPr>
          <p:cNvSpPr>
            <a:spLocks noGrp="1"/>
          </p:cNvSpPr>
          <p:nvPr>
            <p:ph idx="1"/>
          </p:nvPr>
        </p:nvSpPr>
        <p:spPr/>
        <p:txBody>
          <a:bodyPr>
            <a:normAutofit/>
          </a:bodyPr>
          <a:lstStyle/>
          <a:p>
            <a:pPr algn="just"/>
            <a:endParaRPr lang="tr-TR" sz="3600" dirty="0">
              <a:latin typeface="Times New Roman" panose="02020603050405020304" pitchFamily="18" charset="0"/>
              <a:ea typeface="Calibri" panose="020F0502020204030204" pitchFamily="34" charset="0"/>
            </a:endParaRPr>
          </a:p>
          <a:p>
            <a:pPr algn="just"/>
            <a:r>
              <a:rPr lang="tr-TR" sz="3600" dirty="0">
                <a:latin typeface="Times New Roman" panose="02020603050405020304" pitchFamily="18" charset="0"/>
                <a:ea typeface="Calibri" panose="020F0502020204030204" pitchFamily="34" charset="0"/>
              </a:rPr>
              <a:t>«</a:t>
            </a:r>
            <a:r>
              <a:rPr lang="en-US" sz="3600" dirty="0">
                <a:effectLst/>
                <a:latin typeface="Times New Roman" panose="02020603050405020304" pitchFamily="18" charset="0"/>
                <a:ea typeface="Calibri" panose="020F0502020204030204" pitchFamily="34" charset="0"/>
              </a:rPr>
              <a:t>Until recently, Ottoman–Malay relations have been viewed by Turkish historians as an </a:t>
            </a:r>
            <a:r>
              <a:rPr lang="en-US" sz="3600" b="1" i="1" dirty="0">
                <a:effectLst/>
                <a:latin typeface="Times New Roman" panose="02020603050405020304" pitchFamily="18" charset="0"/>
                <a:ea typeface="Calibri" panose="020F0502020204030204" pitchFamily="34" charset="0"/>
              </a:rPr>
              <a:t>insignificant topic </a:t>
            </a:r>
            <a:r>
              <a:rPr lang="en-US" sz="3600" dirty="0">
                <a:effectLst/>
                <a:latin typeface="Times New Roman" panose="02020603050405020304" pitchFamily="18" charset="0"/>
                <a:ea typeface="Calibri" panose="020F0502020204030204" pitchFamily="34" charset="0"/>
              </a:rPr>
              <a:t>and approached from the lenses of a </a:t>
            </a:r>
            <a:r>
              <a:rPr lang="en-US" sz="3600" b="1" i="1" dirty="0">
                <a:effectLst/>
                <a:latin typeface="Times New Roman" panose="02020603050405020304" pitchFamily="18" charset="0"/>
                <a:ea typeface="Calibri" panose="020F0502020204030204" pitchFamily="34" charset="0"/>
              </a:rPr>
              <a:t>domestic</a:t>
            </a:r>
            <a:r>
              <a:rPr lang="en-US" sz="3600" dirty="0">
                <a:effectLst/>
                <a:latin typeface="Times New Roman" panose="02020603050405020304" pitchFamily="18" charset="0"/>
                <a:ea typeface="Calibri" panose="020F0502020204030204" pitchFamily="34" charset="0"/>
              </a:rPr>
              <a:t> </a:t>
            </a:r>
            <a:r>
              <a:rPr lang="en-US" sz="3600" b="1" i="1" dirty="0">
                <a:effectLst/>
                <a:latin typeface="Times New Roman" panose="02020603050405020304" pitchFamily="18" charset="0"/>
                <a:ea typeface="Calibri" panose="020F0502020204030204" pitchFamily="34" charset="0"/>
              </a:rPr>
              <a:t>ideological fight </a:t>
            </a:r>
            <a:r>
              <a:rPr lang="en-US" sz="3600" dirty="0">
                <a:effectLst/>
                <a:latin typeface="Times New Roman" panose="02020603050405020304" pitchFamily="18" charset="0"/>
                <a:ea typeface="Calibri" panose="020F0502020204030204" pitchFamily="34" charset="0"/>
              </a:rPr>
              <a:t>between the </a:t>
            </a:r>
            <a:r>
              <a:rPr lang="en-US" sz="3600" b="1" i="1" dirty="0">
                <a:effectLst/>
                <a:latin typeface="Times New Roman" panose="02020603050405020304" pitchFamily="18" charset="0"/>
                <a:ea typeface="Calibri" panose="020F0502020204030204" pitchFamily="34" charset="0"/>
              </a:rPr>
              <a:t>laic/secular and conservative factions</a:t>
            </a:r>
            <a:r>
              <a:rPr lang="en-US" sz="3600" dirty="0">
                <a:effectLst/>
                <a:latin typeface="Times New Roman" panose="02020603050405020304" pitchFamily="18" charset="0"/>
                <a:ea typeface="Calibri" panose="020F0502020204030204" pitchFamily="34" charset="0"/>
              </a:rPr>
              <a:t> </a:t>
            </a:r>
            <a:r>
              <a:rPr lang="en-US" sz="1200" dirty="0">
                <a:effectLst/>
                <a:latin typeface="Times New Roman" panose="02020603050405020304" pitchFamily="18" charset="0"/>
                <a:ea typeface="Calibri" panose="020F0502020204030204" pitchFamily="34" charset="0"/>
              </a:rPr>
              <a:t>(</a:t>
            </a:r>
            <a:r>
              <a:rPr lang="tr-TR" sz="1200" dirty="0">
                <a:effectLst/>
                <a:latin typeface="Times New Roman" panose="02020603050405020304" pitchFamily="18" charset="0"/>
                <a:ea typeface="Calibri" panose="020F0502020204030204" pitchFamily="34" charset="0"/>
              </a:rPr>
              <a:t>Faruqi</a:t>
            </a:r>
            <a:r>
              <a:rPr lang="en-US" sz="1200" dirty="0">
                <a:effectLst/>
                <a:latin typeface="Times New Roman" panose="02020603050405020304" pitchFamily="18" charset="0"/>
                <a:ea typeface="Calibri" panose="020F0502020204030204" pitchFamily="34" charset="0"/>
              </a:rPr>
              <a:t>, 1992, 3, 12).</a:t>
            </a:r>
            <a:endParaRPr lang="en-ID" sz="1200" dirty="0"/>
          </a:p>
        </p:txBody>
      </p:sp>
    </p:spTree>
    <p:extLst>
      <p:ext uri="{BB962C8B-B14F-4D97-AF65-F5344CB8AC3E}">
        <p14:creationId xmlns:p14="http://schemas.microsoft.com/office/powerpoint/2010/main" val="555922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D110C-3A5E-34E3-51E7-D1B1B33EE3D5}"/>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«Safety Zone»</a:t>
            </a:r>
            <a:endParaRPr lang="en-ID"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9B85FE2-DB23-FD3E-73E2-83AB7B25329D}"/>
              </a:ext>
            </a:extLst>
          </p:cNvPr>
          <p:cNvSpPr>
            <a:spLocks noGrp="1"/>
          </p:cNvSpPr>
          <p:nvPr>
            <p:ph idx="1"/>
          </p:nvPr>
        </p:nvSpPr>
        <p:spPr/>
        <p:txBody>
          <a:bodyPr>
            <a:normAutofit/>
          </a:bodyPr>
          <a:lstStyle/>
          <a:p>
            <a:r>
              <a:rPr lang="tr-TR" sz="4000" dirty="0">
                <a:effectLst/>
                <a:latin typeface="Times New Roman" panose="02020603050405020304" pitchFamily="18" charset="0"/>
                <a:ea typeface="Calibri" panose="020F0502020204030204" pitchFamily="34" charset="0"/>
              </a:rPr>
              <a:t>«... </a:t>
            </a:r>
            <a:r>
              <a:rPr lang="en-US" sz="4000" dirty="0">
                <a:effectLst/>
                <a:latin typeface="Times New Roman" panose="02020603050405020304" pitchFamily="18" charset="0"/>
                <a:ea typeface="Calibri" panose="020F0502020204030204" pitchFamily="34" charset="0"/>
              </a:rPr>
              <a:t>an indelible enduring intrinsic peculiarity of these academic circles must be present for them not to leave their safety zones</a:t>
            </a:r>
            <a:r>
              <a:rPr lang="tr-TR" sz="4000" dirty="0">
                <a:effectLst/>
                <a:latin typeface="Times New Roman" panose="02020603050405020304" pitchFamily="18" charset="0"/>
                <a:ea typeface="Calibri" panose="020F0502020204030204" pitchFamily="34" charset="0"/>
              </a:rPr>
              <a:t>...»</a:t>
            </a:r>
          </a:p>
          <a:p>
            <a:pPr algn="just"/>
            <a:r>
              <a:rPr lang="tr-TR" sz="4000" dirty="0">
                <a:latin typeface="Times New Roman" panose="02020603050405020304" pitchFamily="18" charset="0"/>
              </a:rPr>
              <a:t>-serving for political purposes &amp; gaining a short-term fame in the eyes of the latter.</a:t>
            </a:r>
          </a:p>
          <a:p>
            <a:r>
              <a:rPr lang="tr-TR" sz="4000" dirty="0">
                <a:latin typeface="Times New Roman" panose="02020603050405020304" pitchFamily="18" charset="0"/>
              </a:rPr>
              <a:t>-having a popularity in mainstream media (</a:t>
            </a:r>
            <a:r>
              <a:rPr lang="tr-TR" sz="4000" i="1" dirty="0">
                <a:latin typeface="Times New Roman" panose="02020603050405020304" pitchFamily="18" charset="0"/>
              </a:rPr>
              <a:t>Gönül Coğrayfası</a:t>
            </a:r>
            <a:r>
              <a:rPr lang="tr-TR" sz="4000" dirty="0">
                <a:latin typeface="Times New Roman" panose="02020603050405020304" pitchFamily="18" charset="0"/>
              </a:rPr>
              <a:t>)</a:t>
            </a:r>
            <a:endParaRPr lang="en-ID" sz="4000" dirty="0"/>
          </a:p>
        </p:txBody>
      </p:sp>
    </p:spTree>
    <p:extLst>
      <p:ext uri="{BB962C8B-B14F-4D97-AF65-F5344CB8AC3E}">
        <p14:creationId xmlns:p14="http://schemas.microsoft.com/office/powerpoint/2010/main" val="2167009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FE251-8D28-3A97-175F-8DD1305C643E}"/>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EE16EA66-0DC2-301C-616D-64A4BDC34A33}"/>
              </a:ext>
            </a:extLst>
          </p:cNvPr>
          <p:cNvSpPr>
            <a:spLocks noGrp="1"/>
          </p:cNvSpPr>
          <p:nvPr>
            <p:ph idx="1"/>
          </p:nvPr>
        </p:nvSpPr>
        <p:spPr/>
        <p:txBody>
          <a:bodyPr/>
          <a:lstStyle/>
          <a:p>
            <a:endParaRPr lang="tr-TR" dirty="0"/>
          </a:p>
          <a:p>
            <a:endParaRPr lang="tr-TR" dirty="0"/>
          </a:p>
          <a:p>
            <a:pPr algn="ctr"/>
            <a:r>
              <a:rPr lang="tr-TR" sz="4000" b="1" dirty="0">
                <a:latin typeface="Times New Roman" panose="02020603050405020304" pitchFamily="18" charset="0"/>
                <a:cs typeface="Times New Roman" panose="02020603050405020304" pitchFamily="18" charset="0"/>
              </a:rPr>
              <a:t>How did the Ottomans perceive the Malay world &amp; produce knowledge?</a:t>
            </a:r>
            <a:endParaRPr lang="en-ID"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5602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D65BD-788C-4EA4-4BBA-B2C0D05CAD37}"/>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The issue of «Universal sovereignty»</a:t>
            </a:r>
            <a:endParaRPr lang="en-ID"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5DC0C6B-9F38-E628-C6F1-C850F747AD64}"/>
              </a:ext>
            </a:extLst>
          </p:cNvPr>
          <p:cNvSpPr>
            <a:spLocks noGrp="1"/>
          </p:cNvSpPr>
          <p:nvPr>
            <p:ph idx="1"/>
          </p:nvPr>
        </p:nvSpPr>
        <p:spPr/>
        <p:txBody>
          <a:bodyPr>
            <a:normAutofit fontScale="92500" lnSpcReduction="10000"/>
          </a:bodyPr>
          <a:lstStyle/>
          <a:p>
            <a:pPr algn="just"/>
            <a:r>
              <a:rPr lang="tr-TR" sz="3600" dirty="0">
                <a:effectLst/>
                <a:latin typeface="Times New Roman" panose="02020603050405020304" pitchFamily="18" charset="0"/>
                <a:ea typeface="Calibri" panose="020F0502020204030204" pitchFamily="34" charset="0"/>
              </a:rPr>
              <a:t>“... Ottoman claims to </a:t>
            </a:r>
            <a:r>
              <a:rPr lang="tr-TR" sz="3600" b="1" dirty="0">
                <a:effectLst/>
                <a:latin typeface="Times New Roman" panose="02020603050405020304" pitchFamily="18" charset="0"/>
                <a:ea typeface="Calibri" panose="020F0502020204030204" pitchFamily="34" charset="0"/>
              </a:rPr>
              <a:t>universal sovereignty </a:t>
            </a:r>
            <a:r>
              <a:rPr lang="tr-TR" sz="3600" dirty="0">
                <a:effectLst/>
                <a:latin typeface="Times New Roman" panose="02020603050405020304" pitchFamily="18" charset="0"/>
                <a:ea typeface="Calibri" panose="020F0502020204030204" pitchFamily="34" charset="0"/>
              </a:rPr>
              <a:t>and the simultaneous rise of geographical conciousness among the 16th century Ottoman literati, politicians, and image makers...» </a:t>
            </a:r>
          </a:p>
          <a:p>
            <a:pPr algn="just"/>
            <a:r>
              <a:rPr lang="tr-TR" sz="3600" dirty="0">
                <a:latin typeface="Times New Roman" panose="02020603050405020304" pitchFamily="18" charset="0"/>
                <a:ea typeface="Calibri" panose="020F0502020204030204" pitchFamily="34" charset="0"/>
              </a:rPr>
              <a:t>The practical reason of this issue emerged aligned with the power competition in the Mediterranean»</a:t>
            </a:r>
          </a:p>
          <a:p>
            <a:pPr algn="just"/>
            <a:r>
              <a:rPr lang="tr-TR" sz="3600" dirty="0">
                <a:effectLst/>
                <a:latin typeface="Times New Roman" panose="02020603050405020304" pitchFamily="18" charset="0"/>
                <a:ea typeface="Calibri" panose="020F0502020204030204" pitchFamily="34" charset="0"/>
              </a:rPr>
              <a:t>The Ottoman navy won the war against the Venice (allied with he Spanish monarchy) in 1538 which was the result of rivalvry for universal hegemony» </a:t>
            </a:r>
            <a:r>
              <a:rPr lang="tr-TR" sz="1300" dirty="0">
                <a:effectLst/>
                <a:latin typeface="Times New Roman" panose="02020603050405020304" pitchFamily="18" charset="0"/>
                <a:ea typeface="Calibri" panose="020F0502020204030204" pitchFamily="34" charset="0"/>
              </a:rPr>
              <a:t>(Libby, 1978: 103).</a:t>
            </a:r>
            <a:endParaRPr lang="en-ID" sz="1300" dirty="0"/>
          </a:p>
        </p:txBody>
      </p:sp>
    </p:spTree>
    <p:extLst>
      <p:ext uri="{BB962C8B-B14F-4D97-AF65-F5344CB8AC3E}">
        <p14:creationId xmlns:p14="http://schemas.microsoft.com/office/powerpoint/2010/main" val="3346290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AAA78-9A14-2B05-1039-8F71B857F3BC}"/>
              </a:ext>
            </a:extLst>
          </p:cNvPr>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Universalization issue </a:t>
            </a:r>
            <a:endParaRPr lang="en-ID"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934708A-ECA1-0838-B2DF-CFD2736D3F75}"/>
              </a:ext>
            </a:extLst>
          </p:cNvPr>
          <p:cNvSpPr>
            <a:spLocks noGrp="1"/>
          </p:cNvSpPr>
          <p:nvPr>
            <p:ph idx="1"/>
          </p:nvPr>
        </p:nvSpPr>
        <p:spPr/>
        <p:txBody>
          <a:bodyPr/>
          <a:lstStyle/>
          <a:p>
            <a:pPr algn="ctr"/>
            <a:r>
              <a:rPr lang="tr-TR" sz="4000" dirty="0">
                <a:effectLst/>
                <a:latin typeface="Times New Roman" panose="02020603050405020304" pitchFamily="18" charset="0"/>
                <a:ea typeface="Calibri" panose="020F0502020204030204" pitchFamily="34" charset="0"/>
              </a:rPr>
              <a:t>Ali Ekber Khitayi’s work... (1516)</a:t>
            </a:r>
            <a:endParaRPr lang="tr-T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tr-TR" sz="3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This statement is related to the work of Khitayi’s work upon China produced in 1516. The same year (1517) the Ottomans expanded its territory in the Southern region till Hijaz, had a border to the Indian Ocean. Although the China entered in the radar of the Ottoman bureuracratic elite, we could not see any crucial works upon the Indian Ocean. </a:t>
            </a:r>
            <a:endParaRPr lang="en-ID"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1783846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6A0CB-DB0D-4909-46C6-E678646BF644}"/>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Few sources</a:t>
            </a:r>
            <a:endParaRPr lang="en-ID"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01088BA-3E15-96DC-2F0B-FAFFF7455FE5}"/>
              </a:ext>
            </a:extLst>
          </p:cNvPr>
          <p:cNvSpPr>
            <a:spLocks noGrp="1"/>
          </p:cNvSpPr>
          <p:nvPr>
            <p:ph idx="1"/>
          </p:nvPr>
        </p:nvSpPr>
        <p:spPr/>
        <p:txBody>
          <a:bodyPr>
            <a:normAutofit fontScale="92500" lnSpcReduction="10000"/>
          </a:bodyPr>
          <a:lstStyle/>
          <a:p>
            <a:pPr algn="ctr"/>
            <a:r>
              <a:rPr lang="tr-TR" b="1" dirty="0">
                <a:latin typeface="Times New Roman" panose="02020603050405020304" pitchFamily="18" charset="0"/>
                <a:cs typeface="Times New Roman" panose="02020603050405020304" pitchFamily="18" charset="0"/>
              </a:rPr>
              <a:t>Münşeat (16th century) </a:t>
            </a:r>
          </a:p>
          <a:p>
            <a:r>
              <a:rPr lang="en-US" sz="2400" dirty="0">
                <a:effectLst/>
                <a:latin typeface="Times New Roman" panose="02020603050405020304" pitchFamily="18" charset="0"/>
                <a:ea typeface="Times New Roman" panose="02020603050405020304" pitchFamily="18" charset="0"/>
              </a:rPr>
              <a:t>"</a:t>
            </a:r>
            <a:r>
              <a:rPr lang="en-US" sz="2400" dirty="0" err="1">
                <a:effectLst/>
                <a:latin typeface="Times New Roman" panose="02020603050405020304" pitchFamily="18" charset="0"/>
                <a:ea typeface="Times New Roman" panose="02020603050405020304" pitchFamily="18" charset="0"/>
              </a:rPr>
              <a:t>Taht</a:t>
            </a:r>
            <a:r>
              <a:rPr lang="en-US" sz="2400" dirty="0">
                <a:effectLst/>
                <a:latin typeface="Times New Roman" panose="02020603050405020304" pitchFamily="18" charset="0"/>
                <a:ea typeface="Times New Roman" panose="02020603050405020304" pitchFamily="18" charset="0"/>
              </a:rPr>
              <a:t>-El Raja Hakimi </a:t>
            </a:r>
            <a:r>
              <a:rPr lang="en-US" sz="2400" dirty="0" err="1">
                <a:effectLst/>
                <a:latin typeface="Times New Roman" panose="02020603050405020304" pitchFamily="18" charset="0"/>
                <a:ea typeface="Times New Roman" panose="02020603050405020304" pitchFamily="18" charset="0"/>
              </a:rPr>
              <a:t>Alaaddin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Tarafindan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isdar</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Buyurulan</a:t>
            </a:r>
            <a:r>
              <a:rPr lang="en-US" sz="2400" dirty="0">
                <a:effectLst/>
                <a:latin typeface="Times New Roman" panose="02020603050405020304" pitchFamily="18" charset="0"/>
                <a:ea typeface="Times New Roman" panose="02020603050405020304" pitchFamily="18" charset="0"/>
              </a:rPr>
              <a:t> Name-</a:t>
            </a:r>
            <a:r>
              <a:rPr lang="en-US" sz="2400" dirty="0" err="1">
                <a:effectLst/>
                <a:latin typeface="Times New Roman" panose="02020603050405020304" pitchFamily="18" charset="0"/>
                <a:ea typeface="Times New Roman" panose="02020603050405020304" pitchFamily="18" charset="0"/>
              </a:rPr>
              <a:t>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Humayunun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Sureti</a:t>
            </a:r>
            <a:r>
              <a:rPr lang="en-US" sz="2400" dirty="0">
                <a:effectLst/>
                <a:latin typeface="Times New Roman" panose="02020603050405020304" pitchFamily="18" charset="0"/>
                <a:ea typeface="Times New Roman" panose="02020603050405020304" pitchFamily="18" charset="0"/>
              </a:rPr>
              <a:t>," p. 550, </a:t>
            </a:r>
            <a:r>
              <a:rPr lang="en-US" sz="2400" i="1" dirty="0" err="1">
                <a:effectLst/>
                <a:latin typeface="Times New Roman" panose="02020603050405020304" pitchFamily="18" charset="0"/>
                <a:ea typeface="Times New Roman" panose="02020603050405020304" pitchFamily="18" charset="0"/>
              </a:rPr>
              <a:t>Mecmua-i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Münşeat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Feridun</a:t>
            </a:r>
            <a:r>
              <a:rPr lang="en-US" sz="2400" i="1" spc="85"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Bey,</a:t>
            </a:r>
            <a:r>
              <a:rPr lang="en-US" sz="2400" i="1" spc="-5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(991/1583), </a:t>
            </a:r>
            <a:r>
              <a:rPr lang="en-US" sz="2400" dirty="0" err="1">
                <a:effectLst/>
                <a:latin typeface="Times New Roman" panose="02020603050405020304" pitchFamily="18" charset="0"/>
                <a:ea typeface="Times New Roman" panose="02020603050405020304" pitchFamily="18" charset="0"/>
              </a:rPr>
              <a:t>Cild-i</a:t>
            </a:r>
            <a:r>
              <a:rPr lang="en-US" sz="2400" dirty="0">
                <a:effectLst/>
                <a:latin typeface="Times New Roman" panose="02020603050405020304" pitchFamily="18" charset="0"/>
                <a:ea typeface="Times New Roman" panose="02020603050405020304" pitchFamily="18" charset="0"/>
              </a:rPr>
              <a:t> Sani,</a:t>
            </a:r>
            <a:r>
              <a:rPr lang="en-US" sz="2400" spc="-4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Reprint,</a:t>
            </a:r>
            <a:r>
              <a:rPr lang="en-US" sz="2400" spc="-25"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Rabi'ul</a:t>
            </a:r>
            <a:r>
              <a:rPr lang="en-US" sz="2400" spc="-3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Akhir</a:t>
            </a:r>
            <a:r>
              <a:rPr lang="en-US" sz="2400" spc="-1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1274,</a:t>
            </a:r>
            <a:r>
              <a:rPr lang="en-US" sz="2400" spc="-4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İSAM</a:t>
            </a:r>
            <a:r>
              <a:rPr lang="en-US" sz="2400" b="1"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(İslamic Research Center Library,</a:t>
            </a:r>
            <a:r>
              <a:rPr lang="en-US" sz="2400" spc="-5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İstanbul). </a:t>
            </a:r>
            <a:endParaRPr lang="tr-TR" sz="2400" dirty="0">
              <a:highlight>
                <a:srgbClr val="FFFF00"/>
              </a:highlight>
              <a:latin typeface="Times New Roman" panose="02020603050405020304" pitchFamily="18" charset="0"/>
              <a:cs typeface="Times New Roman" panose="02020603050405020304" pitchFamily="18" charset="0"/>
            </a:endParaRPr>
          </a:p>
          <a:p>
            <a:endParaRPr lang="tr-TR" sz="2400" dirty="0">
              <a:latin typeface="Times New Roman" panose="02020603050405020304" pitchFamily="18" charset="0"/>
              <a:cs typeface="Times New Roman" panose="02020603050405020304" pitchFamily="18" charset="0"/>
            </a:endParaRPr>
          </a:p>
          <a:p>
            <a:r>
              <a:rPr lang="en-US" sz="2400" dirty="0" err="1">
                <a:effectLst/>
                <a:latin typeface="Times New Roman" panose="02020603050405020304" pitchFamily="18" charset="0"/>
                <a:ea typeface="SimSun" panose="02010600030101010101" pitchFamily="2" charset="-122"/>
              </a:rPr>
              <a:t>Ziya</a:t>
            </a:r>
            <a:r>
              <a:rPr lang="en-US" sz="2400" dirty="0">
                <a:effectLst/>
                <a:latin typeface="Times New Roman" panose="02020603050405020304" pitchFamily="18" charset="0"/>
                <a:ea typeface="SimSun" panose="02010600030101010101" pitchFamily="2" charset="-122"/>
              </a:rPr>
              <a:t>, Mehmed. (1312 / 1893/1894). </a:t>
            </a:r>
            <a:r>
              <a:rPr lang="en-US" sz="2400" i="1" dirty="0" err="1">
                <a:effectLst/>
                <a:latin typeface="Times New Roman" panose="02020603050405020304" pitchFamily="18" charset="0"/>
                <a:ea typeface="SimSun" panose="02010600030101010101" pitchFamily="2" charset="-122"/>
              </a:rPr>
              <a:t>Alem-i</a:t>
            </a:r>
            <a:r>
              <a:rPr lang="en-US" sz="2400" i="1" dirty="0">
                <a:effectLst/>
                <a:latin typeface="Times New Roman" panose="02020603050405020304" pitchFamily="18" charset="0"/>
                <a:ea typeface="SimSun" panose="02010600030101010101" pitchFamily="2" charset="-122"/>
              </a:rPr>
              <a:t> </a:t>
            </a:r>
            <a:r>
              <a:rPr lang="en-US" sz="2400" i="1" dirty="0" err="1">
                <a:effectLst/>
                <a:latin typeface="Times New Roman" panose="02020603050405020304" pitchFamily="18" charset="0"/>
                <a:ea typeface="SimSun" panose="02010600030101010101" pitchFamily="2" charset="-122"/>
              </a:rPr>
              <a:t>İslamiyet</a:t>
            </a:r>
            <a:r>
              <a:rPr lang="en-US" sz="2400" i="1" dirty="0">
                <a:effectLst/>
                <a:latin typeface="Times New Roman" panose="02020603050405020304" pitchFamily="18" charset="0"/>
                <a:ea typeface="SimSun" panose="02010600030101010101" pitchFamily="2" charset="-122"/>
              </a:rPr>
              <a:t>: </a:t>
            </a:r>
            <a:r>
              <a:rPr lang="en-US" sz="2400" i="1" dirty="0" err="1">
                <a:effectLst/>
                <a:latin typeface="Times New Roman" panose="02020603050405020304" pitchFamily="18" charset="0"/>
                <a:ea typeface="SimSun" panose="02010600030101010101" pitchFamily="2" charset="-122"/>
              </a:rPr>
              <a:t>Açe</a:t>
            </a:r>
            <a:r>
              <a:rPr lang="en-US" sz="2400" i="1" dirty="0">
                <a:effectLst/>
                <a:latin typeface="Times New Roman" panose="02020603050405020304" pitchFamily="18" charset="0"/>
                <a:ea typeface="SimSun" panose="02010600030101010101" pitchFamily="2" charset="-122"/>
              </a:rPr>
              <a:t> </a:t>
            </a:r>
            <a:r>
              <a:rPr lang="en-US" sz="2400" i="1" dirty="0" err="1">
                <a:effectLst/>
                <a:latin typeface="Times New Roman" panose="02020603050405020304" pitchFamily="18" charset="0"/>
                <a:ea typeface="SimSun" panose="02010600030101010101" pitchFamily="2" charset="-122"/>
              </a:rPr>
              <a:t>Tarihçesi</a:t>
            </a:r>
            <a:r>
              <a:rPr lang="en-US" sz="2400" dirty="0">
                <a:effectLst/>
                <a:latin typeface="Times New Roman" panose="02020603050405020304" pitchFamily="18" charset="0"/>
                <a:ea typeface="SimSun" panose="02010600030101010101" pitchFamily="2" charset="-122"/>
              </a:rPr>
              <a:t>, (Tr.:), </a:t>
            </a:r>
            <a:r>
              <a:rPr lang="en-US" sz="2400" dirty="0" err="1">
                <a:effectLst/>
                <a:latin typeface="Times New Roman" panose="02020603050405020304" pitchFamily="18" charset="0"/>
                <a:ea typeface="SimSun" panose="02010600030101010101" pitchFamily="2" charset="-122"/>
              </a:rPr>
              <a:t>Konstantiniyye</a:t>
            </a:r>
            <a:r>
              <a:rPr lang="en-US" sz="2400" dirty="0">
                <a:effectLst/>
                <a:latin typeface="Times New Roman" panose="02020603050405020304" pitchFamily="18" charset="0"/>
                <a:ea typeface="SimSun" panose="02010600030101010101" pitchFamily="2" charset="-122"/>
              </a:rPr>
              <a:t>: </a:t>
            </a:r>
            <a:r>
              <a:rPr lang="en-US" sz="2400" dirty="0" err="1">
                <a:effectLst/>
                <a:latin typeface="Times New Roman" panose="02020603050405020304" pitchFamily="18" charset="0"/>
                <a:ea typeface="SimSun" panose="02010600030101010101" pitchFamily="2" charset="-122"/>
              </a:rPr>
              <a:t>Malumat</a:t>
            </a:r>
            <a:r>
              <a:rPr lang="en-US" sz="2400" dirty="0">
                <a:effectLst/>
                <a:latin typeface="Times New Roman" panose="02020603050405020304" pitchFamily="18" charset="0"/>
                <a:ea typeface="SimSun" panose="02010600030101010101" pitchFamily="2" charset="-122"/>
              </a:rPr>
              <a:t> </a:t>
            </a:r>
            <a:r>
              <a:rPr lang="en-US" sz="2400" dirty="0" err="1">
                <a:effectLst/>
                <a:latin typeface="Times New Roman" panose="02020603050405020304" pitchFamily="18" charset="0"/>
                <a:ea typeface="SimSun" panose="02010600030101010101" pitchFamily="2" charset="-122"/>
              </a:rPr>
              <a:t>Kütüphanesi</a:t>
            </a:r>
            <a:r>
              <a:rPr lang="en-US" sz="2400" dirty="0">
                <a:effectLst/>
                <a:latin typeface="Times New Roman" panose="02020603050405020304" pitchFamily="18" charset="0"/>
                <a:ea typeface="SimSun" panose="02010600030101010101" pitchFamily="2" charset="-122"/>
              </a:rPr>
              <a:t>.</a:t>
            </a:r>
            <a:endParaRPr lang="en-ID" sz="2400" dirty="0">
              <a:effectLst/>
              <a:latin typeface="Calibri" panose="020F0502020204030204" pitchFamily="34" charset="0"/>
              <a:ea typeface="SimSun" panose="02010600030101010101" pitchFamily="2" charset="-122"/>
            </a:endParaRPr>
          </a:p>
          <a:p>
            <a:pPr algn="ctr"/>
            <a:endParaRPr lang="tr-TR" dirty="0">
              <a:latin typeface="Times New Roman" panose="02020603050405020304" pitchFamily="18" charset="0"/>
              <a:cs typeface="Times New Roman" panose="02020603050405020304" pitchFamily="18" charset="0"/>
            </a:endParaRPr>
          </a:p>
          <a:p>
            <a:pPr algn="ctr"/>
            <a:r>
              <a:rPr lang="tr-TR" b="1" dirty="0">
                <a:latin typeface="Times New Roman" panose="02020603050405020304" pitchFamily="18" charset="0"/>
                <a:cs typeface="Times New Roman" panose="02020603050405020304" pitchFamily="18" charset="0"/>
              </a:rPr>
              <a:t>Sebilürreşad (20th century)</a:t>
            </a:r>
          </a:p>
          <a:p>
            <a:r>
              <a:rPr lang="tr-TR" sz="2400" dirty="0">
                <a:effectLst/>
                <a:latin typeface="Times New Roman" panose="02020603050405020304" pitchFamily="18" charset="0"/>
                <a:ea typeface="Calibri" panose="020F0502020204030204" pitchFamily="34" charset="0"/>
                <a:cs typeface="Arial" panose="020B0604020202020204" pitchFamily="34" charset="0"/>
              </a:rPr>
              <a:t>Tevfik Fikret. (1330 / 1912). “Hint Yolunda” (13). Hıta-i Irakiyye Umur-u Zaraiyesi Nasıl İhya ve İslah olunur?, </a:t>
            </a:r>
            <a:r>
              <a:rPr lang="tr-TR" sz="2400" b="1" i="1" dirty="0">
                <a:effectLst/>
                <a:latin typeface="Times New Roman" panose="02020603050405020304" pitchFamily="18" charset="0"/>
                <a:ea typeface="Calibri" panose="020F0502020204030204" pitchFamily="34" charset="0"/>
                <a:cs typeface="Arial" panose="020B0604020202020204" pitchFamily="34" charset="0"/>
              </a:rPr>
              <a:t>Sebilürreşad</a:t>
            </a:r>
            <a:r>
              <a:rPr lang="tr-TR" sz="2400" dirty="0">
                <a:effectLst/>
                <a:latin typeface="Times New Roman" panose="02020603050405020304" pitchFamily="18" charset="0"/>
                <a:ea typeface="Calibri" panose="020F0502020204030204" pitchFamily="34" charset="0"/>
                <a:cs typeface="Arial" panose="020B0604020202020204" pitchFamily="34" charset="0"/>
              </a:rPr>
              <a:t>, Mekatib, (Hindistan Muhabir-i Mahsusamızdan) -1-, Adedi: 213-34. s. 154.</a:t>
            </a:r>
            <a:endParaRPr lang="en-ID" sz="2400" dirty="0">
              <a:effectLst/>
              <a:latin typeface="Calibri" panose="020F0502020204030204" pitchFamily="34" charset="0"/>
              <a:ea typeface="Calibri" panose="020F0502020204030204" pitchFamily="34" charset="0"/>
              <a:cs typeface="Arial" panose="020B0604020202020204" pitchFamily="34" charset="0"/>
            </a:endParaRPr>
          </a:p>
          <a:p>
            <a:endParaRPr lang="tr-TR" dirty="0"/>
          </a:p>
          <a:p>
            <a:endParaRPr lang="en-ID" dirty="0"/>
          </a:p>
        </p:txBody>
      </p:sp>
    </p:spTree>
    <p:extLst>
      <p:ext uri="{BB962C8B-B14F-4D97-AF65-F5344CB8AC3E}">
        <p14:creationId xmlns:p14="http://schemas.microsoft.com/office/powerpoint/2010/main" val="4946471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8B283-3CF1-0A5F-5693-54C2105DAEC3}"/>
              </a:ext>
            </a:extLst>
          </p:cNvPr>
          <p:cNvSpPr>
            <a:spLocks noGrp="1"/>
          </p:cNvSpPr>
          <p:nvPr>
            <p:ph type="title"/>
          </p:nvPr>
        </p:nvSpPr>
        <p:spPr/>
        <p:txBody>
          <a:bodyPr>
            <a:normAutofit/>
          </a:bodyPr>
          <a:lstStyle/>
          <a:p>
            <a:pPr algn="ctr"/>
            <a:r>
              <a:rPr lang="en-US" sz="4000" dirty="0">
                <a:effectLst/>
                <a:latin typeface="Times New Roman" panose="02020603050405020304" pitchFamily="18" charset="0"/>
                <a:ea typeface="Calibri" panose="020F0502020204030204" pitchFamily="34" charset="0"/>
              </a:rPr>
              <a:t>The </a:t>
            </a:r>
            <a:r>
              <a:rPr lang="tr-TR" sz="4000" dirty="0">
                <a:effectLst/>
                <a:latin typeface="Times New Roman" panose="02020603050405020304" pitchFamily="18" charset="0"/>
                <a:ea typeface="Calibri" panose="020F0502020204030204" pitchFamily="34" charset="0"/>
              </a:rPr>
              <a:t>issue of the Ottomans and ‘geographical conciousness’</a:t>
            </a:r>
            <a:endParaRPr lang="en-ID" sz="4000" dirty="0"/>
          </a:p>
        </p:txBody>
      </p:sp>
      <p:sp>
        <p:nvSpPr>
          <p:cNvPr id="3" name="Content Placeholder 2">
            <a:extLst>
              <a:ext uri="{FF2B5EF4-FFF2-40B4-BE49-F238E27FC236}">
                <a16:creationId xmlns:a16="http://schemas.microsoft.com/office/drawing/2014/main" id="{AF9CF096-84AE-E60B-4679-EB91C6BD69D1}"/>
              </a:ext>
            </a:extLst>
          </p:cNvPr>
          <p:cNvSpPr>
            <a:spLocks noGrp="1"/>
          </p:cNvSpPr>
          <p:nvPr>
            <p:ph idx="1"/>
          </p:nvPr>
        </p:nvSpPr>
        <p:spPr/>
        <p:txBody>
          <a:bodyPr>
            <a:normAutofit/>
          </a:bodyPr>
          <a:lstStyle/>
          <a:p>
            <a:pPr algn="just"/>
            <a:r>
              <a:rPr lang="en-US" sz="4000" dirty="0">
                <a:effectLst/>
                <a:latin typeface="Times New Roman" panose="02020603050405020304" pitchFamily="18" charset="0"/>
                <a:ea typeface="Calibri" panose="020F0502020204030204" pitchFamily="34" charset="0"/>
              </a:rPr>
              <a:t>The question is what place the Indian Ocean occupied in the Ottoman political mind. </a:t>
            </a:r>
            <a:endParaRPr lang="tr-TR" sz="4000" dirty="0">
              <a:effectLst/>
              <a:latin typeface="Times New Roman" panose="02020603050405020304" pitchFamily="18" charset="0"/>
              <a:ea typeface="Calibri" panose="020F0502020204030204" pitchFamily="34" charset="0"/>
            </a:endParaRPr>
          </a:p>
          <a:p>
            <a:pPr algn="just"/>
            <a:endParaRPr lang="tr-TR" sz="4000" dirty="0">
              <a:effectLst/>
              <a:latin typeface="Times New Roman" panose="02020603050405020304" pitchFamily="18" charset="0"/>
              <a:ea typeface="Calibri" panose="020F0502020204030204" pitchFamily="34" charset="0"/>
            </a:endParaRPr>
          </a:p>
          <a:p>
            <a:pPr algn="just"/>
            <a:r>
              <a:rPr lang="tr-TR" sz="4000" dirty="0">
                <a:effectLst/>
                <a:latin typeface="Times New Roman" panose="02020603050405020304" pitchFamily="18" charset="0"/>
                <a:ea typeface="Calibri" panose="020F0502020204030204" pitchFamily="34" charset="0"/>
              </a:rPr>
              <a:t>«... </a:t>
            </a:r>
            <a:r>
              <a:rPr lang="en-US" sz="4000" dirty="0">
                <a:effectLst/>
                <a:latin typeface="Times New Roman" panose="02020603050405020304" pitchFamily="18" charset="0"/>
                <a:ea typeface="Calibri" panose="020F0502020204030204" pitchFamily="34" charset="0"/>
              </a:rPr>
              <a:t>no established sustainable institutionalized networks on an eco-political basis.</a:t>
            </a:r>
            <a:r>
              <a:rPr lang="tr-TR" sz="4000" dirty="0">
                <a:effectLst/>
                <a:latin typeface="Times New Roman" panose="02020603050405020304" pitchFamily="18" charset="0"/>
                <a:ea typeface="Calibri" panose="020F0502020204030204" pitchFamily="34" charset="0"/>
              </a:rPr>
              <a:t>»</a:t>
            </a:r>
            <a:endParaRPr lang="en-ID" sz="4000" dirty="0"/>
          </a:p>
        </p:txBody>
      </p:sp>
    </p:spTree>
    <p:extLst>
      <p:ext uri="{BB962C8B-B14F-4D97-AF65-F5344CB8AC3E}">
        <p14:creationId xmlns:p14="http://schemas.microsoft.com/office/powerpoint/2010/main" val="1507879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FAA2B-CF1A-88AA-6AC3-D624AF5ADE1A}"/>
              </a:ext>
            </a:extLst>
          </p:cNvPr>
          <p:cNvSpPr>
            <a:spLocks noGrp="1"/>
          </p:cNvSpPr>
          <p:nvPr>
            <p:ph type="title"/>
          </p:nvPr>
        </p:nvSpPr>
        <p:spPr/>
        <p:txBody>
          <a:bodyPr/>
          <a:lstStyle/>
          <a:p>
            <a:pPr algn="ctr"/>
            <a:r>
              <a:rPr lang="tr-TR" b="1" dirty="0">
                <a:latin typeface="Times New Roman" panose="02020603050405020304" pitchFamily="18" charset="0"/>
                <a:cs typeface="Times New Roman" panose="02020603050405020304" pitchFamily="18" charset="0"/>
              </a:rPr>
              <a:t>Geographical Conciousness</a:t>
            </a:r>
            <a:endParaRPr lang="en-ID"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9DF916A-3AD0-E56A-38CC-C217E7592D4E}"/>
              </a:ext>
            </a:extLst>
          </p:cNvPr>
          <p:cNvSpPr>
            <a:spLocks noGrp="1"/>
          </p:cNvSpPr>
          <p:nvPr>
            <p:ph idx="1"/>
          </p:nvPr>
        </p:nvSpPr>
        <p:spPr/>
        <p:txBody>
          <a:bodyPr/>
          <a:lstStyle/>
          <a:p>
            <a:pPr algn="just"/>
            <a:r>
              <a:rPr lang="tr-TR" sz="3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crucial question needs to be asked whether it is possible or not without any </a:t>
            </a:r>
            <a:r>
              <a:rPr lang="tr-TR" sz="36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conciousness</a:t>
            </a:r>
            <a:r>
              <a:rPr lang="tr-TR" sz="3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of the wider seaways such as the </a:t>
            </a:r>
            <a:r>
              <a:rPr lang="tr-TR" sz="3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Indian Ocean </a:t>
            </a:r>
            <a:r>
              <a:rPr lang="tr-TR" sz="3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during the 16th century onwards (at least aligned with the </a:t>
            </a:r>
            <a:r>
              <a:rPr lang="tr-TR" sz="36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expansioning period </a:t>
            </a:r>
            <a:r>
              <a:rPr lang="tr-TR" sz="3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of the Western European maritime nations)</a:t>
            </a:r>
          </a:p>
          <a:p>
            <a:pPr algn="just"/>
            <a:r>
              <a:rPr lang="tr-TR"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Any action in the form of «geographical society» </a:t>
            </a:r>
            <a:endParaRPr lang="en-ID" sz="36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1356374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34976-C3E9-5B28-3440-E53748AA6BE6}"/>
              </a:ext>
            </a:extLst>
          </p:cNvPr>
          <p:cNvSpPr>
            <a:spLocks noGrp="1"/>
          </p:cNvSpPr>
          <p:nvPr>
            <p:ph type="title"/>
          </p:nvPr>
        </p:nvSpPr>
        <p:spPr/>
        <p:txBody>
          <a:bodyPr/>
          <a:lstStyle/>
          <a:p>
            <a:pPr algn="ctr"/>
            <a:r>
              <a:rPr lang="tr-TR" b="1" dirty="0">
                <a:latin typeface="Times New Roman" panose="02020603050405020304" pitchFamily="18" charset="0"/>
                <a:cs typeface="Times New Roman" panose="02020603050405020304" pitchFamily="18" charset="0"/>
              </a:rPr>
              <a:t>Geographical borders&amp;conciousness</a:t>
            </a:r>
            <a:endParaRPr lang="en-ID"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2C7743F-F521-D18C-036E-0C324CA9BB3E}"/>
              </a:ext>
            </a:extLst>
          </p:cNvPr>
          <p:cNvSpPr>
            <a:spLocks noGrp="1"/>
          </p:cNvSpPr>
          <p:nvPr>
            <p:ph idx="1"/>
          </p:nvPr>
        </p:nvSpPr>
        <p:spPr/>
        <p:txBody>
          <a:bodyPr>
            <a:normAutofit lnSpcReduction="10000"/>
          </a:bodyPr>
          <a:lstStyle/>
          <a:p>
            <a:pPr algn="just"/>
            <a:r>
              <a:rPr lang="tr-TR" sz="3600" dirty="0">
                <a:effectLst/>
                <a:latin typeface="Times New Roman" panose="02020603050405020304" pitchFamily="18" charset="0"/>
                <a:ea typeface="Calibri" panose="020F0502020204030204" pitchFamily="34" charset="0"/>
              </a:rPr>
              <a:t>«... Geographical works redefined the boundaries of the inhabited world in the early modern period...  </a:t>
            </a:r>
            <a:r>
              <a:rPr lang="tr-TR" sz="1400" dirty="0">
                <a:effectLst/>
                <a:latin typeface="Times New Roman" panose="02020603050405020304" pitchFamily="18" charset="0"/>
                <a:ea typeface="Calibri" panose="020F0502020204030204" pitchFamily="34" charset="0"/>
              </a:rPr>
              <a:t>(Emiralioglu, 2012: 163).</a:t>
            </a:r>
          </a:p>
          <a:p>
            <a:pPr algn="just"/>
            <a:endParaRPr lang="tr-TR" sz="3600" dirty="0">
              <a:latin typeface="Times New Roman" panose="02020603050405020304" pitchFamily="18" charset="0"/>
            </a:endParaRPr>
          </a:p>
          <a:p>
            <a:pPr algn="just"/>
            <a:r>
              <a:rPr lang="tr-TR" sz="3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This is related to geographical conciousness. With the relevancy of the </a:t>
            </a:r>
            <a:r>
              <a:rPr lang="tr-TR" sz="3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Acehnese envoys </a:t>
            </a:r>
            <a:r>
              <a:rPr lang="tr-TR" sz="3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send by the Aceh court to Istanbul (1562?-1567?) (Azra, 1999: 53) is no doubt an implicit venture to open a new geographical vision for the Ottoman bureuacracy. </a:t>
            </a:r>
            <a:endParaRPr lang="en-ID" sz="36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ID" dirty="0"/>
          </a:p>
        </p:txBody>
      </p:sp>
    </p:spTree>
    <p:extLst>
      <p:ext uri="{BB962C8B-B14F-4D97-AF65-F5344CB8AC3E}">
        <p14:creationId xmlns:p14="http://schemas.microsoft.com/office/powerpoint/2010/main" val="32313911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0E88D-4FD7-BEDA-9616-4480D1526961}"/>
              </a:ext>
            </a:extLst>
          </p:cNvPr>
          <p:cNvSpPr>
            <a:spLocks noGrp="1"/>
          </p:cNvSpPr>
          <p:nvPr>
            <p:ph type="title"/>
          </p:nvPr>
        </p:nvSpPr>
        <p:spPr/>
        <p:txBody>
          <a:bodyPr/>
          <a:lstStyle/>
          <a:p>
            <a:pPr algn="ctr"/>
            <a:r>
              <a:rPr lang="tr-TR" b="1" dirty="0">
                <a:latin typeface="Times New Roman" panose="02020603050405020304" pitchFamily="18" charset="0"/>
                <a:cs typeface="Times New Roman" panose="02020603050405020304" pitchFamily="18" charset="0"/>
              </a:rPr>
              <a:t>Political conciousness and preparedness</a:t>
            </a:r>
            <a:endParaRPr lang="en-ID"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4724EC9-513A-7C13-4B4A-A36C7BDB6FFD}"/>
              </a:ext>
            </a:extLst>
          </p:cNvPr>
          <p:cNvSpPr>
            <a:spLocks noGrp="1"/>
          </p:cNvSpPr>
          <p:nvPr>
            <p:ph idx="1"/>
          </p:nvPr>
        </p:nvSpPr>
        <p:spPr/>
        <p:txBody>
          <a:bodyPr>
            <a:normAutofit/>
          </a:bodyPr>
          <a:lstStyle/>
          <a:p>
            <a:pPr algn="just"/>
            <a:r>
              <a:rPr lang="tr-TR" sz="4000" b="1" u="sng" dirty="0">
                <a:solidFill>
                  <a:srgbClr val="000000"/>
                </a:solidFill>
                <a:latin typeface="Times New Roman" panose="02020603050405020304" pitchFamily="18" charset="0"/>
                <a:ea typeface="Times New Roman" panose="02020603050405020304" pitchFamily="18" charset="0"/>
              </a:rPr>
              <a:t>Bloch:</a:t>
            </a:r>
            <a:r>
              <a:rPr lang="tr-TR" sz="4000" dirty="0">
                <a:solidFill>
                  <a:srgbClr val="000000"/>
                </a:solidFill>
                <a:latin typeface="Times New Roman" panose="02020603050405020304" pitchFamily="18" charset="0"/>
                <a:ea typeface="Times New Roman" panose="02020603050405020304" pitchFamily="18" charset="0"/>
              </a:rPr>
              <a:t> «... I</a:t>
            </a:r>
            <a:r>
              <a:rPr lang="tr-TR" sz="4000" kern="1200" dirty="0">
                <a:solidFill>
                  <a:srgbClr val="000000"/>
                </a:solidFill>
                <a:effectLst/>
                <a:latin typeface="Times New Roman" panose="02020603050405020304" pitchFamily="18" charset="0"/>
                <a:ea typeface="Times New Roman" panose="02020603050405020304" pitchFamily="18" charset="0"/>
              </a:rPr>
              <a:t>t is </a:t>
            </a:r>
            <a:r>
              <a:rPr lang="tr-TR" sz="4000" b="1" kern="1200" dirty="0">
                <a:solidFill>
                  <a:srgbClr val="000000"/>
                </a:solidFill>
                <a:effectLst/>
                <a:latin typeface="Times New Roman" panose="02020603050405020304" pitchFamily="18" charset="0"/>
                <a:ea typeface="Times New Roman" panose="02020603050405020304" pitchFamily="18" charset="0"/>
              </a:rPr>
              <a:t>human conciousness </a:t>
            </a:r>
            <a:r>
              <a:rPr lang="tr-TR" sz="4000" kern="1200" dirty="0">
                <a:solidFill>
                  <a:srgbClr val="000000"/>
                </a:solidFill>
                <a:effectLst/>
                <a:latin typeface="Times New Roman" panose="02020603050405020304" pitchFamily="18" charset="0"/>
                <a:ea typeface="Times New Roman" panose="02020603050405020304" pitchFamily="18" charset="0"/>
              </a:rPr>
              <a:t>which is the subject matter of history.»</a:t>
            </a:r>
          </a:p>
          <a:p>
            <a:pPr algn="just"/>
            <a:endParaRPr lang="tr-TR" sz="4000" dirty="0">
              <a:solidFill>
                <a:srgbClr val="000000"/>
              </a:solidFill>
              <a:latin typeface="Times New Roman" panose="02020603050405020304" pitchFamily="18" charset="0"/>
            </a:endParaRPr>
          </a:p>
          <a:p>
            <a:pPr algn="just"/>
            <a:r>
              <a:rPr lang="tr-TR" sz="4000" dirty="0">
                <a:solidFill>
                  <a:srgbClr val="000000"/>
                </a:solidFill>
                <a:latin typeface="Times New Roman" panose="02020603050405020304" pitchFamily="18" charset="0"/>
              </a:rPr>
              <a:t>For states, conciousness is inevitable phenomenon. </a:t>
            </a:r>
            <a:r>
              <a:rPr lang="tr-TR" sz="4000" b="1" dirty="0">
                <a:solidFill>
                  <a:srgbClr val="000000"/>
                </a:solidFill>
                <a:latin typeface="Times New Roman" panose="02020603050405020304" pitchFamily="18" charset="0"/>
              </a:rPr>
              <a:t>Geographical conciousness </a:t>
            </a:r>
            <a:r>
              <a:rPr lang="tr-TR" sz="4000" dirty="0">
                <a:solidFill>
                  <a:srgbClr val="000000"/>
                </a:solidFill>
                <a:latin typeface="Times New Roman" panose="02020603050405020304" pitchFamily="18" charset="0"/>
              </a:rPr>
              <a:t>is the initial stage of the network/connectivity/relationship.</a:t>
            </a:r>
          </a:p>
          <a:p>
            <a:pPr algn="just"/>
            <a:endParaRPr lang="en-ID" sz="4000" dirty="0"/>
          </a:p>
        </p:txBody>
      </p:sp>
    </p:spTree>
    <p:extLst>
      <p:ext uri="{BB962C8B-B14F-4D97-AF65-F5344CB8AC3E}">
        <p14:creationId xmlns:p14="http://schemas.microsoft.com/office/powerpoint/2010/main" val="1839560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0CC73-AAA7-2D87-B5C4-DB70295174A3}"/>
              </a:ext>
            </a:extLst>
          </p:cNvPr>
          <p:cNvSpPr>
            <a:spLocks noGrp="1"/>
          </p:cNvSpPr>
          <p:nvPr>
            <p:ph type="title"/>
          </p:nvPr>
        </p:nvSpPr>
        <p:spPr/>
        <p:txBody>
          <a:bodyPr>
            <a:normAutofit/>
          </a:bodyPr>
          <a:lstStyle/>
          <a:p>
            <a:pPr algn="ctr"/>
            <a:r>
              <a:rPr lang="tr-TR" sz="4000" dirty="0">
                <a:latin typeface="Times New Roman" panose="02020603050405020304" pitchFamily="18" charset="0"/>
                <a:cs typeface="Times New Roman" panose="02020603050405020304" pitchFamily="18" charset="0"/>
              </a:rPr>
              <a:t>Classical works and enrichment of Ottoman geography knowledge! </a:t>
            </a:r>
            <a:endParaRPr lang="en-ID"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1AF7A93-B4F2-C31B-9098-69DB0EF052F0}"/>
              </a:ext>
            </a:extLst>
          </p:cNvPr>
          <p:cNvSpPr>
            <a:spLocks noGrp="1"/>
          </p:cNvSpPr>
          <p:nvPr>
            <p:ph idx="1"/>
          </p:nvPr>
        </p:nvSpPr>
        <p:spPr/>
        <p:txBody>
          <a:bodyPr>
            <a:normAutofit fontScale="92500" lnSpcReduction="10000"/>
          </a:bodyPr>
          <a:lstStyle/>
          <a:p>
            <a:pPr algn="just"/>
            <a:r>
              <a:rPr lang="tr-TR" sz="3200" dirty="0">
                <a:latin typeface="Times New Roman" panose="02020603050405020304" pitchFamily="18" charset="0"/>
                <a:cs typeface="Times New Roman" panose="02020603050405020304" pitchFamily="18" charset="0"/>
              </a:rPr>
              <a:t>What the Ottoman bureaucratic elite and/or intellectuals knew about he following works before initiation of their maritime engagement to the Indian Ocean: </a:t>
            </a:r>
          </a:p>
          <a:p>
            <a:pPr algn="just"/>
            <a:endParaRPr lang="tr-TR" sz="3200" dirty="0">
              <a:latin typeface="Times New Roman" panose="02020603050405020304" pitchFamily="18" charset="0"/>
              <a:cs typeface="Times New Roman" panose="02020603050405020304" pitchFamily="18" charset="0"/>
            </a:endParaRPr>
          </a:p>
          <a:p>
            <a:pPr algn="just"/>
            <a:r>
              <a:rPr lang="tr-TR" sz="3200" dirty="0">
                <a:latin typeface="Times New Roman" panose="02020603050405020304" pitchFamily="18" charset="0"/>
                <a:cs typeface="Times New Roman" panose="02020603050405020304" pitchFamily="18" charset="0"/>
              </a:rPr>
              <a:t>Marco Polo, (1295)</a:t>
            </a:r>
          </a:p>
          <a:p>
            <a:pPr algn="just"/>
            <a:r>
              <a:rPr lang="tr-TR" sz="3200" dirty="0">
                <a:latin typeface="Times New Roman" panose="02020603050405020304" pitchFamily="18" charset="0"/>
                <a:cs typeface="Times New Roman" panose="02020603050405020304" pitchFamily="18" charset="0"/>
              </a:rPr>
              <a:t>Abu Abdullah Muhammad Ibn Batuta (1344-45)</a:t>
            </a:r>
          </a:p>
          <a:p>
            <a:pPr algn="just"/>
            <a:r>
              <a:rPr lang="tr-TR" sz="3200" dirty="0">
                <a:latin typeface="Times New Roman" panose="02020603050405020304" pitchFamily="18" charset="0"/>
                <a:cs typeface="Times New Roman" panose="02020603050405020304" pitchFamily="18" charset="0"/>
              </a:rPr>
              <a:t>Ludovico di Varthema (1503-08)</a:t>
            </a:r>
          </a:p>
          <a:p>
            <a:pPr algn="just"/>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Odoric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of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Pardonone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(1320-30)</a:t>
            </a:r>
            <a:r>
              <a:rPr lang="tr-TR" sz="1800" b="1" dirty="0">
                <a:effectLst/>
                <a:latin typeface="Times New Roman" panose="02020603050405020304" pitchFamily="18" charset="0"/>
                <a:ea typeface="Calibri" panose="020F0502020204030204" pitchFamily="34" charset="0"/>
              </a:rPr>
              <a:t> </a:t>
            </a:r>
          </a:p>
          <a:p>
            <a:pPr algn="just"/>
            <a:r>
              <a:rPr lang="tr-TR" sz="3200" dirty="0">
                <a:effectLst/>
                <a:latin typeface="Times New Roman" panose="02020603050405020304" pitchFamily="18" charset="0"/>
                <a:ea typeface="Calibri" panose="020F0502020204030204" pitchFamily="34" charset="0"/>
              </a:rPr>
              <a:t>Athanasius Nikitin (1466-1472)</a:t>
            </a:r>
            <a:endParaRPr lang="tr-TR" sz="3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tr-TR" dirty="0"/>
          </a:p>
          <a:p>
            <a:endParaRPr lang="en-ID" dirty="0"/>
          </a:p>
        </p:txBody>
      </p:sp>
    </p:spTree>
    <p:extLst>
      <p:ext uri="{BB962C8B-B14F-4D97-AF65-F5344CB8AC3E}">
        <p14:creationId xmlns:p14="http://schemas.microsoft.com/office/powerpoint/2010/main" val="1913586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AD22D-97F2-4DF5-CD71-364A1D244C7E}"/>
              </a:ext>
            </a:extLst>
          </p:cNvPr>
          <p:cNvSpPr>
            <a:spLocks noGrp="1"/>
          </p:cNvSpPr>
          <p:nvPr>
            <p:ph type="title"/>
          </p:nvPr>
        </p:nvSpPr>
        <p:spPr/>
        <p:txBody>
          <a:bodyPr/>
          <a:lstStyle/>
          <a:p>
            <a:pPr algn="ctr"/>
            <a:r>
              <a:rPr lang="tr-TR" b="1" dirty="0">
                <a:latin typeface="Times New Roman" panose="02020603050405020304" pitchFamily="18" charset="0"/>
                <a:cs typeface="Times New Roman" panose="02020603050405020304" pitchFamily="18" charset="0"/>
              </a:rPr>
              <a:t>Dichomoty</a:t>
            </a:r>
            <a:r>
              <a:rPr lang="tr-TR" dirty="0">
                <a:latin typeface="Times New Roman" panose="02020603050405020304" pitchFamily="18" charset="0"/>
                <a:cs typeface="Times New Roman" panose="02020603050405020304" pitchFamily="18" charset="0"/>
              </a:rPr>
              <a:t>: military power and/or </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commercial interest</a:t>
            </a:r>
            <a:endParaRPr lang="en-ID"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3F2553E-94BD-ABA2-D27C-C7158F467C7C}"/>
              </a:ext>
            </a:extLst>
          </p:cNvPr>
          <p:cNvSpPr>
            <a:spLocks noGrp="1"/>
          </p:cNvSpPr>
          <p:nvPr>
            <p:ph idx="1"/>
          </p:nvPr>
        </p:nvSpPr>
        <p:spPr/>
        <p:txBody>
          <a:bodyPr/>
          <a:lstStyle/>
          <a:p>
            <a:pPr algn="just"/>
            <a:r>
              <a:rPr lang="tr-TR" sz="4000" dirty="0">
                <a:effectLst/>
                <a:latin typeface="Times New Roman" panose="02020603050405020304" pitchFamily="18" charset="0"/>
                <a:ea typeface="Calibri" panose="020F0502020204030204" pitchFamily="34" charset="0"/>
                <a:cs typeface="Times New Roman" panose="02020603050405020304" pitchFamily="18" charset="0"/>
              </a:rPr>
              <a:t>“</a:t>
            </a:r>
            <a:r>
              <a:rPr lang="en-ID" sz="4000" dirty="0">
                <a:effectLst/>
                <a:latin typeface="Times New Roman" panose="02020603050405020304" pitchFamily="18" charset="0"/>
                <a:ea typeface="Calibri" panose="020F0502020204030204" pitchFamily="34" charset="0"/>
                <a:cs typeface="Times New Roman" panose="02020603050405020304" pitchFamily="18" charset="0"/>
              </a:rPr>
              <a:t>While the </a:t>
            </a:r>
            <a:r>
              <a:rPr lang="en-ID" sz="4000" b="1" dirty="0">
                <a:effectLst/>
                <a:latin typeface="Times New Roman" panose="02020603050405020304" pitchFamily="18" charset="0"/>
                <a:ea typeface="Calibri" panose="020F0502020204030204" pitchFamily="34" charset="0"/>
                <a:cs typeface="Times New Roman" panose="02020603050405020304" pitchFamily="18" charset="0"/>
              </a:rPr>
              <a:t>inadequacy of commercial activities </a:t>
            </a:r>
            <a:r>
              <a:rPr lang="en-ID" sz="4000" dirty="0">
                <a:effectLst/>
                <a:latin typeface="Times New Roman" panose="02020603050405020304" pitchFamily="18" charset="0"/>
                <a:ea typeface="Calibri" panose="020F0502020204030204" pitchFamily="34" charset="0"/>
                <a:cs typeface="Times New Roman" panose="02020603050405020304" pitchFamily="18" charset="0"/>
              </a:rPr>
              <a:t>in the shadow of the navy constitutes an issue that historians mostly accept and agree on, it casts doubt on the idea that the Ottomans created a naval empire.</a:t>
            </a:r>
            <a:r>
              <a:rPr lang="tr-TR"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(Özbaran 2007: 49).</a:t>
            </a:r>
            <a:endParaRPr lang="en-ID" sz="1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25710419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D64BA-5242-6FA0-193D-16F5A6C90424}"/>
              </a:ext>
            </a:extLst>
          </p:cNvPr>
          <p:cNvSpPr>
            <a:spLocks noGrp="1"/>
          </p:cNvSpPr>
          <p:nvPr>
            <p:ph type="title"/>
          </p:nvPr>
        </p:nvSpPr>
        <p:spPr/>
        <p:txBody>
          <a:bodyPr>
            <a:normAutofit/>
          </a:bodyPr>
          <a:lstStyle/>
          <a:p>
            <a:pPr algn="ctr"/>
            <a:r>
              <a:rPr lang="tr-TR" sz="3600" dirty="0">
                <a:latin typeface="Times New Roman" panose="02020603050405020304" pitchFamily="18" charset="0"/>
                <a:cs typeface="Times New Roman" panose="02020603050405020304" pitchFamily="18" charset="0"/>
              </a:rPr>
              <a:t> General books of history of Islam and the Archipelago&amp;Indian Ocean </a:t>
            </a:r>
            <a:endParaRPr lang="en-ID" dirty="0"/>
          </a:p>
        </p:txBody>
      </p:sp>
      <p:sp>
        <p:nvSpPr>
          <p:cNvPr id="3" name="Content Placeholder 2">
            <a:extLst>
              <a:ext uri="{FF2B5EF4-FFF2-40B4-BE49-F238E27FC236}">
                <a16:creationId xmlns:a16="http://schemas.microsoft.com/office/drawing/2014/main" id="{8E574E43-3AC9-B6D7-D9D9-E771E846279B}"/>
              </a:ext>
            </a:extLst>
          </p:cNvPr>
          <p:cNvSpPr>
            <a:spLocks noGrp="1"/>
          </p:cNvSpPr>
          <p:nvPr>
            <p:ph idx="1"/>
          </p:nvPr>
        </p:nvSpPr>
        <p:spPr/>
        <p:txBody>
          <a:bodyPr>
            <a:noAutofit/>
          </a:bodyPr>
          <a:lstStyle/>
          <a:p>
            <a:r>
              <a:rPr lang="tr-TR" sz="3600" b="1" dirty="0">
                <a:latin typeface="Times New Roman" panose="02020603050405020304" pitchFamily="18" charset="0"/>
                <a:cs typeface="Times New Roman" panose="02020603050405020304" pitchFamily="18" charset="0"/>
              </a:rPr>
              <a:t>A fundamental statement</a:t>
            </a:r>
            <a:r>
              <a:rPr lang="tr-TR" sz="3600" dirty="0">
                <a:latin typeface="Times New Roman" panose="02020603050405020304" pitchFamily="18" charset="0"/>
                <a:cs typeface="Times New Roman" panose="02020603050405020304" pitchFamily="18" charset="0"/>
              </a:rPr>
              <a:t>: </a:t>
            </a:r>
          </a:p>
          <a:p>
            <a:pPr algn="just"/>
            <a:r>
              <a:rPr lang="tr-TR" sz="3600" dirty="0">
                <a:latin typeface="Times New Roman" panose="02020603050405020304" pitchFamily="18" charset="0"/>
                <a:cs typeface="Times New Roman" panose="02020603050405020304" pitchFamily="18" charset="0"/>
              </a:rPr>
              <a:t>«</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The Ottoman State’s engagement with littoral states in the Indian Ocean has been a subject of lesser discussion in general Ottoman history</a:t>
            </a:r>
            <a:r>
              <a:rPr lang="tr-TR" sz="36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r>
              <a:rPr lang="tr-TR" sz="3600" b="1" dirty="0">
                <a:latin typeface="Times New Roman" panose="02020603050405020304" pitchFamily="18" charset="0"/>
                <a:cs typeface="Times New Roman" panose="02020603050405020304" pitchFamily="18" charset="0"/>
              </a:rPr>
              <a:t>Dynamic relations but ‘Dissonance</a:t>
            </a:r>
            <a:r>
              <a:rPr lang="tr-TR" sz="3600" dirty="0">
                <a:latin typeface="Times New Roman" panose="02020603050405020304" pitchFamily="18" charset="0"/>
                <a:cs typeface="Times New Roman" panose="02020603050405020304" pitchFamily="18" charset="0"/>
              </a:rPr>
              <a:t>’: </a:t>
            </a:r>
          </a:p>
          <a:p>
            <a:pPr algn="just"/>
            <a:r>
              <a:rPr lang="tr-TR" sz="3600" dirty="0">
                <a:latin typeface="Times New Roman" panose="02020603050405020304" pitchFamily="18" charset="0"/>
                <a:cs typeface="Times New Roman" panose="02020603050405020304" pitchFamily="18" charset="0"/>
              </a:rPr>
              <a:t>«...</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dynamic</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relationship between the Ottoman state and Malay polities while noting the </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dissonance</a:t>
            </a:r>
            <a:r>
              <a:rPr lang="tr-TR"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that occurred in the process</a:t>
            </a:r>
            <a:r>
              <a:rPr lang="tr-TR" sz="3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53426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87B83-137E-FDC2-70A8-02BE0D4243E8}"/>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582692F9-6690-2844-2532-1190FCB0FA3A}"/>
              </a:ext>
            </a:extLst>
          </p:cNvPr>
          <p:cNvSpPr>
            <a:spLocks noGrp="1"/>
          </p:cNvSpPr>
          <p:nvPr>
            <p:ph idx="1"/>
          </p:nvPr>
        </p:nvSpPr>
        <p:spPr/>
        <p:txBody>
          <a:bodyPr>
            <a:normAutofit/>
          </a:bodyPr>
          <a:lstStyle/>
          <a:p>
            <a:pPr algn="just"/>
            <a:r>
              <a:rPr lang="tr-TR" sz="3600" dirty="0">
                <a:solidFill>
                  <a:srgbClr val="363636"/>
                </a:solidFill>
                <a:effectLst/>
                <a:latin typeface="Times New Roman" panose="02020603050405020304" pitchFamily="18" charset="0"/>
                <a:ea typeface="Times New Roman" panose="02020603050405020304" pitchFamily="18" charset="0"/>
              </a:rPr>
              <a:t>“....</a:t>
            </a:r>
            <a:r>
              <a:rPr lang="en-ID" sz="3600" dirty="0">
                <a:solidFill>
                  <a:srgbClr val="363636"/>
                </a:solidFill>
                <a:effectLst/>
                <a:latin typeface="Times New Roman" panose="02020603050405020304" pitchFamily="18" charset="0"/>
                <a:ea typeface="Times New Roman" panose="02020603050405020304" pitchFamily="18" charset="0"/>
              </a:rPr>
              <a:t> We have very limited information on the number of the Ottoman Empire's naval power in the Indian Ocean and the salaries they received. The </a:t>
            </a:r>
            <a:r>
              <a:rPr lang="en-ID" sz="3600" b="1" i="1" dirty="0" err="1">
                <a:solidFill>
                  <a:srgbClr val="363636"/>
                </a:solidFill>
                <a:effectLst/>
                <a:latin typeface="Times New Roman" panose="02020603050405020304" pitchFamily="18" charset="0"/>
                <a:ea typeface="Times New Roman" panose="02020603050405020304" pitchFamily="18" charset="0"/>
              </a:rPr>
              <a:t>mevacib</a:t>
            </a:r>
            <a:r>
              <a:rPr lang="en-ID" sz="3600" dirty="0">
                <a:solidFill>
                  <a:srgbClr val="363636"/>
                </a:solidFill>
                <a:effectLst/>
                <a:latin typeface="Times New Roman" panose="02020603050405020304" pitchFamily="18" charset="0"/>
                <a:ea typeface="Times New Roman" panose="02020603050405020304" pitchFamily="18" charset="0"/>
              </a:rPr>
              <a:t> </a:t>
            </a:r>
            <a:r>
              <a:rPr lang="tr-TR" sz="3600" dirty="0">
                <a:solidFill>
                  <a:srgbClr val="363636"/>
                </a:solidFill>
                <a:effectLst/>
                <a:latin typeface="Times New Roman" panose="02020603050405020304" pitchFamily="18" charset="0"/>
                <a:ea typeface="Times New Roman" panose="02020603050405020304" pitchFamily="18" charset="0"/>
              </a:rPr>
              <a:t>(</a:t>
            </a:r>
            <a:r>
              <a:rPr lang="tr-TR" sz="3600" i="1" dirty="0">
                <a:solidFill>
                  <a:srgbClr val="363636"/>
                </a:solidFill>
                <a:effectLst/>
                <a:latin typeface="Times New Roman" panose="02020603050405020304" pitchFamily="18" charset="0"/>
                <a:ea typeface="Times New Roman" panose="02020603050405020304" pitchFamily="18" charset="0"/>
              </a:rPr>
              <a:t>stipends</a:t>
            </a:r>
            <a:r>
              <a:rPr lang="tr-TR" sz="3600" dirty="0">
                <a:solidFill>
                  <a:srgbClr val="363636"/>
                </a:solidFill>
                <a:effectLst/>
                <a:latin typeface="Times New Roman" panose="02020603050405020304" pitchFamily="18" charset="0"/>
                <a:ea typeface="Times New Roman" panose="02020603050405020304" pitchFamily="18" charset="0"/>
              </a:rPr>
              <a:t>) </a:t>
            </a:r>
            <a:r>
              <a:rPr lang="en-ID" sz="3600" dirty="0">
                <a:solidFill>
                  <a:srgbClr val="363636"/>
                </a:solidFill>
                <a:effectLst/>
                <a:latin typeface="Times New Roman" panose="02020603050405020304" pitchFamily="18" charset="0"/>
                <a:ea typeface="Times New Roman" panose="02020603050405020304" pitchFamily="18" charset="0"/>
              </a:rPr>
              <a:t>and accounting books preserved both in </a:t>
            </a:r>
            <a:r>
              <a:rPr lang="en-ID" sz="3600" dirty="0" err="1">
                <a:solidFill>
                  <a:srgbClr val="363636"/>
                </a:solidFill>
                <a:effectLst/>
                <a:latin typeface="Times New Roman" panose="02020603050405020304" pitchFamily="18" charset="0"/>
                <a:ea typeface="Times New Roman" panose="02020603050405020304" pitchFamily="18" charset="0"/>
              </a:rPr>
              <a:t>Topkapı</a:t>
            </a:r>
            <a:r>
              <a:rPr lang="en-ID" sz="3600" dirty="0">
                <a:solidFill>
                  <a:srgbClr val="363636"/>
                </a:solidFill>
                <a:effectLst/>
                <a:latin typeface="Times New Roman" panose="02020603050405020304" pitchFamily="18" charset="0"/>
                <a:ea typeface="Times New Roman" panose="02020603050405020304" pitchFamily="18" charset="0"/>
              </a:rPr>
              <a:t> Palace and in the BOA in Istanbul contain some illuminating information about the permanent naval power of the Ottomans on the ocean line</a:t>
            </a:r>
            <a:r>
              <a:rPr lang="tr-TR" sz="3600" dirty="0">
                <a:solidFill>
                  <a:srgbClr val="363636"/>
                </a:solidFill>
                <a:effectLst/>
                <a:latin typeface="Times New Roman" panose="02020603050405020304" pitchFamily="18" charset="0"/>
                <a:ea typeface="Times New Roman" panose="02020603050405020304" pitchFamily="18" charset="0"/>
              </a:rPr>
              <a:t> </a:t>
            </a:r>
            <a:r>
              <a:rPr lang="tr-TR" sz="1400" dirty="0">
                <a:solidFill>
                  <a:srgbClr val="363636"/>
                </a:solidFill>
                <a:effectLst/>
                <a:latin typeface="Times New Roman" panose="02020603050405020304" pitchFamily="18" charset="0"/>
                <a:ea typeface="Times New Roman" panose="02020603050405020304" pitchFamily="18" charset="0"/>
              </a:rPr>
              <a:t>(Özbaran, 2013: 274).</a:t>
            </a:r>
            <a:endParaRPr lang="en-ID" sz="1400" dirty="0"/>
          </a:p>
        </p:txBody>
      </p:sp>
    </p:spTree>
    <p:extLst>
      <p:ext uri="{BB962C8B-B14F-4D97-AF65-F5344CB8AC3E}">
        <p14:creationId xmlns:p14="http://schemas.microsoft.com/office/powerpoint/2010/main" val="37232625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41285-83F1-E919-2B0F-A9EDC8C01CD8}"/>
              </a:ext>
            </a:extLst>
          </p:cNvPr>
          <p:cNvSpPr>
            <a:spLocks noGrp="1"/>
          </p:cNvSpPr>
          <p:nvPr>
            <p:ph type="title"/>
          </p:nvPr>
        </p:nvSpPr>
        <p:spPr/>
        <p:txBody>
          <a:bodyPr/>
          <a:lstStyle/>
          <a:p>
            <a:pPr algn="ctr"/>
            <a:r>
              <a:rPr lang="tr-TR" b="1" dirty="0">
                <a:latin typeface="Times New Roman" panose="02020603050405020304" pitchFamily="18" charset="0"/>
                <a:cs typeface="Times New Roman" panose="02020603050405020304" pitchFamily="18" charset="0"/>
              </a:rPr>
              <a:t>The year 1600 and Ottoman maritime power in </a:t>
            </a:r>
            <a:r>
              <a:rPr lang="tr-TR" b="1" i="1" dirty="0">
                <a:latin typeface="Times New Roman" panose="02020603050405020304" pitchFamily="18" charset="0"/>
                <a:cs typeface="Times New Roman" panose="02020603050405020304" pitchFamily="18" charset="0"/>
              </a:rPr>
              <a:t>Basra</a:t>
            </a:r>
            <a:endParaRPr lang="en-ID" b="1" i="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A82BCF8-9218-E687-B9E2-874B079CEB55}"/>
              </a:ext>
            </a:extLst>
          </p:cNvPr>
          <p:cNvSpPr>
            <a:spLocks noGrp="1"/>
          </p:cNvSpPr>
          <p:nvPr>
            <p:ph idx="1"/>
          </p:nvPr>
        </p:nvSpPr>
        <p:spPr/>
        <p:txBody>
          <a:bodyPr>
            <a:noAutofit/>
          </a:bodyPr>
          <a:lstStyle/>
          <a:p>
            <a:pPr algn="just"/>
            <a:r>
              <a:rPr lang="tr-TR" sz="3200" dirty="0">
                <a:solidFill>
                  <a:srgbClr val="363636"/>
                </a:solidFill>
                <a:effectLst/>
                <a:latin typeface="Times New Roman" panose="02020603050405020304" pitchFamily="18" charset="0"/>
                <a:ea typeface="Times New Roman" panose="02020603050405020304" pitchFamily="18" charset="0"/>
              </a:rPr>
              <a:t>...</a:t>
            </a:r>
            <a:r>
              <a:rPr lang="en-ID" sz="3200" dirty="0">
                <a:solidFill>
                  <a:srgbClr val="363636"/>
                </a:solidFill>
                <a:effectLst/>
                <a:latin typeface="Times New Roman" panose="02020603050405020304" pitchFamily="18" charset="0"/>
                <a:ea typeface="Times New Roman" panose="02020603050405020304" pitchFamily="18" charset="0"/>
              </a:rPr>
              <a:t> the number of troops in Basra in 1600. </a:t>
            </a:r>
            <a:endParaRPr lang="tr-TR" sz="3200" dirty="0">
              <a:solidFill>
                <a:srgbClr val="363636"/>
              </a:solidFill>
              <a:effectLst/>
              <a:latin typeface="Times New Roman" panose="02020603050405020304" pitchFamily="18" charset="0"/>
              <a:ea typeface="Times New Roman" panose="02020603050405020304" pitchFamily="18" charset="0"/>
            </a:endParaRPr>
          </a:p>
          <a:p>
            <a:pPr algn="just"/>
            <a:r>
              <a:rPr lang="en-ID" sz="3200" dirty="0">
                <a:solidFill>
                  <a:srgbClr val="363636"/>
                </a:solidFill>
                <a:effectLst/>
                <a:latin typeface="Times New Roman" panose="02020603050405020304" pitchFamily="18" charset="0"/>
                <a:ea typeface="Times New Roman" panose="02020603050405020304" pitchFamily="18" charset="0"/>
              </a:rPr>
              <a:t>734 volunteers </a:t>
            </a:r>
            <a:r>
              <a:rPr lang="tr-TR" sz="3200" dirty="0">
                <a:solidFill>
                  <a:srgbClr val="363636"/>
                </a:solidFill>
                <a:effectLst/>
                <a:latin typeface="Times New Roman" panose="02020603050405020304" pitchFamily="18" charset="0"/>
                <a:ea typeface="Times New Roman" panose="02020603050405020304" pitchFamily="18" charset="0"/>
              </a:rPr>
              <a:t>(</a:t>
            </a:r>
            <a:r>
              <a:rPr lang="en-ID" sz="3200" dirty="0">
                <a:solidFill>
                  <a:srgbClr val="363636"/>
                </a:solidFill>
                <a:effectLst/>
                <a:latin typeface="Times New Roman" panose="02020603050405020304" pitchFamily="18" charset="0"/>
                <a:ea typeface="Times New Roman" panose="02020603050405020304" pitchFamily="18" charset="0"/>
              </a:rPr>
              <a:t>not experienced in shipping</a:t>
            </a:r>
            <a:r>
              <a:rPr lang="tr-TR" sz="3200" dirty="0">
                <a:solidFill>
                  <a:srgbClr val="363636"/>
                </a:solidFill>
                <a:effectLst/>
                <a:latin typeface="Times New Roman" panose="02020603050405020304" pitchFamily="18" charset="0"/>
                <a:ea typeface="Times New Roman" panose="02020603050405020304" pitchFamily="18" charset="0"/>
              </a:rPr>
              <a:t>)</a:t>
            </a:r>
          </a:p>
          <a:p>
            <a:pPr algn="just"/>
            <a:r>
              <a:rPr lang="en-ID" sz="3200" dirty="0">
                <a:solidFill>
                  <a:srgbClr val="363636"/>
                </a:solidFill>
                <a:effectLst/>
                <a:latin typeface="Times New Roman" panose="02020603050405020304" pitchFamily="18" charset="0"/>
                <a:ea typeface="Times New Roman" panose="02020603050405020304" pitchFamily="18" charset="0"/>
              </a:rPr>
              <a:t>610 </a:t>
            </a:r>
            <a:r>
              <a:rPr lang="en-ID" sz="3200" dirty="0" err="1">
                <a:solidFill>
                  <a:srgbClr val="363636"/>
                </a:solidFill>
                <a:effectLst/>
                <a:latin typeface="Times New Roman" panose="02020603050405020304" pitchFamily="18" charset="0"/>
                <a:ea typeface="Times New Roman" panose="02020603050405020304" pitchFamily="18" charset="0"/>
              </a:rPr>
              <a:t>merdans</a:t>
            </a:r>
            <a:r>
              <a:rPr lang="en-ID" sz="3200" dirty="0">
                <a:solidFill>
                  <a:srgbClr val="363636"/>
                </a:solidFill>
                <a:effectLst/>
                <a:latin typeface="Times New Roman" panose="02020603050405020304" pitchFamily="18" charset="0"/>
                <a:ea typeface="Times New Roman" panose="02020603050405020304" pitchFamily="18" charset="0"/>
              </a:rPr>
              <a:t>,</a:t>
            </a:r>
            <a:endParaRPr lang="tr-TR" sz="3200" dirty="0">
              <a:solidFill>
                <a:srgbClr val="363636"/>
              </a:solidFill>
              <a:effectLst/>
              <a:latin typeface="Times New Roman" panose="02020603050405020304" pitchFamily="18" charset="0"/>
              <a:ea typeface="Times New Roman" panose="02020603050405020304" pitchFamily="18" charset="0"/>
            </a:endParaRPr>
          </a:p>
          <a:p>
            <a:pPr algn="just"/>
            <a:r>
              <a:rPr lang="en-ID" sz="3200" dirty="0">
                <a:solidFill>
                  <a:srgbClr val="363636"/>
                </a:solidFill>
                <a:effectLst/>
                <a:latin typeface="Times New Roman" panose="02020603050405020304" pitchFamily="18" charset="0"/>
                <a:ea typeface="Times New Roman" panose="02020603050405020304" pitchFamily="18" charset="0"/>
              </a:rPr>
              <a:t>429 </a:t>
            </a:r>
            <a:r>
              <a:rPr lang="en-ID" sz="3200" dirty="0" err="1">
                <a:solidFill>
                  <a:srgbClr val="363636"/>
                </a:solidFill>
                <a:effectLst/>
                <a:latin typeface="Times New Roman" panose="02020603050405020304" pitchFamily="18" charset="0"/>
                <a:ea typeface="Times New Roman" panose="02020603050405020304" pitchFamily="18" charset="0"/>
              </a:rPr>
              <a:t>azeb</a:t>
            </a:r>
            <a:r>
              <a:rPr lang="en-ID" sz="3200" dirty="0">
                <a:solidFill>
                  <a:srgbClr val="363636"/>
                </a:solidFill>
                <a:effectLst/>
                <a:latin typeface="Times New Roman" panose="02020603050405020304" pitchFamily="18" charset="0"/>
                <a:ea typeface="Times New Roman" panose="02020603050405020304" pitchFamily="18" charset="0"/>
              </a:rPr>
              <a:t> and other officials in the castles. </a:t>
            </a:r>
            <a:endParaRPr lang="tr-TR" sz="3200" dirty="0">
              <a:solidFill>
                <a:srgbClr val="363636"/>
              </a:solidFill>
              <a:effectLst/>
              <a:latin typeface="Times New Roman" panose="02020603050405020304" pitchFamily="18" charset="0"/>
              <a:ea typeface="Times New Roman" panose="02020603050405020304" pitchFamily="18" charset="0"/>
            </a:endParaRPr>
          </a:p>
          <a:p>
            <a:pPr algn="just"/>
            <a:r>
              <a:rPr lang="en-ID" sz="3200" dirty="0">
                <a:solidFill>
                  <a:srgbClr val="363636"/>
                </a:solidFill>
                <a:effectLst/>
                <a:latin typeface="Times New Roman" panose="02020603050405020304" pitchFamily="18" charset="0"/>
                <a:ea typeface="Times New Roman" panose="02020603050405020304" pitchFamily="18" charset="0"/>
              </a:rPr>
              <a:t>These numbers reflect how weak the Ottomans were when compared to actual naval forces on the Persian Gulf. A comparison with land forces or, for example, naval power in the Red Sea will show the Ottomans' deficit in </a:t>
            </a:r>
            <a:r>
              <a:rPr lang="tr-TR" sz="3200" dirty="0">
                <a:solidFill>
                  <a:srgbClr val="363636"/>
                </a:solidFill>
                <a:effectLst/>
                <a:latin typeface="Times New Roman" panose="02020603050405020304" pitchFamily="18" charset="0"/>
                <a:ea typeface="Times New Roman" panose="02020603050405020304" pitchFamily="18" charset="0"/>
              </a:rPr>
              <a:t>O</a:t>
            </a:r>
            <a:r>
              <a:rPr lang="en-ID" sz="3200" dirty="0" err="1">
                <a:solidFill>
                  <a:srgbClr val="363636"/>
                </a:solidFill>
                <a:effectLst/>
                <a:latin typeface="Times New Roman" panose="02020603050405020304" pitchFamily="18" charset="0"/>
                <a:ea typeface="Times New Roman" panose="02020603050405020304" pitchFamily="18" charset="0"/>
              </a:rPr>
              <a:t>cean</a:t>
            </a:r>
            <a:r>
              <a:rPr lang="en-ID" sz="3200" dirty="0">
                <a:solidFill>
                  <a:srgbClr val="363636"/>
                </a:solidFill>
                <a:effectLst/>
                <a:latin typeface="Times New Roman" panose="02020603050405020304" pitchFamily="18" charset="0"/>
                <a:ea typeface="Times New Roman" panose="02020603050405020304" pitchFamily="18" charset="0"/>
              </a:rPr>
              <a:t> navigation. </a:t>
            </a:r>
            <a:endParaRPr lang="en-ID" sz="3200" dirty="0"/>
          </a:p>
        </p:txBody>
      </p:sp>
    </p:spTree>
    <p:extLst>
      <p:ext uri="{BB962C8B-B14F-4D97-AF65-F5344CB8AC3E}">
        <p14:creationId xmlns:p14="http://schemas.microsoft.com/office/powerpoint/2010/main" val="2541070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C07CB-43DE-5E43-FF8C-E08117AEFC60}"/>
              </a:ext>
            </a:extLst>
          </p:cNvPr>
          <p:cNvSpPr>
            <a:spLocks noGrp="1"/>
          </p:cNvSpPr>
          <p:nvPr>
            <p:ph type="title"/>
          </p:nvPr>
        </p:nvSpPr>
        <p:spPr/>
        <p:txBody>
          <a:bodyPr/>
          <a:lstStyle/>
          <a:p>
            <a:pPr algn="r"/>
            <a:r>
              <a:rPr lang="tr-TR" dirty="0">
                <a:latin typeface="Times New Roman" panose="02020603050405020304" pitchFamily="18" charset="0"/>
                <a:cs typeface="Times New Roman" panose="02020603050405020304" pitchFamily="18" charset="0"/>
              </a:rPr>
              <a:t>Continues...</a:t>
            </a:r>
            <a:endParaRPr lang="en-ID"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5FE4CE3-7364-6C61-673C-A1E7E2C95AEC}"/>
              </a:ext>
            </a:extLst>
          </p:cNvPr>
          <p:cNvSpPr>
            <a:spLocks noGrp="1"/>
          </p:cNvSpPr>
          <p:nvPr>
            <p:ph idx="1"/>
          </p:nvPr>
        </p:nvSpPr>
        <p:spPr/>
        <p:txBody>
          <a:bodyPr>
            <a:normAutofit/>
          </a:bodyPr>
          <a:lstStyle/>
          <a:p>
            <a:pPr algn="just"/>
            <a:r>
              <a:rPr lang="en-ID" sz="3600" dirty="0">
                <a:solidFill>
                  <a:srgbClr val="363636"/>
                </a:solidFill>
                <a:effectLst/>
                <a:latin typeface="Times New Roman" panose="02020603050405020304" pitchFamily="18" charset="0"/>
                <a:ea typeface="Times New Roman" panose="02020603050405020304" pitchFamily="18" charset="0"/>
              </a:rPr>
              <a:t>The second table, which reflects the salaries of permanent naval forces, includes annual expenditures, it is clear </a:t>
            </a:r>
            <a:r>
              <a:rPr lang="tr-TR" sz="1200" dirty="0">
                <a:solidFill>
                  <a:srgbClr val="363636"/>
                </a:solidFill>
                <a:effectLst/>
                <a:latin typeface="Times New Roman" panose="02020603050405020304" pitchFamily="18" charset="0"/>
                <a:ea typeface="Times New Roman" panose="02020603050405020304" pitchFamily="18" charset="0"/>
              </a:rPr>
              <a:t>(Özbaran, 2013: 274-5).</a:t>
            </a:r>
            <a:r>
              <a:rPr lang="en-ID" sz="1200" b="1" i="1" dirty="0">
                <a:solidFill>
                  <a:srgbClr val="363636"/>
                </a:solidFill>
                <a:latin typeface="Times New Roman" panose="02020603050405020304" pitchFamily="18" charset="0"/>
                <a:ea typeface="Times New Roman" panose="02020603050405020304" pitchFamily="18" charset="0"/>
              </a:rPr>
              <a:t> how limited they are compared to ground troops</a:t>
            </a:r>
            <a:endParaRPr lang="tr-TR" sz="1200" dirty="0">
              <a:solidFill>
                <a:srgbClr val="363636"/>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1033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9C249-2CD9-7E6D-698D-39A67AD02279}"/>
              </a:ext>
            </a:extLst>
          </p:cNvPr>
          <p:cNvSpPr>
            <a:spLocks noGrp="1"/>
          </p:cNvSpPr>
          <p:nvPr>
            <p:ph type="title"/>
          </p:nvPr>
        </p:nvSpPr>
        <p:spPr/>
        <p:txBody>
          <a:bodyPr/>
          <a:lstStyle/>
          <a:p>
            <a:pPr algn="just"/>
            <a:r>
              <a:rPr lang="tr-TR" dirty="0">
                <a:latin typeface="Times New Roman" panose="02020603050405020304" pitchFamily="18" charset="0"/>
                <a:cs typeface="Times New Roman" panose="02020603050405020304" pitchFamily="18" charset="0"/>
              </a:rPr>
              <a:t>Difficult task: </a:t>
            </a:r>
            <a:r>
              <a:rPr lang="tr-TR" i="1" dirty="0">
                <a:latin typeface="Times New Roman" panose="02020603050405020304" pitchFamily="18" charset="0"/>
                <a:cs typeface="Times New Roman" panose="02020603050405020304" pitchFamily="18" charset="0"/>
              </a:rPr>
              <a:t>Diskusi</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Mau atau tidak mau?</a:t>
            </a:r>
            <a:endParaRPr lang="en-ID" b="1" i="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760F038-432A-DBA4-A139-5A22C92AE01B}"/>
              </a:ext>
            </a:extLst>
          </p:cNvPr>
          <p:cNvSpPr>
            <a:spLocks noGrp="1"/>
          </p:cNvSpPr>
          <p:nvPr>
            <p:ph idx="1"/>
          </p:nvPr>
        </p:nvSpPr>
        <p:spPr/>
        <p:txBody>
          <a:bodyPr>
            <a:noAutofit/>
          </a:bodyPr>
          <a:lstStyle/>
          <a:p>
            <a:pPr algn="just"/>
            <a:r>
              <a:rPr lang="tr-TR" sz="3200" dirty="0">
                <a:latin typeface="Times New Roman" panose="02020603050405020304" pitchFamily="18" charset="0"/>
                <a:cs typeface="Times New Roman" panose="02020603050405020304" pitchFamily="18" charset="0"/>
              </a:rPr>
              <a:t>The subject matter we will deal today is not an easy one. There are multiple dichotomies, contradictions about the presence of the Ottomans in the Indian Ocean and their relationships with the general Malay nations/states in the region. </a:t>
            </a:r>
          </a:p>
          <a:p>
            <a:pPr algn="just"/>
            <a:r>
              <a:rPr lang="tr-TR" sz="3200" dirty="0">
                <a:latin typeface="Times New Roman" panose="02020603050405020304" pitchFamily="18" charset="0"/>
                <a:cs typeface="Times New Roman" panose="02020603050405020304" pitchFamily="18" charset="0"/>
              </a:rPr>
              <a:t>While we are talking about the Ottomans, mostly the writers lost the orientation and are prone to lean on the aura of the superiority narration of the Ottomans. But there is also the reality that once the Ottomans were present in the adjunct regions of the Indian Ocean, they were also closing to the era of stagnation as well. </a:t>
            </a:r>
            <a:endParaRPr lang="en-ID"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67198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F957F-F01F-A421-5561-9FF1C8EABE39}"/>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Problem: </a:t>
            </a:r>
            <a:endParaRPr lang="en-ID"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8A67ED5-E068-E3CA-262A-C0C69C8B1845}"/>
              </a:ext>
            </a:extLst>
          </p:cNvPr>
          <p:cNvSpPr>
            <a:spLocks noGrp="1"/>
          </p:cNvSpPr>
          <p:nvPr>
            <p:ph idx="1"/>
          </p:nvPr>
        </p:nvSpPr>
        <p:spPr/>
        <p:txBody>
          <a:bodyPr>
            <a:normAutofit lnSpcReduction="10000"/>
          </a:bodyPr>
          <a:lstStyle/>
          <a:p>
            <a:pPr algn="just"/>
            <a:r>
              <a:rPr lang="tr-TR" sz="4000" dirty="0">
                <a:solidFill>
                  <a:srgbClr val="363636"/>
                </a:solidFill>
                <a:latin typeface="Times New Roman" panose="02020603050405020304" pitchFamily="18" charset="0"/>
              </a:rPr>
              <a:t>The established Ottoman maritime in the Mediterranean is suggested as a measure to resonate its presence in the Red Sea (say, Indian Ocean). / </a:t>
            </a:r>
            <a:r>
              <a:rPr lang="tr-TR" sz="4000" b="1" dirty="0">
                <a:solidFill>
                  <a:srgbClr val="363636"/>
                </a:solidFill>
                <a:latin typeface="Times New Roman" panose="02020603050405020304" pitchFamily="18" charset="0"/>
              </a:rPr>
              <a:t>Not reflecting much of the reality </a:t>
            </a:r>
          </a:p>
          <a:p>
            <a:pPr algn="just"/>
            <a:r>
              <a:rPr lang="tr-TR" sz="4000" dirty="0">
                <a:solidFill>
                  <a:srgbClr val="363636"/>
                </a:solidFill>
                <a:latin typeface="Times New Roman" panose="02020603050405020304" pitchFamily="18" charset="0"/>
              </a:rPr>
              <a:t>The maritime issues including human resources, material infrastructure, climate and sea characteristics (</a:t>
            </a:r>
            <a:r>
              <a:rPr lang="tr-TR" sz="4000" i="1" dirty="0">
                <a:solidFill>
                  <a:srgbClr val="363636"/>
                </a:solidFill>
                <a:latin typeface="Times New Roman" panose="02020603050405020304" pitchFamily="18" charset="0"/>
              </a:rPr>
              <a:t>moonsoon </a:t>
            </a:r>
            <a:r>
              <a:rPr lang="tr-TR" sz="4000" dirty="0">
                <a:solidFill>
                  <a:srgbClr val="363636"/>
                </a:solidFill>
                <a:latin typeface="Times New Roman" panose="02020603050405020304" pitchFamily="18" charset="0"/>
              </a:rPr>
              <a:t>etc.) are totally distinct between these two seaways.</a:t>
            </a:r>
            <a:endParaRPr lang="en-ID" dirty="0"/>
          </a:p>
        </p:txBody>
      </p:sp>
    </p:spTree>
    <p:extLst>
      <p:ext uri="{BB962C8B-B14F-4D97-AF65-F5344CB8AC3E}">
        <p14:creationId xmlns:p14="http://schemas.microsoft.com/office/powerpoint/2010/main" val="31400291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F534A-10C0-232A-341C-F8739909D728}"/>
              </a:ext>
            </a:extLst>
          </p:cNvPr>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Imbalances </a:t>
            </a:r>
            <a:endParaRPr lang="en-ID"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917214A-FFF8-AD02-E849-0A431F94DF87}"/>
              </a:ext>
            </a:extLst>
          </p:cNvPr>
          <p:cNvSpPr>
            <a:spLocks noGrp="1"/>
          </p:cNvSpPr>
          <p:nvPr>
            <p:ph idx="1"/>
          </p:nvPr>
        </p:nvSpPr>
        <p:spPr/>
        <p:txBody>
          <a:bodyPr>
            <a:normAutofit fontScale="92500" lnSpcReduction="10000"/>
          </a:bodyPr>
          <a:lstStyle/>
          <a:p>
            <a:pPr algn="just"/>
            <a:r>
              <a:rPr lang="tr-TR" sz="3600" dirty="0">
                <a:effectLst/>
                <a:latin typeface="Times New Roman" panose="02020603050405020304" pitchFamily="18" charset="0"/>
                <a:ea typeface="Calibri" panose="020F0502020204030204" pitchFamily="34" charset="0"/>
              </a:rPr>
              <a:t>«... </a:t>
            </a:r>
            <a:r>
              <a:rPr lang="en-US" sz="3600" dirty="0">
                <a:effectLst/>
                <a:latin typeface="Times New Roman" panose="02020603050405020304" pitchFamily="18" charset="0"/>
                <a:ea typeface="Calibri" panose="020F0502020204030204" pitchFamily="34" charset="0"/>
              </a:rPr>
              <a:t>to redress this imbalance by re-evaluating the time period</a:t>
            </a:r>
            <a:r>
              <a:rPr lang="tr-TR" sz="3600" dirty="0">
                <a:effectLst/>
                <a:latin typeface="Times New Roman" panose="02020603050405020304" pitchFamily="18" charset="0"/>
                <a:ea typeface="Calibri" panose="020F0502020204030204" pitchFamily="34" charset="0"/>
              </a:rPr>
              <a:t>»</a:t>
            </a:r>
          </a:p>
          <a:p>
            <a:pPr lvl="1"/>
            <a:r>
              <a:rPr lang="tr-TR" sz="3600" dirty="0">
                <a:latin typeface="Times New Roman" panose="02020603050405020304" pitchFamily="18" charset="0"/>
                <a:ea typeface="Calibri" panose="020F0502020204030204" pitchFamily="34" charset="0"/>
              </a:rPr>
              <a:t>Imbalance occurs in searching the sources / political mindednes /religious attachment etc. in the context of Malay polities (societies) </a:t>
            </a:r>
          </a:p>
          <a:p>
            <a:pPr algn="just"/>
            <a:r>
              <a:rPr lang="en-US" sz="3600" dirty="0">
                <a:effectLst/>
                <a:latin typeface="Times New Roman" panose="02020603050405020304" pitchFamily="18" charset="0"/>
                <a:ea typeface="Calibri" panose="020F0502020204030204" pitchFamily="34" charset="0"/>
              </a:rPr>
              <a:t> Historians who have utilized these sources have been observed to tend to evaluate these </a:t>
            </a:r>
            <a:r>
              <a:rPr lang="en-US" sz="3600" i="1" dirty="0">
                <a:effectLst/>
                <a:latin typeface="Times New Roman" panose="02020603050405020304" pitchFamily="18" charset="0"/>
                <a:ea typeface="Calibri" panose="020F0502020204030204" pitchFamily="34" charset="0"/>
              </a:rPr>
              <a:t>superficially</a:t>
            </a:r>
            <a:r>
              <a:rPr lang="en-US" sz="3600" dirty="0">
                <a:effectLst/>
                <a:latin typeface="Times New Roman" panose="02020603050405020304" pitchFamily="18" charset="0"/>
                <a:ea typeface="Calibri" panose="020F0502020204030204" pitchFamily="34" charset="0"/>
              </a:rPr>
              <a:t>. </a:t>
            </a:r>
            <a:endParaRPr lang="tr-TR" sz="3600" dirty="0">
              <a:effectLst/>
              <a:latin typeface="Times New Roman" panose="02020603050405020304" pitchFamily="18" charset="0"/>
              <a:ea typeface="Calibri" panose="020F0502020204030204" pitchFamily="34" charset="0"/>
            </a:endParaRPr>
          </a:p>
          <a:p>
            <a:pPr algn="just"/>
            <a:r>
              <a:rPr lang="en-US" sz="3600" dirty="0">
                <a:effectLst/>
                <a:latin typeface="Times New Roman" panose="02020603050405020304" pitchFamily="18" charset="0"/>
                <a:ea typeface="Calibri" panose="020F0502020204030204" pitchFamily="34" charset="0"/>
              </a:rPr>
              <a:t>They aggrandize the mighty power of the Ottomans and </a:t>
            </a:r>
            <a:r>
              <a:rPr lang="en-US" sz="3600" i="1" dirty="0">
                <a:effectLst/>
                <a:latin typeface="Times New Roman" panose="02020603050405020304" pitchFamily="18" charset="0"/>
                <a:ea typeface="Calibri" panose="020F0502020204030204" pitchFamily="34" charset="0"/>
              </a:rPr>
              <a:t>downplay the agency </a:t>
            </a:r>
            <a:r>
              <a:rPr lang="en-US" sz="3600" dirty="0">
                <a:effectLst/>
                <a:latin typeface="Times New Roman" panose="02020603050405020304" pitchFamily="18" charset="0"/>
                <a:ea typeface="Calibri" panose="020F0502020204030204" pitchFamily="34" charset="0"/>
              </a:rPr>
              <a:t>of the Malay polities</a:t>
            </a:r>
            <a:endParaRPr lang="en-ID" sz="3600" dirty="0"/>
          </a:p>
        </p:txBody>
      </p:sp>
    </p:spTree>
    <p:extLst>
      <p:ext uri="{BB962C8B-B14F-4D97-AF65-F5344CB8AC3E}">
        <p14:creationId xmlns:p14="http://schemas.microsoft.com/office/powerpoint/2010/main" val="1599312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C8688-66B9-0D91-1F9F-5FD7C9EB7630}"/>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A new way of study (but old concerns!)</a:t>
            </a:r>
            <a:endParaRPr lang="en-ID"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781DF05-9A66-3BBD-C9A0-F79D03782468}"/>
              </a:ext>
            </a:extLst>
          </p:cNvPr>
          <p:cNvSpPr>
            <a:spLocks noGrp="1"/>
          </p:cNvSpPr>
          <p:nvPr>
            <p:ph idx="1"/>
          </p:nvPr>
        </p:nvSpPr>
        <p:spPr/>
        <p:txBody>
          <a:bodyPr/>
          <a:lstStyle/>
          <a:p>
            <a:r>
              <a:rPr lang="en-ID" b="0" i="0" dirty="0">
                <a:solidFill>
                  <a:srgbClr val="272727"/>
                </a:solidFill>
                <a:effectLst/>
                <a:latin typeface="Source Sans Pro" panose="020B0503030403020204" pitchFamily="34" charset="0"/>
              </a:rPr>
              <a:t> </a:t>
            </a:r>
            <a:r>
              <a:rPr lang="tr-TR" b="0" i="0" dirty="0">
                <a:solidFill>
                  <a:srgbClr val="272727"/>
                </a:solidFill>
                <a:effectLst/>
                <a:latin typeface="Times New Roman" panose="02020603050405020304" pitchFamily="18" charset="0"/>
                <a:cs typeface="Times New Roman" panose="02020603050405020304" pitchFamily="18" charset="0"/>
              </a:rPr>
              <a:t>epistemological</a:t>
            </a:r>
            <a:r>
              <a:rPr lang="tr-TR" dirty="0">
                <a:solidFill>
                  <a:srgbClr val="272727"/>
                </a:solidFill>
                <a:latin typeface="Times New Roman" panose="02020603050405020304" pitchFamily="18" charset="0"/>
                <a:cs typeface="Times New Roman" panose="02020603050405020304" pitchFamily="18" charset="0"/>
              </a:rPr>
              <a:t> perspective: </a:t>
            </a:r>
          </a:p>
          <a:p>
            <a:r>
              <a:rPr lang="tr-TR" dirty="0">
                <a:solidFill>
                  <a:srgbClr val="272727"/>
                </a:solidFill>
                <a:latin typeface="Times New Roman" panose="02020603050405020304" pitchFamily="18" charset="0"/>
                <a:cs typeface="Times New Roman" panose="02020603050405020304" pitchFamily="18" charset="0"/>
              </a:rPr>
              <a:t>   «</a:t>
            </a:r>
            <a:r>
              <a:rPr lang="en-ID" b="0" i="0" dirty="0">
                <a:solidFill>
                  <a:srgbClr val="272727"/>
                </a:solidFill>
                <a:effectLst/>
                <a:latin typeface="Times New Roman" panose="02020603050405020304" pitchFamily="18" charset="0"/>
                <a:cs typeface="Times New Roman" panose="02020603050405020304" pitchFamily="18" charset="0"/>
              </a:rPr>
              <a:t>normative questions to do with the nature of knowledge</a:t>
            </a:r>
            <a:r>
              <a:rPr lang="tr-TR" b="0" i="0" dirty="0">
                <a:solidFill>
                  <a:srgbClr val="272727"/>
                </a:solidFill>
                <a:effectLst/>
                <a:latin typeface="Times New Roman" panose="02020603050405020304" pitchFamily="18" charset="0"/>
                <a:cs typeface="Times New Roman" panose="02020603050405020304" pitchFamily="18" charset="0"/>
              </a:rPr>
              <a:t>»</a:t>
            </a:r>
          </a:p>
          <a:p>
            <a:r>
              <a:rPr lang="tr-TR" dirty="0">
                <a:latin typeface="Times New Roman" panose="02020603050405020304" pitchFamily="18" charset="0"/>
                <a:cs typeface="Times New Roman" panose="02020603050405020304" pitchFamily="18" charset="0"/>
              </a:rPr>
              <a:t>Problem: </a:t>
            </a:r>
          </a:p>
          <a:p>
            <a:pPr algn="just"/>
            <a:r>
              <a:rPr lang="tr-TR" b="0" i="0" dirty="0">
                <a:solidFill>
                  <a:srgbClr val="272727"/>
                </a:solidFill>
                <a:effectLst/>
                <a:latin typeface="Times New Roman" panose="02020603050405020304" pitchFamily="18" charset="0"/>
                <a:cs typeface="Times New Roman" panose="02020603050405020304" pitchFamily="18" charset="0"/>
              </a:rPr>
              <a:t>«</a:t>
            </a:r>
            <a:r>
              <a:rPr lang="en-ID" b="0" i="0" dirty="0">
                <a:solidFill>
                  <a:srgbClr val="272727"/>
                </a:solidFill>
                <a:effectLst/>
                <a:latin typeface="Times New Roman" panose="02020603050405020304" pitchFamily="18" charset="0"/>
                <a:cs typeface="Times New Roman" panose="02020603050405020304" pitchFamily="18" charset="0"/>
              </a:rPr>
              <a:t>‘historical epistemology’, has begun to explore the means by which, and the historical conditions under which, structures of knowledge emerge and take shape over time.</a:t>
            </a:r>
            <a:r>
              <a:rPr lang="tr-TR" b="0" i="0" dirty="0">
                <a:solidFill>
                  <a:srgbClr val="272727"/>
                </a:solidFill>
                <a:effectLst/>
                <a:latin typeface="Times New Roman" panose="02020603050405020304" pitchFamily="18" charset="0"/>
                <a:cs typeface="Times New Roman" panose="02020603050405020304" pitchFamily="18" charset="0"/>
              </a:rPr>
              <a:t>»</a:t>
            </a:r>
            <a:r>
              <a:rPr lang="en-ID" b="0" i="0" dirty="0">
                <a:solidFill>
                  <a:srgbClr val="272727"/>
                </a:solidFill>
                <a:effectLst/>
                <a:latin typeface="Times New Roman" panose="02020603050405020304" pitchFamily="18" charset="0"/>
                <a:cs typeface="Times New Roman" panose="02020603050405020304" pitchFamily="18" charset="0"/>
              </a:rPr>
              <a:t> </a:t>
            </a:r>
            <a:endParaRPr lang="en-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33162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2451-ECD3-B942-6F7A-0B71F2D14F80}"/>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Critique</a:t>
            </a:r>
            <a:endParaRPr lang="en-ID"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9A0AD15-56DA-A7FE-8A91-30317672337B}"/>
              </a:ext>
            </a:extLst>
          </p:cNvPr>
          <p:cNvSpPr>
            <a:spLocks noGrp="1"/>
          </p:cNvSpPr>
          <p:nvPr>
            <p:ph idx="1"/>
          </p:nvPr>
        </p:nvSpPr>
        <p:spPr/>
        <p:txBody>
          <a:bodyPr/>
          <a:lstStyle/>
          <a:p>
            <a:r>
              <a:rPr lang="en-ID" dirty="0">
                <a:latin typeface="Times New Roman" panose="02020603050405020304" pitchFamily="18" charset="0"/>
                <a:cs typeface="Times New Roman" panose="02020603050405020304" pitchFamily="18" charset="0"/>
              </a:rPr>
              <a:t>Critique of reasonability of Turkish academia</a:t>
            </a:r>
            <a:r>
              <a:rPr lang="tr-TR" dirty="0">
                <a:latin typeface="Times New Roman" panose="02020603050405020304" pitchFamily="18" charset="0"/>
                <a:cs typeface="Times New Roman" panose="02020603050405020304" pitchFamily="18" charset="0"/>
              </a:rPr>
              <a:t> in their knowledge production </a:t>
            </a:r>
          </a:p>
          <a:p>
            <a:pPr algn="just"/>
            <a:endParaRPr lang="tr-TR" sz="3200" dirty="0">
              <a:latin typeface="Times New Roman" panose="02020603050405020304" pitchFamily="18" charset="0"/>
              <a:cs typeface="Times New Roman" panose="02020603050405020304" pitchFamily="18" charset="0"/>
            </a:endParaRPr>
          </a:p>
          <a:p>
            <a:pPr algn="just"/>
            <a:r>
              <a:rPr lang="tr-TR" sz="3200" dirty="0">
                <a:latin typeface="Times New Roman" panose="02020603050405020304" pitchFamily="18" charset="0"/>
                <a:cs typeface="Times New Roman" panose="02020603050405020304" pitchFamily="18" charset="0"/>
              </a:rPr>
              <a:t>What we mean by critique: </a:t>
            </a:r>
            <a:r>
              <a:rPr lang="en-ID"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word "</a:t>
            </a:r>
            <a:r>
              <a:rPr lang="en-ID" sz="32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critique</a:t>
            </a:r>
            <a:r>
              <a:rPr lang="en-ID"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Instead of referring to the practice of passing harsh judgment, "critique" here relates to the practice of evaluating, understanding and explaining complex problems</a:t>
            </a:r>
            <a:r>
              <a:rPr lang="tr-TR"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(Arkoun)</a:t>
            </a:r>
          </a:p>
          <a:p>
            <a:endParaRPr lang="en-ID"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99761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2DD79-C28B-367A-8E3C-C31061162689}"/>
              </a:ext>
            </a:extLst>
          </p:cNvPr>
          <p:cNvSpPr>
            <a:spLocks noGrp="1"/>
          </p:cNvSpPr>
          <p:nvPr>
            <p:ph type="title"/>
          </p:nvPr>
        </p:nvSpPr>
        <p:spPr/>
        <p:txBody>
          <a:bodyPr>
            <a:normAutofit/>
          </a:bodyPr>
          <a:lstStyle/>
          <a:p>
            <a:r>
              <a:rPr lang="tr-TR" sz="40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Some Suggestions or Principals: </a:t>
            </a:r>
            <a:endParaRPr lang="en-ID" sz="4000" dirty="0"/>
          </a:p>
        </p:txBody>
      </p:sp>
      <p:sp>
        <p:nvSpPr>
          <p:cNvPr id="3" name="Content Placeholder 2">
            <a:extLst>
              <a:ext uri="{FF2B5EF4-FFF2-40B4-BE49-F238E27FC236}">
                <a16:creationId xmlns:a16="http://schemas.microsoft.com/office/drawing/2014/main" id="{D27E1AE4-1B73-373D-8206-4C105DF6B80C}"/>
              </a:ext>
            </a:extLst>
          </p:cNvPr>
          <p:cNvSpPr>
            <a:spLocks noGrp="1"/>
          </p:cNvSpPr>
          <p:nvPr>
            <p:ph idx="1"/>
          </p:nvPr>
        </p:nvSpPr>
        <p:spPr/>
        <p:txBody>
          <a:bodyPr>
            <a:normAutofit fontScale="85000" lnSpcReduction="10000"/>
          </a:bodyPr>
          <a:lstStyle/>
          <a:p>
            <a:pPr algn="just">
              <a:lnSpc>
                <a:spcPct val="90000"/>
              </a:lnSpc>
              <a:spcAft>
                <a:spcPts val="800"/>
              </a:spcAft>
            </a:pPr>
            <a:r>
              <a:rPr lang="tr-TR" sz="32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i)Comparison</a:t>
            </a:r>
            <a:endParaRPr lang="en-ID" sz="32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90000"/>
              </a:lnSpc>
              <a:spcAft>
                <a:spcPts val="800"/>
              </a:spcAft>
            </a:pPr>
            <a:r>
              <a:rPr lang="tr-TR" sz="32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ii)Multidisciplinary</a:t>
            </a:r>
            <a:r>
              <a:rPr lang="tr-TR"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(“Working on the borders of the disciplines”)</a:t>
            </a:r>
            <a:endParaRPr lang="en-ID"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90000"/>
              </a:lnSpc>
              <a:spcAft>
                <a:spcPts val="800"/>
              </a:spcAft>
            </a:pPr>
            <a:r>
              <a:rPr lang="tr-TR" sz="32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iii)Assemble</a:t>
            </a:r>
            <a:r>
              <a:rPr lang="tr-TR"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materials then </a:t>
            </a:r>
            <a:r>
              <a:rPr lang="tr-TR" sz="32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iv) generalize</a:t>
            </a:r>
            <a:r>
              <a:rPr lang="tr-TR"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a:t>
            </a:r>
            <a:r>
              <a:rPr lang="tr-TR" sz="32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t>
            </a:r>
            <a:r>
              <a:rPr lang="tr-TR"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2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organize </a:t>
            </a:r>
            <a:endParaRPr lang="en-ID" sz="3200" b="1"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90000"/>
              </a:lnSpc>
              <a:spcAft>
                <a:spcPts val="800"/>
              </a:spcAft>
            </a:pPr>
            <a:r>
              <a:rPr lang="tr-TR"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-each historical problem there is a unique type of document with a specific sort of use.</a:t>
            </a:r>
            <a:endParaRPr lang="en-ID" sz="32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90000"/>
              </a:lnSpc>
              <a:spcAft>
                <a:spcPts val="800"/>
              </a:spcAft>
            </a:pPr>
            <a:r>
              <a:rPr lang="tr-TR"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deeper the research, the more the light of the evidence must converge from sources of many different kinds,</a:t>
            </a:r>
            <a:endParaRPr lang="en-ID" sz="32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90000"/>
              </a:lnSpc>
              <a:spcAft>
                <a:spcPts val="800"/>
              </a:spcAft>
            </a:pPr>
            <a:r>
              <a:rPr lang="tr-TR"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 neglect to organize rationally raw material is only to </a:t>
            </a:r>
            <a:r>
              <a:rPr lang="tr-TR" sz="32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deny</a:t>
            </a:r>
            <a:r>
              <a:rPr lang="tr-TR"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2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history </a:t>
            </a:r>
            <a:r>
              <a:rPr lang="tr-TR" sz="3200" b="1"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itself’ (Bloch) (Macfarlane, 2)</a:t>
            </a:r>
            <a:endParaRPr lang="en-ID"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19781294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B10DF-EC7C-EE2D-4430-5BEF891C424E}"/>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Thank You!</a:t>
            </a:r>
            <a:endParaRPr lang="en-ID"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32F5A73-C519-4365-7601-334E8A7DA0B7}"/>
              </a:ext>
            </a:extLst>
          </p:cNvPr>
          <p:cNvSpPr>
            <a:spLocks noGrp="1"/>
          </p:cNvSpPr>
          <p:nvPr>
            <p:ph idx="1"/>
          </p:nvPr>
        </p:nvSpPr>
        <p:spPr/>
        <p:txBody>
          <a:bodyPr/>
          <a:lstStyle/>
          <a:p>
            <a:r>
              <a:rPr lang="tr-TR" dirty="0"/>
              <a:t> </a:t>
            </a:r>
            <a:endParaRPr lang="en-ID" dirty="0"/>
          </a:p>
        </p:txBody>
      </p:sp>
      <p:pic>
        <p:nvPicPr>
          <p:cNvPr id="5" name="Picture 4">
            <a:extLst>
              <a:ext uri="{FF2B5EF4-FFF2-40B4-BE49-F238E27FC236}">
                <a16:creationId xmlns:a16="http://schemas.microsoft.com/office/drawing/2014/main" id="{EDA0E526-1EC3-A442-F931-AD21E628DB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599126" y="1343048"/>
            <a:ext cx="4991533" cy="6038368"/>
          </a:xfrm>
          <a:prstGeom prst="rect">
            <a:avLst/>
          </a:prstGeom>
        </p:spPr>
      </p:pic>
    </p:spTree>
    <p:extLst>
      <p:ext uri="{BB962C8B-B14F-4D97-AF65-F5344CB8AC3E}">
        <p14:creationId xmlns:p14="http://schemas.microsoft.com/office/powerpoint/2010/main" val="3565448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AB188-3B49-624E-7731-905A7A75A4EF}"/>
              </a:ext>
            </a:extLst>
          </p:cNvPr>
          <p:cNvSpPr>
            <a:spLocks noGrp="1"/>
          </p:cNvSpPr>
          <p:nvPr>
            <p:ph type="title"/>
          </p:nvPr>
        </p:nvSpPr>
        <p:spPr/>
        <p:txBody>
          <a:bodyPr>
            <a:normAutofit/>
          </a:bodyPr>
          <a:lstStyle/>
          <a:p>
            <a:pPr algn="ctr"/>
            <a:r>
              <a:rPr lang="tr-TR" sz="4000" b="1" dirty="0">
                <a:latin typeface="Times New Roman" panose="02020603050405020304" pitchFamily="18" charset="0"/>
                <a:cs typeface="Times New Roman" panose="02020603050405020304" pitchFamily="18" charset="0"/>
              </a:rPr>
              <a:t>Today’s mistake or unfinished job of the historians</a:t>
            </a:r>
            <a:endParaRPr lang="en-ID"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0BF2802-BD7B-0A42-A9BF-CB62653825D1}"/>
              </a:ext>
            </a:extLst>
          </p:cNvPr>
          <p:cNvSpPr>
            <a:spLocks noGrp="1"/>
          </p:cNvSpPr>
          <p:nvPr>
            <p:ph idx="1"/>
          </p:nvPr>
        </p:nvSpPr>
        <p:spPr/>
        <p:txBody>
          <a:bodyPr>
            <a:normAutofit/>
          </a:bodyPr>
          <a:lstStyle/>
          <a:p>
            <a:pPr algn="just"/>
            <a:r>
              <a:rPr lang="tr-TR" sz="3600" b="1" kern="1200" dirty="0">
                <a:solidFill>
                  <a:srgbClr val="000000"/>
                </a:solidFill>
                <a:effectLst/>
                <a:latin typeface="Times New Roman" panose="02020603050405020304" pitchFamily="18" charset="0"/>
                <a:ea typeface="Times New Roman" panose="02020603050405020304" pitchFamily="18" charset="0"/>
              </a:rPr>
              <a:t>March Bloch</a:t>
            </a:r>
            <a:r>
              <a:rPr lang="tr-TR" sz="3600" kern="1200" dirty="0">
                <a:solidFill>
                  <a:srgbClr val="000000"/>
                </a:solidFill>
                <a:effectLst/>
                <a:latin typeface="Times New Roman" panose="02020603050405020304" pitchFamily="18" charset="0"/>
                <a:ea typeface="Times New Roman" panose="02020603050405020304" pitchFamily="18" charset="0"/>
              </a:rPr>
              <a:t>: </a:t>
            </a:r>
          </a:p>
          <a:p>
            <a:pPr algn="just"/>
            <a:r>
              <a:rPr lang="tr-TR" sz="3600" kern="1200" dirty="0">
                <a:solidFill>
                  <a:srgbClr val="000000"/>
                </a:solidFill>
                <a:effectLst/>
                <a:latin typeface="Times New Roman" panose="02020603050405020304" pitchFamily="18" charset="0"/>
                <a:ea typeface="Times New Roman" panose="02020603050405020304" pitchFamily="18" charset="0"/>
              </a:rPr>
              <a:t>       “Misunderstanding of the present is the inevitable consequence of ignorance of the past.» (Macfarlane, 1). </a:t>
            </a:r>
          </a:p>
          <a:p>
            <a:pPr marL="0" indent="0" algn="just">
              <a:buNone/>
            </a:pPr>
            <a:r>
              <a:rPr lang="tr-TR" sz="3600" dirty="0">
                <a:solidFill>
                  <a:srgbClr val="000000"/>
                </a:solidFill>
                <a:latin typeface="Times New Roman" panose="02020603050405020304" pitchFamily="18" charset="0"/>
                <a:ea typeface="Times New Roman" panose="02020603050405020304" pitchFamily="18" charset="0"/>
              </a:rPr>
              <a:t>         «... I</a:t>
            </a:r>
            <a:r>
              <a:rPr lang="tr-TR" sz="3600" kern="1200" dirty="0">
                <a:solidFill>
                  <a:srgbClr val="000000"/>
                </a:solidFill>
                <a:effectLst/>
                <a:latin typeface="Times New Roman" panose="02020603050405020304" pitchFamily="18" charset="0"/>
                <a:ea typeface="Times New Roman" panose="02020603050405020304" pitchFamily="18" charset="0"/>
              </a:rPr>
              <a:t>t is </a:t>
            </a:r>
            <a:r>
              <a:rPr lang="tr-TR" sz="3600" b="1" kern="1200" dirty="0">
                <a:solidFill>
                  <a:srgbClr val="000000"/>
                </a:solidFill>
                <a:effectLst/>
                <a:latin typeface="Times New Roman" panose="02020603050405020304" pitchFamily="18" charset="0"/>
                <a:ea typeface="Times New Roman" panose="02020603050405020304" pitchFamily="18" charset="0"/>
              </a:rPr>
              <a:t>human conciousness </a:t>
            </a:r>
            <a:r>
              <a:rPr lang="tr-TR" sz="3600" kern="1200" dirty="0">
                <a:solidFill>
                  <a:srgbClr val="000000"/>
                </a:solidFill>
                <a:effectLst/>
                <a:latin typeface="Times New Roman" panose="02020603050405020304" pitchFamily="18" charset="0"/>
                <a:ea typeface="Times New Roman" panose="02020603050405020304" pitchFamily="18" charset="0"/>
              </a:rPr>
              <a:t>which is the subject matter of history.»</a:t>
            </a:r>
          </a:p>
          <a:p>
            <a:pPr algn="just"/>
            <a:endParaRPr lang="en-ID" sz="3600" dirty="0"/>
          </a:p>
        </p:txBody>
      </p:sp>
    </p:spTree>
    <p:extLst>
      <p:ext uri="{BB962C8B-B14F-4D97-AF65-F5344CB8AC3E}">
        <p14:creationId xmlns:p14="http://schemas.microsoft.com/office/powerpoint/2010/main" val="3380487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2509B-B110-0D15-7C9B-3E3955858780}"/>
              </a:ext>
            </a:extLst>
          </p:cNvPr>
          <p:cNvSpPr>
            <a:spLocks noGrp="1"/>
          </p:cNvSpPr>
          <p:nvPr>
            <p:ph type="title"/>
          </p:nvPr>
        </p:nvSpPr>
        <p:spPr/>
        <p:txBody>
          <a:bodyPr/>
          <a:lstStyle/>
          <a:p>
            <a:pPr algn="ctr"/>
            <a:r>
              <a:rPr lang="tr-TR" b="1" dirty="0">
                <a:latin typeface="Times New Roman" panose="02020603050405020304" pitchFamily="18" charset="0"/>
                <a:cs typeface="Times New Roman" panose="02020603050405020304" pitchFamily="18" charset="0"/>
              </a:rPr>
              <a:t>Content</a:t>
            </a:r>
            <a:endParaRPr lang="en-ID"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731B724-7143-855C-FB2A-3B47F1740127}"/>
              </a:ext>
            </a:extLst>
          </p:cNvPr>
          <p:cNvSpPr>
            <a:spLocks noGrp="1"/>
          </p:cNvSpPr>
          <p:nvPr>
            <p:ph idx="1"/>
          </p:nvPr>
        </p:nvSpPr>
        <p:spPr/>
        <p:txBody>
          <a:bodyPr>
            <a:normAutofit fontScale="25000" lnSpcReduction="20000"/>
          </a:bodyPr>
          <a:lstStyle/>
          <a:p>
            <a:pPr algn="just"/>
            <a:r>
              <a:rPr lang="tr-TR" sz="11200" dirty="0">
                <a:latin typeface="Times New Roman" panose="02020603050405020304" pitchFamily="18" charset="0"/>
                <a:cs typeface="Times New Roman" panose="02020603050405020304" pitchFamily="18" charset="0"/>
              </a:rPr>
              <a:t>The subject is between historical research and philosophy of science </a:t>
            </a:r>
            <a:r>
              <a:rPr lang="tr-TR" sz="7200" dirty="0">
                <a:latin typeface="Times New Roman" panose="02020603050405020304" pitchFamily="18" charset="0"/>
                <a:cs typeface="Times New Roman" panose="02020603050405020304" pitchFamily="18" charset="0"/>
              </a:rPr>
              <a:t>(Açıkgenç, 2018)</a:t>
            </a:r>
          </a:p>
          <a:p>
            <a:pPr algn="just"/>
            <a:r>
              <a:rPr lang="tr-TR" sz="11200" dirty="0">
                <a:latin typeface="Times New Roman" panose="02020603050405020304" pitchFamily="18" charset="0"/>
                <a:cs typeface="Times New Roman" panose="02020603050405020304" pitchFamily="18" charset="0"/>
              </a:rPr>
              <a:t>‘Foundation’ problem in study of history</a:t>
            </a:r>
          </a:p>
          <a:p>
            <a:pPr algn="just"/>
            <a:r>
              <a:rPr lang="tr-TR" sz="11200" dirty="0">
                <a:latin typeface="Times New Roman" panose="02020603050405020304" pitchFamily="18" charset="0"/>
                <a:cs typeface="Times New Roman" panose="02020603050405020304" pitchFamily="18" charset="0"/>
              </a:rPr>
              <a:t>            In the case of the Ottoman and the general Malay World</a:t>
            </a:r>
          </a:p>
          <a:p>
            <a:pPr algn="just"/>
            <a:r>
              <a:rPr lang="tr-TR" sz="11200" dirty="0">
                <a:latin typeface="Times New Roman" panose="02020603050405020304" pitchFamily="18" charset="0"/>
                <a:cs typeface="Times New Roman" panose="02020603050405020304" pitchFamily="18" charset="0"/>
              </a:rPr>
              <a:t>Uzunçarşılı-İnalcık-Özbaran-Gökyay-Kafesoğlu  </a:t>
            </a:r>
          </a:p>
          <a:p>
            <a:pPr algn="just"/>
            <a:r>
              <a:rPr lang="tr-TR" sz="11200" dirty="0">
                <a:latin typeface="Times New Roman" panose="02020603050405020304" pitchFamily="18" charset="0"/>
                <a:cs typeface="Times New Roman" panose="02020603050405020304" pitchFamily="18" charset="0"/>
              </a:rPr>
              <a:t>The theme of ‘Ottoman maritime power’</a:t>
            </a:r>
          </a:p>
          <a:p>
            <a:pPr algn="just"/>
            <a:r>
              <a:rPr lang="tr-TR" sz="11200" dirty="0">
                <a:latin typeface="Times New Roman" panose="02020603050405020304" pitchFamily="18" charset="0"/>
                <a:cs typeface="Times New Roman" panose="02020603050405020304" pitchFamily="18" charset="0"/>
              </a:rPr>
              <a:t>General books of history of Islam (general or detailed information about the Archipelago (Indian Ocean)</a:t>
            </a:r>
          </a:p>
          <a:p>
            <a:pPr algn="just"/>
            <a:r>
              <a:rPr lang="tr-TR" sz="11200" dirty="0">
                <a:latin typeface="Times New Roman" panose="02020603050405020304" pitchFamily="18" charset="0"/>
                <a:cs typeface="Times New Roman" panose="02020603050405020304" pitchFamily="18" charset="0"/>
              </a:rPr>
              <a:t>Domestic ideological disputes        (National/Institutional)</a:t>
            </a:r>
          </a:p>
          <a:p>
            <a:pPr algn="just"/>
            <a:r>
              <a:rPr lang="tr-TR" sz="11200" dirty="0">
                <a:latin typeface="Times New Roman" panose="02020603050405020304" pitchFamily="18" charset="0"/>
                <a:cs typeface="Times New Roman" panose="02020603050405020304" pitchFamily="18" charset="0"/>
              </a:rPr>
              <a:t>Defending «safety zones»               (Individual)</a:t>
            </a:r>
          </a:p>
          <a:p>
            <a:pPr algn="just"/>
            <a:r>
              <a:rPr lang="tr-TR" sz="11200" dirty="0">
                <a:latin typeface="Times New Roman" panose="02020603050405020304" pitchFamily="18" charset="0"/>
                <a:cs typeface="Times New Roman" panose="02020603050405020304" pitchFamily="18" charset="0"/>
              </a:rPr>
              <a:t>Need integration with novel/alternative thoughts </a:t>
            </a:r>
            <a:r>
              <a:rPr lang="tr-TR" sz="8000" dirty="0">
                <a:latin typeface="Times New Roman" panose="02020603050405020304" pitchFamily="18" charset="0"/>
                <a:cs typeface="Times New Roman" panose="02020603050405020304" pitchFamily="18" charset="0"/>
              </a:rPr>
              <a:t>(Özbaran&amp;Others)</a:t>
            </a:r>
          </a:p>
          <a:p>
            <a:endParaRPr lang="tr-TR" dirty="0"/>
          </a:p>
        </p:txBody>
      </p:sp>
    </p:spTree>
    <p:extLst>
      <p:ext uri="{BB962C8B-B14F-4D97-AF65-F5344CB8AC3E}">
        <p14:creationId xmlns:p14="http://schemas.microsoft.com/office/powerpoint/2010/main" val="2612887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55337-E567-3DE4-0AE9-9E211D708C60}"/>
              </a:ext>
            </a:extLst>
          </p:cNvPr>
          <p:cNvSpPr>
            <a:spLocks noGrp="1"/>
          </p:cNvSpPr>
          <p:nvPr>
            <p:ph type="title"/>
          </p:nvPr>
        </p:nvSpPr>
        <p:spPr/>
        <p:txBody>
          <a:bodyPr/>
          <a:lstStyle/>
          <a:p>
            <a:pPr algn="ctr"/>
            <a:r>
              <a:rPr lang="tr-TR" b="1" dirty="0">
                <a:latin typeface="Times New Roman" panose="02020603050405020304" pitchFamily="18" charset="0"/>
                <a:cs typeface="Times New Roman" panose="02020603050405020304" pitchFamily="18" charset="0"/>
              </a:rPr>
              <a:t>knowledge production via study of history</a:t>
            </a:r>
            <a:endParaRPr lang="en-ID"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70F66EC-1E51-EA75-BF3D-4219C8CA61A1}"/>
              </a:ext>
            </a:extLst>
          </p:cNvPr>
          <p:cNvSpPr>
            <a:spLocks noGrp="1"/>
          </p:cNvSpPr>
          <p:nvPr>
            <p:ph idx="1"/>
          </p:nvPr>
        </p:nvSpPr>
        <p:spPr/>
        <p:txBody>
          <a:bodyPr numCol="1">
            <a:normAutofit fontScale="92500" lnSpcReduction="10000"/>
          </a:bodyPr>
          <a:lstStyle/>
          <a:p>
            <a:pPr algn="ctr"/>
            <a:r>
              <a:rPr lang="tr-TR" b="1" dirty="0">
                <a:latin typeface="Times New Roman" panose="02020603050405020304" pitchFamily="18" charset="0"/>
                <a:cs typeface="Times New Roman" panose="02020603050405020304" pitchFamily="18" charset="0"/>
              </a:rPr>
              <a:t>Concepts «borrowed» from the discussion of </a:t>
            </a:r>
            <a:r>
              <a:rPr lang="tr-TR" b="1" i="1" dirty="0">
                <a:latin typeface="Times New Roman" panose="02020603050405020304" pitchFamily="18" charset="0"/>
                <a:cs typeface="Times New Roman" panose="02020603050405020304" pitchFamily="18" charset="0"/>
              </a:rPr>
              <a:t>history of philosophical epistemology</a:t>
            </a:r>
          </a:p>
          <a:p>
            <a:pPr algn="just"/>
            <a:r>
              <a:rPr lang="tr-TR" sz="3500" dirty="0">
                <a:latin typeface="Times New Roman" panose="02020603050405020304" pitchFamily="18" charset="0"/>
                <a:cs typeface="Times New Roman" panose="02020603050405020304" pitchFamily="18" charset="0"/>
              </a:rPr>
              <a:t>«object of knowledge based on historical conditions»</a:t>
            </a:r>
          </a:p>
          <a:p>
            <a:pPr algn="just"/>
            <a:r>
              <a:rPr lang="tr-TR" sz="3500" dirty="0">
                <a:latin typeface="Times New Roman" panose="02020603050405020304" pitchFamily="18" charset="0"/>
                <a:cs typeface="Times New Roman" panose="02020603050405020304" pitchFamily="18" charset="0"/>
              </a:rPr>
              <a:t>historical research </a:t>
            </a:r>
          </a:p>
          <a:p>
            <a:pPr algn="just"/>
            <a:r>
              <a:rPr lang="tr-TR" sz="3500" dirty="0">
                <a:latin typeface="Times New Roman" panose="02020603050405020304" pitchFamily="18" charset="0"/>
                <a:cs typeface="Times New Roman" panose="02020603050405020304" pitchFamily="18" charset="0"/>
              </a:rPr>
              <a:t>i)on socio-historical phenomena</a:t>
            </a:r>
          </a:p>
          <a:p>
            <a:pPr algn="just"/>
            <a:r>
              <a:rPr lang="tr-TR" sz="3500" dirty="0">
                <a:latin typeface="Times New Roman" panose="02020603050405020304" pitchFamily="18" charset="0"/>
                <a:cs typeface="Times New Roman" panose="02020603050405020304" pitchFamily="18" charset="0"/>
              </a:rPr>
              <a:t>ii)philosophy of science </a:t>
            </a:r>
          </a:p>
          <a:p>
            <a:pPr algn="just"/>
            <a:r>
              <a:rPr lang="tr-TR" sz="3500" dirty="0">
                <a:latin typeface="Times New Roman" panose="02020603050405020304" pitchFamily="18" charset="0"/>
                <a:cs typeface="Times New Roman" panose="02020603050405020304" pitchFamily="18" charset="0"/>
              </a:rPr>
              <a:t>Epistemology (historical epistemology)</a:t>
            </a:r>
          </a:p>
          <a:p>
            <a:pPr algn="just"/>
            <a:r>
              <a:rPr lang="tr-TR" sz="3500" dirty="0">
                <a:latin typeface="Times New Roman" panose="02020603050405020304" pitchFamily="18" charset="0"/>
                <a:cs typeface="Times New Roman" panose="02020603050405020304" pitchFamily="18" charset="0"/>
              </a:rPr>
              <a:t>Geographical conciousness; political (economic) awareness; foundation of knowledge; knowledge activities etc. </a:t>
            </a:r>
            <a:r>
              <a:rPr lang="tr-TR" sz="1300" dirty="0">
                <a:latin typeface="Times New Roman" panose="02020603050405020304" pitchFamily="18" charset="0"/>
                <a:cs typeface="Times New Roman" panose="02020603050405020304" pitchFamily="18" charset="0"/>
              </a:rPr>
              <a:t>(Açıkgenç, 2018)</a:t>
            </a:r>
          </a:p>
          <a:p>
            <a:endParaRPr lang="en-ID" dirty="0"/>
          </a:p>
        </p:txBody>
      </p:sp>
    </p:spTree>
    <p:extLst>
      <p:ext uri="{BB962C8B-B14F-4D97-AF65-F5344CB8AC3E}">
        <p14:creationId xmlns:p14="http://schemas.microsoft.com/office/powerpoint/2010/main" val="1989071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9EF15-C046-78A9-5FFE-E197ED23F873}"/>
              </a:ext>
            </a:extLst>
          </p:cNvPr>
          <p:cNvSpPr>
            <a:spLocks noGrp="1"/>
          </p:cNvSpPr>
          <p:nvPr>
            <p:ph type="title"/>
          </p:nvPr>
        </p:nvSpPr>
        <p:spPr/>
        <p:txBody>
          <a:bodyPr>
            <a:normAutofit fontScale="90000"/>
          </a:bodyPr>
          <a:lstStyle/>
          <a:p>
            <a:pPr algn="ctr"/>
            <a:r>
              <a:rPr lang="tr-TR" b="1" dirty="0">
                <a:latin typeface="Times New Roman" panose="02020603050405020304" pitchFamily="18" charset="0"/>
                <a:cs typeface="Times New Roman" panose="02020603050405020304" pitchFamily="18" charset="0"/>
              </a:rPr>
              <a:t>Fundamental problem </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(need for sound epistemology in history studies)</a:t>
            </a:r>
            <a:endParaRPr lang="en-ID" dirty="0"/>
          </a:p>
        </p:txBody>
      </p:sp>
      <p:sp>
        <p:nvSpPr>
          <p:cNvPr id="3" name="Content Placeholder 2">
            <a:extLst>
              <a:ext uri="{FF2B5EF4-FFF2-40B4-BE49-F238E27FC236}">
                <a16:creationId xmlns:a16="http://schemas.microsoft.com/office/drawing/2014/main" id="{091E7F8C-F2B3-BD45-14AE-8D0B0B8276CB}"/>
              </a:ext>
            </a:extLst>
          </p:cNvPr>
          <p:cNvSpPr>
            <a:spLocks noGrp="1"/>
          </p:cNvSpPr>
          <p:nvPr>
            <p:ph idx="1"/>
          </p:nvPr>
        </p:nvSpPr>
        <p:spPr/>
        <p:txBody>
          <a:bodyPr/>
          <a:lstStyle/>
          <a:p>
            <a:pPr algn="just"/>
            <a:r>
              <a:rPr lang="tr-TR" sz="3600" dirty="0">
                <a:latin typeface="Times New Roman" panose="02020603050405020304" pitchFamily="18" charset="0"/>
              </a:rPr>
              <a:t>«consistency problem»</a:t>
            </a:r>
          </a:p>
          <a:p>
            <a:pPr algn="just"/>
            <a:r>
              <a:rPr lang="tr-TR" sz="3600" dirty="0">
                <a:latin typeface="Times New Roman" panose="02020603050405020304" pitchFamily="18" charset="0"/>
              </a:rPr>
              <a:t>«...</a:t>
            </a:r>
            <a:r>
              <a:rPr lang="en-US" sz="3600" dirty="0">
                <a:effectLst/>
                <a:latin typeface="Times New Roman" panose="02020603050405020304" pitchFamily="18" charset="0"/>
                <a:ea typeface="Calibri" panose="020F0502020204030204" pitchFamily="34" charset="0"/>
              </a:rPr>
              <a:t>center-periphery perspective that still persists among scholars working on this topic</a:t>
            </a:r>
            <a:r>
              <a:rPr lang="tr-TR" sz="3600" dirty="0">
                <a:effectLst/>
                <a:latin typeface="Times New Roman" panose="02020603050405020304" pitchFamily="18" charset="0"/>
                <a:ea typeface="Calibri" panose="020F0502020204030204" pitchFamily="34" charset="0"/>
              </a:rPr>
              <a:t>...»</a:t>
            </a:r>
          </a:p>
          <a:p>
            <a:pPr algn="just"/>
            <a:r>
              <a:rPr lang="tr-TR" sz="3600" dirty="0">
                <a:effectLst/>
                <a:latin typeface="Times New Roman" panose="02020603050405020304" pitchFamily="18" charset="0"/>
                <a:ea typeface="Calibri" panose="020F0502020204030204" pitchFamily="34" charset="0"/>
              </a:rPr>
              <a:t>«Superiority/inferiority...» </a:t>
            </a:r>
            <a:r>
              <a:rPr lang="tr-TR" sz="1400" dirty="0">
                <a:effectLst/>
                <a:latin typeface="Times New Roman" panose="02020603050405020304" pitchFamily="18" charset="0"/>
                <a:ea typeface="Calibri" panose="020F0502020204030204" pitchFamily="34" charset="0"/>
              </a:rPr>
              <a:t>(Özay, 2022)</a:t>
            </a:r>
          </a:p>
          <a:p>
            <a:pPr algn="just"/>
            <a:r>
              <a:rPr lang="tr-TR" sz="3600" dirty="0">
                <a:latin typeface="Times New Roman" panose="02020603050405020304" pitchFamily="18" charset="0"/>
                <a:ea typeface="Calibri" panose="020F0502020204030204" pitchFamily="34" charset="0"/>
              </a:rPr>
              <a:t>Universal sovereignty </a:t>
            </a:r>
            <a:endParaRPr lang="tr-TR" sz="3600" dirty="0">
              <a:effectLst/>
              <a:latin typeface="Times New Roman" panose="02020603050405020304" pitchFamily="18" charset="0"/>
              <a:ea typeface="Calibri" panose="020F0502020204030204" pitchFamily="34" charset="0"/>
            </a:endParaRPr>
          </a:p>
          <a:p>
            <a:endParaRPr lang="en-ID" dirty="0"/>
          </a:p>
        </p:txBody>
      </p:sp>
    </p:spTree>
    <p:extLst>
      <p:ext uri="{BB962C8B-B14F-4D97-AF65-F5344CB8AC3E}">
        <p14:creationId xmlns:p14="http://schemas.microsoft.com/office/powerpoint/2010/main" val="1902534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9E177-01D8-5A61-9C79-0BB43BC05A0F}"/>
              </a:ext>
            </a:extLst>
          </p:cNvPr>
          <p:cNvSpPr>
            <a:spLocks noGrp="1"/>
          </p:cNvSpPr>
          <p:nvPr>
            <p:ph type="title"/>
          </p:nvPr>
        </p:nvSpPr>
        <p:spPr/>
        <p:txBody>
          <a:bodyPr>
            <a:normAutofit/>
          </a:bodyPr>
          <a:lstStyle/>
          <a:p>
            <a:r>
              <a:rPr lang="tr-TR" sz="4000" dirty="0">
                <a:latin typeface="Times New Roman" panose="02020603050405020304" pitchFamily="18" charset="0"/>
                <a:cs typeface="Times New Roman" panose="02020603050405020304" pitchFamily="18" charset="0"/>
              </a:rPr>
              <a:t>Fundamental problem: </a:t>
            </a:r>
            <a:r>
              <a:rPr lang="tr-TR" sz="4000" b="1" i="1" dirty="0">
                <a:latin typeface="Times New Roman" panose="02020603050405020304" pitchFamily="18" charset="0"/>
                <a:cs typeface="Times New Roman" panose="02020603050405020304" pitchFamily="18" charset="0"/>
              </a:rPr>
              <a:t>narration&amp;fictionalization</a:t>
            </a:r>
            <a:endParaRPr lang="en-ID" sz="4000" b="1" i="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E450255-FE5B-9267-3515-99063C871E76}"/>
              </a:ext>
            </a:extLst>
          </p:cNvPr>
          <p:cNvSpPr>
            <a:spLocks noGrp="1"/>
          </p:cNvSpPr>
          <p:nvPr>
            <p:ph idx="1"/>
          </p:nvPr>
        </p:nvSpPr>
        <p:spPr/>
        <p:txBody>
          <a:bodyPr>
            <a:normAutofit/>
          </a:bodyPr>
          <a:lstStyle/>
          <a:p>
            <a:pPr algn="just"/>
            <a:r>
              <a:rPr lang="en-ID" sz="3600" dirty="0">
                <a:effectLst/>
                <a:latin typeface="Times New Roman" panose="02020603050405020304" pitchFamily="18" charset="0"/>
                <a:ea typeface="Times New Roman" panose="02020603050405020304" pitchFamily="18" charset="0"/>
                <a:cs typeface="Times New Roman" panose="02020603050405020304" pitchFamily="18" charset="0"/>
              </a:rPr>
              <a:t>The only point where this type of historiography, called the </a:t>
            </a:r>
            <a:r>
              <a:rPr lang="en-ID" sz="3600" b="1" i="1" dirty="0" err="1">
                <a:effectLst/>
                <a:latin typeface="Times New Roman" panose="02020603050405020304" pitchFamily="18" charset="0"/>
                <a:ea typeface="Times New Roman" panose="02020603050405020304" pitchFamily="18" charset="0"/>
                <a:cs typeface="Times New Roman" panose="02020603050405020304" pitchFamily="18" charset="0"/>
              </a:rPr>
              <a:t>narra</a:t>
            </a:r>
            <a:r>
              <a:rPr lang="tr-TR" sz="3600" b="1" i="1" dirty="0">
                <a:effectLst/>
                <a:latin typeface="Times New Roman" panose="02020603050405020304" pitchFamily="18" charset="0"/>
                <a:ea typeface="Times New Roman" panose="02020603050405020304" pitchFamily="18" charset="0"/>
                <a:cs typeface="Times New Roman" panose="02020603050405020304" pitchFamily="18" charset="0"/>
              </a:rPr>
              <a:t>tion</a:t>
            </a:r>
            <a:r>
              <a:rPr lang="en-ID" sz="3600" dirty="0">
                <a:effectLst/>
                <a:latin typeface="Times New Roman" panose="02020603050405020304" pitchFamily="18" charset="0"/>
                <a:ea typeface="Times New Roman" panose="02020603050405020304" pitchFamily="18" charset="0"/>
                <a:cs typeface="Times New Roman" panose="02020603050405020304" pitchFamily="18" charset="0"/>
              </a:rPr>
              <a:t> going back to Herodotus</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(d. 425 BC)</a:t>
            </a:r>
            <a:r>
              <a:rPr lang="en-ID" sz="3600" dirty="0">
                <a:effectLst/>
                <a:latin typeface="Times New Roman" panose="02020603050405020304" pitchFamily="18" charset="0"/>
                <a:ea typeface="Times New Roman" panose="02020603050405020304" pitchFamily="18" charset="0"/>
                <a:cs typeface="Times New Roman" panose="02020603050405020304" pitchFamily="18" charset="0"/>
              </a:rPr>
              <a:t>, differed from the </a:t>
            </a:r>
            <a:r>
              <a:rPr lang="en-ID" sz="3600" i="1" dirty="0">
                <a:effectLst/>
                <a:latin typeface="Times New Roman" panose="02020603050405020304" pitchFamily="18" charset="0"/>
                <a:ea typeface="Times New Roman" panose="02020603050405020304" pitchFamily="18" charset="0"/>
                <a:cs typeface="Times New Roman" panose="02020603050405020304" pitchFamily="18" charset="0"/>
              </a:rPr>
              <a:t>fairy tale</a:t>
            </a:r>
            <a:r>
              <a:rPr lang="en-ID" sz="3600" dirty="0">
                <a:effectLst/>
                <a:latin typeface="Times New Roman" panose="02020603050405020304" pitchFamily="18" charset="0"/>
                <a:ea typeface="Times New Roman" panose="02020603050405020304" pitchFamily="18" charset="0"/>
                <a:cs typeface="Times New Roman" panose="02020603050405020304" pitchFamily="18" charset="0"/>
              </a:rPr>
              <a:t>, was the mention of </a:t>
            </a:r>
            <a:r>
              <a:rPr lang="en-ID" sz="3600" b="1" dirty="0">
                <a:effectLst/>
                <a:latin typeface="Times New Roman" panose="02020603050405020304" pitchFamily="18" charset="0"/>
                <a:ea typeface="Times New Roman" panose="02020603050405020304" pitchFamily="18" charset="0"/>
                <a:cs typeface="Times New Roman" panose="02020603050405020304" pitchFamily="18" charset="0"/>
              </a:rPr>
              <a:t>time and place </a:t>
            </a:r>
            <a:r>
              <a:rPr lang="en-ID" sz="3600" dirty="0">
                <a:effectLst/>
                <a:latin typeface="Times New Roman" panose="02020603050405020304" pitchFamily="18" charset="0"/>
                <a:ea typeface="Times New Roman" panose="02020603050405020304" pitchFamily="18" charset="0"/>
                <a:cs typeface="Times New Roman" panose="02020603050405020304" pitchFamily="18" charset="0"/>
              </a:rPr>
              <a:t>in the events described</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endParaRPr lang="tr-TR" sz="3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3600" dirty="0">
                <a:latin typeface="Times New Roman" panose="02020603050405020304" pitchFamily="18" charset="0"/>
                <a:cs typeface="Times New Roman" panose="02020603050405020304" pitchFamily="18" charset="0"/>
              </a:rPr>
              <a:t>The lack of </a:t>
            </a:r>
            <a:r>
              <a:rPr lang="tr-TR" sz="3600" dirty="0">
                <a:latin typeface="Times New Roman" panose="02020603050405020304" pitchFamily="18" charset="0"/>
                <a:cs typeface="Times New Roman" panose="02020603050405020304" pitchFamily="18" charset="0"/>
              </a:rPr>
              <a:t>narrative</a:t>
            </a:r>
            <a:r>
              <a:rPr lang="en-ID" sz="3600" dirty="0">
                <a:latin typeface="Times New Roman" panose="02020603050405020304" pitchFamily="18" charset="0"/>
                <a:cs typeface="Times New Roman" panose="02020603050405020304" pitchFamily="18" charset="0"/>
              </a:rPr>
              <a:t> historiography has created the method called </a:t>
            </a:r>
            <a:r>
              <a:rPr lang="en-ID" sz="3600" b="1" dirty="0">
                <a:latin typeface="Times New Roman" panose="02020603050405020304" pitchFamily="18" charset="0"/>
                <a:cs typeface="Times New Roman" panose="02020603050405020304" pitchFamily="18" charset="0"/>
              </a:rPr>
              <a:t>Instructive</a:t>
            </a:r>
            <a:r>
              <a:rPr lang="en-ID" sz="3600" dirty="0">
                <a:latin typeface="Times New Roman" panose="02020603050405020304" pitchFamily="18" charset="0"/>
                <a:cs typeface="Times New Roman" panose="02020603050405020304" pitchFamily="18" charset="0"/>
              </a:rPr>
              <a:t> (</a:t>
            </a:r>
            <a:r>
              <a:rPr lang="en-ID" sz="3600" i="1" dirty="0">
                <a:latin typeface="Times New Roman" panose="02020603050405020304" pitchFamily="18" charset="0"/>
                <a:cs typeface="Times New Roman" panose="02020603050405020304" pitchFamily="18" charset="0"/>
              </a:rPr>
              <a:t>Pragmatic</a:t>
            </a:r>
            <a:r>
              <a:rPr lang="en-ID" sz="3600" dirty="0">
                <a:latin typeface="Times New Roman" panose="02020603050405020304" pitchFamily="18" charset="0"/>
                <a:cs typeface="Times New Roman" panose="02020603050405020304" pitchFamily="18" charset="0"/>
              </a:rPr>
              <a:t>) historiography.</a:t>
            </a:r>
          </a:p>
        </p:txBody>
      </p:sp>
    </p:spTree>
    <p:extLst>
      <p:ext uri="{BB962C8B-B14F-4D97-AF65-F5344CB8AC3E}">
        <p14:creationId xmlns:p14="http://schemas.microsoft.com/office/powerpoint/2010/main" val="2134289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91CDA-54AD-54EE-3606-8A6BD6E20EB6}"/>
              </a:ext>
            </a:extLst>
          </p:cNvPr>
          <p:cNvSpPr>
            <a:spLocks noGrp="1"/>
          </p:cNvSpPr>
          <p:nvPr>
            <p:ph type="title"/>
          </p:nvPr>
        </p:nvSpPr>
        <p:spPr/>
        <p:txBody>
          <a:bodyPr/>
          <a:lstStyle/>
          <a:p>
            <a:pPr algn="ctr"/>
            <a:r>
              <a:rPr lang="tr-TR" b="1" dirty="0">
                <a:latin typeface="Times New Roman" panose="02020603050405020304" pitchFamily="18" charset="0"/>
                <a:cs typeface="Times New Roman" panose="02020603050405020304" pitchFamily="18" charset="0"/>
              </a:rPr>
              <a:t>History studies: An overview</a:t>
            </a:r>
            <a:endParaRPr lang="en-ID"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452A139-F10D-3205-A1C9-CE0A2601491B}"/>
              </a:ext>
            </a:extLst>
          </p:cNvPr>
          <p:cNvSpPr>
            <a:spLocks noGrp="1"/>
          </p:cNvSpPr>
          <p:nvPr>
            <p:ph idx="1"/>
          </p:nvPr>
        </p:nvSpPr>
        <p:spPr/>
        <p:txBody>
          <a:bodyPr>
            <a:normAutofit fontScale="92500" lnSpcReduction="10000"/>
          </a:bodyPr>
          <a:lstStyle/>
          <a:p>
            <a:pPr algn="just"/>
            <a:r>
              <a:rPr lang="tr-TR" sz="3500" dirty="0">
                <a:latin typeface="Times New Roman" panose="02020603050405020304" pitchFamily="18" charset="0"/>
                <a:cs typeface="Times New Roman" panose="02020603050405020304" pitchFamily="18" charset="0"/>
              </a:rPr>
              <a:t>Chronologic &amp; narrative forms (back to </a:t>
            </a:r>
            <a:r>
              <a:rPr lang="tr-TR" sz="3500" b="1" i="1" dirty="0">
                <a:latin typeface="Times New Roman" panose="02020603050405020304" pitchFamily="18" charset="0"/>
                <a:cs typeface="Times New Roman" panose="02020603050405020304" pitchFamily="18" charset="0"/>
              </a:rPr>
              <a:t>Heredot </a:t>
            </a:r>
            <a:r>
              <a:rPr lang="tr-TR" sz="3500" dirty="0">
                <a:latin typeface="Times New Roman" panose="02020603050405020304" pitchFamily="18" charset="0"/>
                <a:cs typeface="Times New Roman" panose="02020603050405020304" pitchFamily="18" charset="0"/>
              </a:rPr>
              <a:t>d. 425 BC)</a:t>
            </a:r>
          </a:p>
          <a:p>
            <a:pPr algn="just"/>
            <a:r>
              <a:rPr lang="tr-TR" sz="3500" dirty="0">
                <a:effectLst/>
                <a:latin typeface="Times New Roman" panose="02020603050405020304" pitchFamily="18" charset="0"/>
                <a:ea typeface="Times New Roman" panose="02020603050405020304" pitchFamily="18" charset="0"/>
                <a:cs typeface="Times New Roman" panose="02020603050405020304" pitchFamily="18" charset="0"/>
              </a:rPr>
              <a:t>... Taberi (d. 932), İbnü’l </a:t>
            </a:r>
            <a:r>
              <a:rPr lang="tr-TR" sz="3500" dirty="0">
                <a:latin typeface="Times New Roman" panose="02020603050405020304" pitchFamily="18" charset="0"/>
                <a:ea typeface="Times New Roman" panose="02020603050405020304" pitchFamily="18" charset="0"/>
                <a:cs typeface="Times New Roman" panose="02020603050405020304" pitchFamily="18" charset="0"/>
              </a:rPr>
              <a:t>Kathir</a:t>
            </a:r>
            <a:r>
              <a:rPr lang="tr-TR" sz="3500" dirty="0">
                <a:effectLst/>
                <a:latin typeface="Times New Roman" panose="02020603050405020304" pitchFamily="18" charset="0"/>
                <a:ea typeface="Times New Roman" panose="02020603050405020304" pitchFamily="18" charset="0"/>
                <a:cs typeface="Times New Roman" panose="02020603050405020304" pitchFamily="18" charset="0"/>
              </a:rPr>
              <a:t> (d. 1231) etc. are the representatives / members of this school. </a:t>
            </a:r>
          </a:p>
          <a:p>
            <a:pPr algn="just"/>
            <a:r>
              <a:rPr lang="tr-TR" sz="3500" dirty="0">
                <a:effectLst/>
                <a:latin typeface="Times New Roman" panose="02020603050405020304" pitchFamily="18" charset="0"/>
                <a:ea typeface="Times New Roman" panose="02020603050405020304" pitchFamily="18" charset="0"/>
                <a:cs typeface="Times New Roman" panose="02020603050405020304" pitchFamily="18" charset="0"/>
              </a:rPr>
              <a:t>... Mesudi (d. 997) and İbn Miskeveyh (d. 1029) tried to attempt to overcome the obstacles of this method.</a:t>
            </a:r>
          </a:p>
          <a:p>
            <a:pPr algn="just"/>
            <a:r>
              <a:rPr lang="tr-TR" sz="3500" dirty="0">
                <a:effectLst/>
                <a:latin typeface="Times New Roman" panose="02020603050405020304" pitchFamily="18" charset="0"/>
                <a:ea typeface="Times New Roman" panose="02020603050405020304" pitchFamily="18" charset="0"/>
              </a:rPr>
              <a:t>Philosopher of history/sociologist (or probably better to call him a philosopher of history (</a:t>
            </a:r>
            <a:r>
              <a:rPr lang="tr-TR" sz="3500" dirty="0">
                <a:latin typeface="Times New Roman" panose="02020603050405020304" pitchFamily="18" charset="0"/>
                <a:ea typeface="Times New Roman" panose="02020603050405020304" pitchFamily="18" charset="0"/>
              </a:rPr>
              <a:t>d</a:t>
            </a:r>
            <a:r>
              <a:rPr lang="tr-TR" sz="3500" dirty="0">
                <a:effectLst/>
                <a:latin typeface="Times New Roman" panose="02020603050405020304" pitchFamily="18" charset="0"/>
                <a:ea typeface="Times New Roman" panose="02020603050405020304" pitchFamily="18" charset="0"/>
              </a:rPr>
              <a:t>. 1406) could not be escaped from this trap of narrative style </a:t>
            </a:r>
            <a:r>
              <a:rPr lang="tr-TR" sz="1500" dirty="0">
                <a:effectLst/>
                <a:latin typeface="Times New Roman" panose="02020603050405020304" pitchFamily="18" charset="0"/>
                <a:ea typeface="Times New Roman" panose="02020603050405020304" pitchFamily="18" charset="0"/>
              </a:rPr>
              <a:t>(Kutlu, 2004: 53).</a:t>
            </a:r>
            <a:endParaRPr lang="tr-TR" sz="15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tr-TR" sz="4000" dirty="0">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endParaRPr lang="tr-TR" sz="3600" dirty="0">
              <a:solidFill>
                <a:srgbClr val="363636"/>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tr-TR" sz="1800" dirty="0">
              <a:solidFill>
                <a:srgbClr val="363636"/>
              </a:solidFill>
              <a:effectLst/>
              <a:latin typeface="Times New Roman" panose="02020603050405020304" pitchFamily="18" charset="0"/>
              <a:ea typeface="Times New Roman" panose="02020603050405020304" pitchFamily="18" charset="0"/>
            </a:endParaRPr>
          </a:p>
          <a:p>
            <a:endParaRPr lang="tr-TR" dirty="0"/>
          </a:p>
          <a:p>
            <a:endParaRPr lang="en-ID" dirty="0"/>
          </a:p>
        </p:txBody>
      </p:sp>
    </p:spTree>
    <p:extLst>
      <p:ext uri="{BB962C8B-B14F-4D97-AF65-F5344CB8AC3E}">
        <p14:creationId xmlns:p14="http://schemas.microsoft.com/office/powerpoint/2010/main" val="2933043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3680</TotalTime>
  <Words>2136</Words>
  <Application>Microsoft Office PowerPoint</Application>
  <PresentationFormat>Widescreen</PresentationFormat>
  <Paragraphs>153</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Aharoni</vt:lpstr>
      <vt:lpstr>Arial</vt:lpstr>
      <vt:lpstr>Calibri</vt:lpstr>
      <vt:lpstr>Calibri Light</vt:lpstr>
      <vt:lpstr>Source Sans Pro</vt:lpstr>
      <vt:lpstr>Times New Roman</vt:lpstr>
      <vt:lpstr>Office Theme</vt:lpstr>
      <vt:lpstr>The Problem of ‘Historical Epistimology’ in Ottoman Malay-World Relations </vt:lpstr>
      <vt:lpstr>Few sources</vt:lpstr>
      <vt:lpstr>Difficult task: Diskusi- Mau atau tidak mau?</vt:lpstr>
      <vt:lpstr>Today’s mistake or unfinished job of the historians</vt:lpstr>
      <vt:lpstr>Content</vt:lpstr>
      <vt:lpstr>knowledge production via study of history</vt:lpstr>
      <vt:lpstr>Fundamental problem  (need for sound epistemology in history studies)</vt:lpstr>
      <vt:lpstr>Fundamental problem: narration&amp;fictionalization</vt:lpstr>
      <vt:lpstr>History studies: An overview</vt:lpstr>
      <vt:lpstr>PowerPoint Presentation</vt:lpstr>
      <vt:lpstr>History studies in Turkey  </vt:lpstr>
      <vt:lpstr>Understanding of history and historiography</vt:lpstr>
      <vt:lpstr>Continues...</vt:lpstr>
      <vt:lpstr>Continues...</vt:lpstr>
      <vt:lpstr>Traps in knowledge production</vt:lpstr>
      <vt:lpstr>«Safety Zone»</vt:lpstr>
      <vt:lpstr>PowerPoint Presentation</vt:lpstr>
      <vt:lpstr>The issue of «Universal sovereignty»</vt:lpstr>
      <vt:lpstr>Universalization issue </vt:lpstr>
      <vt:lpstr>The issue of the Ottomans and ‘geographical conciousness’</vt:lpstr>
      <vt:lpstr>Geographical Conciousness</vt:lpstr>
      <vt:lpstr>Geographical borders&amp;conciousness</vt:lpstr>
      <vt:lpstr>Political conciousness and preparedness</vt:lpstr>
      <vt:lpstr>Classical works and enrichment of Ottoman geography knowledge! </vt:lpstr>
      <vt:lpstr>Dichomoty: military power and/or  commercial interest</vt:lpstr>
      <vt:lpstr> General books of history of Islam and the Archipelago&amp;Indian Ocean </vt:lpstr>
      <vt:lpstr>PowerPoint Presentation</vt:lpstr>
      <vt:lpstr>The year 1600 and Ottoman maritime power in Basra</vt:lpstr>
      <vt:lpstr>Continues...</vt:lpstr>
      <vt:lpstr>Problem: </vt:lpstr>
      <vt:lpstr>Imbalances </vt:lpstr>
      <vt:lpstr>A new way of study (but old concerns!)</vt:lpstr>
      <vt:lpstr>Critique</vt:lpstr>
      <vt:lpstr>Some Suggestions or Principals: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Nia Deliana</dc:creator>
  <cp:lastModifiedBy>Nia Deliana</cp:lastModifiedBy>
  <cp:revision>67</cp:revision>
  <cp:lastPrinted>2022-10-17T07:49:51Z</cp:lastPrinted>
  <dcterms:created xsi:type="dcterms:W3CDTF">2022-10-14T03:51:12Z</dcterms:created>
  <dcterms:modified xsi:type="dcterms:W3CDTF">2022-11-01T10:22:49Z</dcterms:modified>
</cp:coreProperties>
</file>