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57" r:id="rId4"/>
    <p:sldId id="262" r:id="rId5"/>
    <p:sldId id="258" r:id="rId6"/>
    <p:sldId id="261" r:id="rId7"/>
    <p:sldId id="265" r:id="rId8"/>
    <p:sldId id="266" r:id="rId9"/>
    <p:sldId id="263" r:id="rId10"/>
    <p:sldId id="26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E650-D44B-46F6-A6B2-C16E5447E17D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4E4E-CD26-48F4-88C0-AC5DE6DFF2CD}" type="slidenum">
              <a:rPr lang="en-MY" smtClean="0"/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9675" y="2028617"/>
            <a:ext cx="82677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3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SEMANTICS</a:t>
            </a:r>
            <a:endParaRPr lang="en-MY" sz="32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/>
            <a:endParaRPr lang="en-MY" sz="32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/>
            <a:endParaRPr lang="en-MY" b="1" dirty="0">
              <a:latin typeface="Arial Rounded MT Bold" panose="020F0704030504030204" pitchFamily="34" charset="0"/>
            </a:endParaRPr>
          </a:p>
          <a:p>
            <a:pPr algn="ctr"/>
            <a:r>
              <a:rPr lang="en-MY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POLITENESS : </a:t>
            </a:r>
            <a:r>
              <a:rPr lang="en-US" sz="1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CULTURE INTELLIGENCE IN MASCULINE AND FEMININE DISCOURSE  </a:t>
            </a:r>
            <a:endParaRPr lang="en-US" sz="18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/>
            <a:endParaRPr lang="en-MY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/>
            <a:endParaRPr lang="en-MY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/>
            <a:endParaRPr lang="en-MY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MY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BY</a:t>
            </a:r>
            <a:endParaRPr lang="en-MY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/>
            <a:endParaRPr lang="en-MY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MY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ASST. PROF. DR. NOR ZAINIYAH NORITA MOKHTAR</a:t>
            </a:r>
            <a:endParaRPr lang="en-MY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0124" y="2073395"/>
            <a:ext cx="100679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To be continued…</a:t>
            </a:r>
            <a:endParaRPr lang="en-US" sz="4400" dirty="0">
              <a:solidFill>
                <a:srgbClr val="7030A0"/>
              </a:solidFill>
            </a:endParaRPr>
          </a:p>
          <a:p>
            <a:endParaRPr lang="en-US" sz="4400" dirty="0">
              <a:solidFill>
                <a:srgbClr val="7030A0"/>
              </a:solidFill>
            </a:endParaRPr>
          </a:p>
          <a:p>
            <a:r>
              <a:rPr lang="en-US" sz="4400" dirty="0">
                <a:solidFill>
                  <a:srgbClr val="7030A0"/>
                </a:solidFill>
              </a:rPr>
              <a:t>				Thank you for listening</a:t>
            </a:r>
            <a:endParaRPr lang="en-US" sz="4400" dirty="0">
              <a:solidFill>
                <a:srgbClr val="7030A0"/>
              </a:solidFill>
            </a:endParaRPr>
          </a:p>
          <a:p>
            <a:r>
              <a:rPr lang="en-US" sz="4400" dirty="0">
                <a:solidFill>
                  <a:srgbClr val="7030A0"/>
                </a:solidFill>
              </a:rPr>
              <a:t>					</a:t>
            </a:r>
            <a:r>
              <a:rPr lang="en-US" sz="4400" dirty="0" err="1">
                <a:solidFill>
                  <a:srgbClr val="7030A0"/>
                </a:solidFill>
              </a:rPr>
              <a:t>Jazakallah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Khair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MY" sz="2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1"/>
          <a:srcRect l="66584" t="30136" r="4609" b="33031"/>
          <a:stretch>
            <a:fillRect/>
          </a:stretch>
        </p:blipFill>
        <p:spPr bwMode="auto">
          <a:xfrm>
            <a:off x="3562709" y="4965999"/>
            <a:ext cx="4822166" cy="1187450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illustrator 5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4136390"/>
            <a:ext cx="3004185" cy="1410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525" y="374015"/>
            <a:ext cx="7506810" cy="1325563"/>
          </a:xfrm>
        </p:spPr>
        <p:txBody>
          <a:bodyPr/>
          <a:lstStyle/>
          <a:p>
            <a:r>
              <a:rPr lang="en-US" u="sng" dirty="0">
                <a:latin typeface="Arial Rounded MT Bold" panose="020F0704030504030204" pitchFamily="34" charset="0"/>
              </a:rPr>
              <a:t>OVERVIEW</a:t>
            </a:r>
            <a:endParaRPr lang="en-MY" u="sng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509" y="1637423"/>
            <a:ext cx="64662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Politeness </a:t>
            </a:r>
            <a:endParaRPr lang="en-US" sz="28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>
                <a:solidFill>
                  <a:srgbClr val="7030A0"/>
                </a:solidFill>
              </a:rPr>
              <a:t>Masculinity &amp; Femininity</a:t>
            </a:r>
            <a:endParaRPr lang="en-MY" sz="28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Politeness as practiced by male and female participants</a:t>
            </a:r>
            <a:endParaRPr lang="en-US" sz="28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Culture Intelligence in masculine and feminine discourse  </a:t>
            </a:r>
            <a:endParaRPr lang="en-US" sz="28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Conclusion</a:t>
            </a:r>
            <a:endParaRPr lang="en-MY" sz="2400" dirty="0"/>
          </a:p>
          <a:p>
            <a:pPr lvl="1"/>
            <a:endParaRPr lang="en-MY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4368" y="365125"/>
            <a:ext cx="5139431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Politeness </a:t>
            </a:r>
            <a:br>
              <a:rPr lang="en-US" dirty="0">
                <a:solidFill>
                  <a:srgbClr val="7030A0"/>
                </a:solidFill>
              </a:rPr>
            </a:br>
            <a:endParaRPr lang="en-MY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62976" y="1825625"/>
            <a:ext cx="9845336" cy="4335478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 framework formulated by Brown and Levinson (1987) consisting of several strategies to preserve the notion of face</a:t>
            </a:r>
            <a:endParaRPr lang="en-US" sz="2400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Face can be categorized into 2 types</a:t>
            </a:r>
            <a:endParaRPr lang="en-US" sz="2400" dirty="0">
              <a:solidFill>
                <a:srgbClr val="7030A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Positive face – consistent self image or personality related to the idea of being appreciated, acknowledge and approved of by others</a:t>
            </a:r>
            <a:endParaRPr lang="en-US" sz="2400" dirty="0">
              <a:solidFill>
                <a:srgbClr val="7030A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Negative face – refers to privileges and the rights to not be hindered by actions and obligations to others.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MY" dirty="0"/>
          </a:p>
        </p:txBody>
      </p:sp>
      <p:pic>
        <p:nvPicPr>
          <p:cNvPr id="3" name="Picture 2" descr="illustrator 2-01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4301490"/>
            <a:ext cx="2745105" cy="17157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/>
          <p:nvPr/>
        </p:nvSpPr>
        <p:spPr>
          <a:xfrm>
            <a:off x="838200" y="1954210"/>
            <a:ext cx="10515600" cy="392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endParaRPr lang="en-MY" dirty="0">
              <a:solidFill>
                <a:srgbClr val="7030A0"/>
              </a:solidFill>
            </a:endParaRPr>
          </a:p>
          <a:p>
            <a:endParaRPr lang="en-MY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32" y="151951"/>
            <a:ext cx="5504155" cy="1019901"/>
          </a:xfrm>
        </p:spPr>
        <p:txBody>
          <a:bodyPr>
            <a:normAutofit fontScale="90000"/>
          </a:bodyPr>
          <a:lstStyle/>
          <a:p>
            <a:r>
              <a:rPr lang="en-MY" dirty="0">
                <a:solidFill>
                  <a:srgbClr val="7030A0"/>
                </a:solidFill>
              </a:rPr>
              <a:t>Masculinity &amp; Femininity</a:t>
            </a:r>
            <a:br>
              <a:rPr lang="en-MY" dirty="0">
                <a:solidFill>
                  <a:srgbClr val="7030A0"/>
                </a:solidFill>
              </a:rPr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338" y="1834503"/>
            <a:ext cx="7004481" cy="3922715"/>
          </a:xfrm>
        </p:spPr>
        <p:txBody>
          <a:bodyPr>
            <a:normAutofit fontScale="77500" lnSpcReduction="2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2800" dirty="0">
                <a:solidFill>
                  <a:srgbClr val="7030A0"/>
                </a:solidFill>
              </a:rPr>
              <a:t>4</a:t>
            </a:r>
            <a:r>
              <a:rPr lang="en-MY" sz="2800" baseline="30000" dirty="0">
                <a:solidFill>
                  <a:srgbClr val="7030A0"/>
                </a:solidFill>
              </a:rPr>
              <a:t>th</a:t>
            </a:r>
            <a:r>
              <a:rPr lang="en-MY" sz="2800" dirty="0">
                <a:solidFill>
                  <a:srgbClr val="7030A0"/>
                </a:solidFill>
              </a:rPr>
              <a:t> dimension in Hofstede’s National Cultural Dimension (2001)</a:t>
            </a:r>
            <a:endParaRPr lang="en-MY" sz="2800" dirty="0">
              <a:solidFill>
                <a:srgbClr val="7030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Masculinity - “a preference in society for achievement, heroism, assertiveness and material rewards for success.” </a:t>
            </a:r>
            <a:endParaRPr lang="en-US" sz="2800" dirty="0">
              <a:solidFill>
                <a:srgbClr val="7030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Femininity - “a preference for cooperation, modesty, caring for the weak and quality of life.” </a:t>
            </a:r>
            <a:endParaRPr lang="en-US" sz="2800" dirty="0">
              <a:solidFill>
                <a:srgbClr val="7030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Women in the respective societies tend to display different values. In feminine societies, they share modest and caring views equally with men. </a:t>
            </a:r>
            <a:endParaRPr lang="en-US" sz="2800" dirty="0">
              <a:solidFill>
                <a:srgbClr val="7030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In more masculine societies, women are more emphatic and competitive, but notably less emphatic than the men. </a:t>
            </a:r>
            <a:endParaRPr lang="en-US" sz="2800" dirty="0">
              <a:solidFill>
                <a:srgbClr val="7030A0"/>
              </a:solidFill>
            </a:endParaRPr>
          </a:p>
          <a:p>
            <a:endParaRPr lang="en-MY" dirty="0"/>
          </a:p>
        </p:txBody>
      </p:sp>
      <p:pic>
        <p:nvPicPr>
          <p:cNvPr id="5" name="Picture 4" descr="illustrator 1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4055110"/>
            <a:ext cx="2179955" cy="1583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880" y="365125"/>
            <a:ext cx="5103920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Observation on the practices by male and female participants</a:t>
            </a:r>
            <a:endParaRPr lang="en-MY" sz="3200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92" y="2755085"/>
            <a:ext cx="3781655" cy="267166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418" y="584983"/>
            <a:ext cx="4536491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4. Culture Intelligence in Masculine and Feminine discourse</a:t>
            </a:r>
            <a:endParaRPr lang="en-MY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illustrato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180" y="4089400"/>
            <a:ext cx="3423285" cy="1738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1038225"/>
            <a:ext cx="1006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MY" sz="24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251369"/>
            <a:ext cx="3372389" cy="242424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/>
          <a:srcRect l="68764" t="26546" r="6799" b="31647"/>
          <a:stretch>
            <a:fillRect/>
          </a:stretch>
        </p:blipFill>
        <p:spPr bwMode="auto">
          <a:xfrm>
            <a:off x="5762444" y="2941608"/>
            <a:ext cx="4416725" cy="3122761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18674" y="1269057"/>
            <a:ext cx="505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What is the ideology shared within these contexts?</a:t>
            </a:r>
            <a:endParaRPr lang="en-MY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750" y="904875"/>
            <a:ext cx="107599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>
                <a:solidFill>
                  <a:srgbClr val="7030A0"/>
                </a:solidFill>
              </a:rPr>
              <a:t>Thematic Analysis</a:t>
            </a:r>
            <a:endParaRPr lang="en-US" sz="2400" dirty="0">
              <a:solidFill>
                <a:srgbClr val="7030A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MY" sz="2000" dirty="0">
                <a:solidFill>
                  <a:srgbClr val="7030A0"/>
                </a:solidFill>
              </a:rPr>
              <a:t>Themes are patterns across data sets that are important to the description's of a phenomenon and are associated to a specific research question</a:t>
            </a:r>
            <a:endParaRPr lang="en-MY" sz="2000" dirty="0">
              <a:solidFill>
                <a:srgbClr val="7030A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MY" sz="2000" dirty="0">
                <a:solidFill>
                  <a:srgbClr val="7030A0"/>
                </a:solidFill>
              </a:rPr>
              <a:t>The themes than become categories for analysis</a:t>
            </a:r>
            <a:endParaRPr lang="en-MY" sz="2000" dirty="0">
              <a:solidFill>
                <a:srgbClr val="7030A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MY" sz="2000" dirty="0">
                <a:solidFill>
                  <a:srgbClr val="7030A0"/>
                </a:solidFill>
              </a:rPr>
              <a:t>Thematic analysis is performed through the process of coding in 6 phases to create established, meaningful patterns.</a:t>
            </a:r>
            <a:endParaRPr lang="en-MY" sz="20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7" y="2905423"/>
            <a:ext cx="10084279" cy="3400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74361" y="267418"/>
            <a:ext cx="5318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7030A0"/>
                </a:solidFill>
              </a:rPr>
              <a:t>An example to consider: </a:t>
            </a:r>
            <a:endParaRPr lang="en-MY" sz="4000" u="sng" dirty="0">
              <a:solidFill>
                <a:srgbClr val="7030A0"/>
              </a:solidFill>
            </a:endParaRPr>
          </a:p>
        </p:txBody>
      </p:sp>
      <p:pic>
        <p:nvPicPr>
          <p:cNvPr id="2" name="Picture 1" descr="illustrator 4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9550" y="3336290"/>
            <a:ext cx="2596515" cy="2596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1827</Words>
  <Application>WPS Presentation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Arial Rounded MT Bold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OVERVIEW</vt:lpstr>
      <vt:lpstr>Politeness  </vt:lpstr>
      <vt:lpstr>Masculinity &amp; Femininity </vt:lpstr>
      <vt:lpstr>Observation on the practices by male and female participants</vt:lpstr>
      <vt:lpstr>4. Culture Intelligence in Masculine and Feminine discourse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nbelleza141723@gmail.com</dc:creator>
  <cp:lastModifiedBy>user10</cp:lastModifiedBy>
  <cp:revision>41</cp:revision>
  <dcterms:created xsi:type="dcterms:W3CDTF">2021-05-26T05:09:00Z</dcterms:created>
  <dcterms:modified xsi:type="dcterms:W3CDTF">2021-12-27T09:54:03Z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