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8"/>
  </p:notesMasterIdLst>
  <p:sldIdLst>
    <p:sldId id="278" r:id="rId2"/>
    <p:sldId id="279" r:id="rId3"/>
    <p:sldId id="280" r:id="rId4"/>
    <p:sldId id="281" r:id="rId5"/>
    <p:sldId id="294" r:id="rId6"/>
    <p:sldId id="295" r:id="rId7"/>
    <p:sldId id="296" r:id="rId8"/>
    <p:sldId id="297" r:id="rId9"/>
    <p:sldId id="298" r:id="rId10"/>
    <p:sldId id="299" r:id="rId11"/>
    <p:sldId id="300" r:id="rId12"/>
    <p:sldId id="301" r:id="rId13"/>
    <p:sldId id="302" r:id="rId14"/>
    <p:sldId id="282" r:id="rId15"/>
    <p:sldId id="292" r:id="rId16"/>
    <p:sldId id="293" r:id="rId17"/>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9" autoAdjust="0"/>
  </p:normalViewPr>
  <p:slideViewPr>
    <p:cSldViewPr snapToGrid="0" snapToObjects="1">
      <p:cViewPr varScale="1">
        <p:scale>
          <a:sx n="79" d="100"/>
          <a:sy n="79" d="100"/>
        </p:scale>
        <p:origin x="773" y="7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hyperlink" Target="mailto:syazashukri@iium.edu.my"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404830"/>
            <a:ext cx="5385816" cy="1225296"/>
          </a:xfrm>
        </p:spPr>
        <p:txBody>
          <a:bodyPr/>
          <a:lstStyle/>
          <a:p>
            <a:r>
              <a:rPr lang="en-US" dirty="0"/>
              <a:t>Evolving Visions of Paradise: How Mahathir Mohamad used Islam</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349496" y="4362772"/>
            <a:ext cx="3493008" cy="878908"/>
          </a:xfrm>
        </p:spPr>
        <p:txBody>
          <a:bodyPr/>
          <a:lstStyle/>
          <a:p>
            <a:r>
              <a:rPr lang="en-US" dirty="0"/>
              <a:t>Syaza Shukri</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3044952"/>
            <a:ext cx="6400800" cy="768096"/>
          </a:xfrm>
        </p:spPr>
        <p:txBody>
          <a:bodyPr/>
          <a:lstStyle/>
          <a:p>
            <a:r>
              <a:rPr lang="en-US" sz="4000" b="1" dirty="0">
                <a:solidFill>
                  <a:schemeClr val="accent6"/>
                </a:solidFill>
                <a:latin typeface="Arial Black" panose="020B0604020202020204" pitchFamily="34" charset="0"/>
                <a:cs typeface="Arial Black" panose="020B0604020202020204" pitchFamily="34" charset="0"/>
              </a:rPr>
              <a:t>ISLAMIZING FOREIGN POLICY</a:t>
            </a:r>
          </a:p>
        </p:txBody>
      </p:sp>
    </p:spTree>
    <p:extLst>
      <p:ext uri="{BB962C8B-B14F-4D97-AF65-F5344CB8AC3E}">
        <p14:creationId xmlns:p14="http://schemas.microsoft.com/office/powerpoint/2010/main" val="12223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B8C4B-3A3C-9FD1-59FB-1666C1F09376}"/>
              </a:ext>
            </a:extLst>
          </p:cNvPr>
          <p:cNvSpPr>
            <a:spLocks noGrp="1"/>
          </p:cNvSpPr>
          <p:nvPr>
            <p:ph type="body" sz="half" idx="2"/>
          </p:nvPr>
        </p:nvSpPr>
        <p:spPr>
          <a:xfrm>
            <a:off x="839788" y="987425"/>
            <a:ext cx="6524050" cy="5520379"/>
          </a:xfrm>
        </p:spPr>
        <p:txBody>
          <a:bodyPr>
            <a:normAutofit/>
          </a:bodyPr>
          <a:lstStyle/>
          <a:p>
            <a:pPr marL="171450" indent="-171450">
              <a:lnSpc>
                <a:spcPct val="90000"/>
              </a:lnSpc>
              <a:buFont typeface="Arial" panose="020B0604020202020204" pitchFamily="34" charset="0"/>
              <a:buChar char="•"/>
            </a:pPr>
            <a:r>
              <a:rPr lang="en-US" dirty="0"/>
              <a:t>As Malaysia’s stature improved in the 1990s due to its economic development, Malaysia begun to take on a larger role in international affairs. </a:t>
            </a:r>
          </a:p>
          <a:p>
            <a:pPr marL="171450" indent="-171450">
              <a:lnSpc>
                <a:spcPct val="90000"/>
              </a:lnSpc>
              <a:buFont typeface="Arial" panose="020B0604020202020204" pitchFamily="34" charset="0"/>
              <a:buChar char="•"/>
            </a:pPr>
            <a:r>
              <a:rPr lang="en-US" dirty="0"/>
              <a:t>As part of Mahathir’s wider shift away from the West, Malaysia began to play a more active role as a leading Muslim nation</a:t>
            </a:r>
          </a:p>
          <a:p>
            <a:pPr marL="171450" indent="-171450">
              <a:lnSpc>
                <a:spcPct val="90000"/>
              </a:lnSpc>
              <a:buFont typeface="Arial" panose="020B0604020202020204" pitchFamily="34" charset="0"/>
              <a:buChar char="•"/>
            </a:pPr>
            <a:r>
              <a:rPr lang="en-US" dirty="0"/>
              <a:t>Mahathir’s authoritarian populism now has a streak of civilizational populism of an “us” against “the west”</a:t>
            </a:r>
          </a:p>
          <a:p>
            <a:pPr marL="171450" indent="-171450">
              <a:lnSpc>
                <a:spcPct val="90000"/>
              </a:lnSpc>
              <a:buFont typeface="Arial" panose="020B0604020202020204" pitchFamily="34" charset="0"/>
              <a:buChar char="•"/>
            </a:pPr>
            <a:r>
              <a:rPr lang="en-US" dirty="0"/>
              <a:t>He articulated concerns concerning the Islamic World. </a:t>
            </a:r>
          </a:p>
          <a:p>
            <a:pPr marL="628650" lvl="1" indent="-171450">
              <a:lnSpc>
                <a:spcPct val="90000"/>
              </a:lnSpc>
              <a:buFont typeface="Arial" panose="020B0604020202020204" pitchFamily="34" charset="0"/>
              <a:buChar char="•"/>
            </a:pPr>
            <a:r>
              <a:rPr lang="en-US" dirty="0"/>
              <a:t>The liberation of Palestine</a:t>
            </a:r>
          </a:p>
          <a:p>
            <a:pPr marL="628650" lvl="1" indent="-171450">
              <a:lnSpc>
                <a:spcPct val="90000"/>
              </a:lnSpc>
              <a:buFont typeface="Arial" panose="020B0604020202020204" pitchFamily="34" charset="0"/>
              <a:buChar char="•"/>
            </a:pPr>
            <a:r>
              <a:rPr lang="en-US" dirty="0"/>
              <a:t>The Soviet invasion of Afghanistan (helped Mujahideen)</a:t>
            </a:r>
          </a:p>
          <a:p>
            <a:pPr marL="628650" lvl="1" indent="-171450">
              <a:lnSpc>
                <a:spcPct val="90000"/>
              </a:lnSpc>
              <a:buFont typeface="Arial" panose="020B0604020202020204" pitchFamily="34" charset="0"/>
              <a:buChar char="•"/>
            </a:pPr>
            <a:r>
              <a:rPr lang="en-US" dirty="0"/>
              <a:t>Both Gulf Wars</a:t>
            </a:r>
          </a:p>
          <a:p>
            <a:pPr marL="628650" lvl="1" indent="-171450">
              <a:lnSpc>
                <a:spcPct val="90000"/>
              </a:lnSpc>
              <a:buFont typeface="Arial" panose="020B0604020202020204" pitchFamily="34" charset="0"/>
              <a:buChar char="•"/>
            </a:pPr>
            <a:r>
              <a:rPr lang="en-US" dirty="0"/>
              <a:t>The Bosnian War (enlisted personnel to Bosnia to serve under the United Nations Protective Force )</a:t>
            </a:r>
          </a:p>
          <a:p>
            <a:pPr marL="171450" indent="-171450">
              <a:lnSpc>
                <a:spcPct val="90000"/>
              </a:lnSpc>
              <a:buFont typeface="Arial" panose="020B0604020202020204" pitchFamily="34" charset="0"/>
              <a:buChar char="•"/>
            </a:pPr>
            <a:r>
              <a:rPr lang="en-US" dirty="0"/>
              <a:t>Mahathir talked openly on Islamic issues on the world stage post-9/11 especially on misunderstandings towards the religion, and the role of the West in perpetuating Islamophobia.</a:t>
            </a:r>
          </a:p>
          <a:p>
            <a:pPr marL="171450" indent="-171450">
              <a:lnSpc>
                <a:spcPct val="90000"/>
              </a:lnSpc>
              <a:buFont typeface="Arial" panose="020B0604020202020204" pitchFamily="34" charset="0"/>
              <a:buChar char="•"/>
            </a:pPr>
            <a:endParaRPr lang="en-US" dirty="0"/>
          </a:p>
          <a:p>
            <a:pPr marL="171450" indent="-171450">
              <a:lnSpc>
                <a:spcPct val="90000"/>
              </a:lnSpc>
              <a:buFont typeface="Arial" panose="020B0604020202020204" pitchFamily="34" charset="0"/>
              <a:buChar char="•"/>
            </a:pPr>
            <a:r>
              <a:rPr lang="en-US" dirty="0"/>
              <a:t>Mahathir's rhetoric of helping Muslim nations does not correspond with the resources that are at the disposal of the Malaysian government. </a:t>
            </a:r>
          </a:p>
          <a:p>
            <a:pPr marL="171450" indent="-171450">
              <a:lnSpc>
                <a:spcPct val="90000"/>
              </a:lnSpc>
              <a:buFont typeface="Arial" panose="020B0604020202020204" pitchFamily="34" charset="0"/>
              <a:buChar char="•"/>
            </a:pPr>
            <a:r>
              <a:rPr lang="en-US" dirty="0"/>
              <a:t>The only role that Islam played in Malaysia's foreign policy was a rhetorical one because those topics were intended to resonate with Malaysian Muslims.</a:t>
            </a:r>
          </a:p>
          <a:p>
            <a:pPr marL="171450" indent="-171450">
              <a:lnSpc>
                <a:spcPct val="90000"/>
              </a:lnSpc>
              <a:buFont typeface="Arial" panose="020B0604020202020204" pitchFamily="34" charset="0"/>
              <a:buChar char="•"/>
            </a:pPr>
            <a:endParaRPr lang="en-US" dirty="0"/>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a:xfrm>
            <a:off x="621792" y="447368"/>
            <a:ext cx="3200400" cy="274320"/>
          </a:xfrm>
        </p:spPr>
        <p:txBody>
          <a:bodyPr anchor="ctr">
            <a:normAutofit/>
          </a:bodyPr>
          <a:lstStyle/>
          <a:p>
            <a:pPr>
              <a:spcAft>
                <a:spcPts val="600"/>
              </a:spcAft>
            </a:pPr>
            <a:r>
              <a:rPr lang="en-US" dirty="0"/>
              <a:t>Evolving Paradise</a:t>
            </a:r>
            <a:endParaRPr lang="en-US"/>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11</a:t>
            </a:fld>
            <a:endParaRPr lang="en-US"/>
          </a:p>
        </p:txBody>
      </p:sp>
      <p:pic>
        <p:nvPicPr>
          <p:cNvPr id="1026" name="Picture 2">
            <a:extLst>
              <a:ext uri="{FF2B5EF4-FFF2-40B4-BE49-F238E27FC236}">
                <a16:creationId xmlns:a16="http://schemas.microsoft.com/office/drawing/2014/main" id="{BF5F9AF2-5EE4-D311-B593-E0C6DCC5E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8865" y="987424"/>
            <a:ext cx="3973681" cy="397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833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3044952"/>
            <a:ext cx="6400800" cy="768096"/>
          </a:xfrm>
        </p:spPr>
        <p:txBody>
          <a:bodyPr/>
          <a:lstStyle/>
          <a:p>
            <a:r>
              <a:rPr lang="en-US" sz="4000" b="1" dirty="0">
                <a:solidFill>
                  <a:schemeClr val="accent6"/>
                </a:solidFill>
                <a:latin typeface="Arial Black" panose="020B0604020202020204" pitchFamily="34" charset="0"/>
                <a:cs typeface="Arial Black" panose="020B0604020202020204" pitchFamily="34" charset="0"/>
              </a:rPr>
              <a:t>Anti-Elite Populist and Muslim Democrat</a:t>
            </a:r>
          </a:p>
        </p:txBody>
      </p:sp>
    </p:spTree>
    <p:extLst>
      <p:ext uri="{BB962C8B-B14F-4D97-AF65-F5344CB8AC3E}">
        <p14:creationId xmlns:p14="http://schemas.microsoft.com/office/powerpoint/2010/main" val="3076680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B8C4B-3A3C-9FD1-59FB-1666C1F09376}"/>
              </a:ext>
            </a:extLst>
          </p:cNvPr>
          <p:cNvSpPr>
            <a:spLocks noGrp="1"/>
          </p:cNvSpPr>
          <p:nvPr>
            <p:ph type="body" sz="half" idx="2"/>
          </p:nvPr>
        </p:nvSpPr>
        <p:spPr>
          <a:xfrm>
            <a:off x="839788" y="987425"/>
            <a:ext cx="5016263" cy="5520379"/>
          </a:xfrm>
        </p:spPr>
        <p:txBody>
          <a:bodyPr>
            <a:noAutofit/>
          </a:bodyPr>
          <a:lstStyle/>
          <a:p>
            <a:pPr marL="171450" indent="-171450">
              <a:lnSpc>
                <a:spcPct val="90000"/>
              </a:lnSpc>
              <a:buFont typeface="Arial" panose="020B0604020202020204" pitchFamily="34" charset="0"/>
              <a:buChar char="•"/>
            </a:pPr>
            <a:r>
              <a:rPr lang="en-US" sz="1400" dirty="0"/>
              <a:t>While Mahathir was in power for 22 years, he couldn’t represent anti-elite populism as he was part of the establishment </a:t>
            </a:r>
          </a:p>
          <a:p>
            <a:pPr marL="171450" indent="-171450">
              <a:lnSpc>
                <a:spcPct val="90000"/>
              </a:lnSpc>
              <a:buFont typeface="Arial" panose="020B0604020202020204" pitchFamily="34" charset="0"/>
              <a:buChar char="•"/>
            </a:pPr>
            <a:r>
              <a:rPr lang="en-US" sz="1400" dirty="0"/>
              <a:t>Under PH, Mahathir became an anti-elite populist who presented himself as humbler and more down-to-earth in comparison to Najib</a:t>
            </a:r>
          </a:p>
          <a:p>
            <a:pPr marL="171450" indent="-171450">
              <a:lnSpc>
                <a:spcPct val="90000"/>
              </a:lnSpc>
              <a:buFont typeface="Arial" panose="020B0604020202020204" pitchFamily="34" charset="0"/>
              <a:buChar char="•"/>
            </a:pPr>
            <a:r>
              <a:rPr lang="en-US" sz="1400" dirty="0"/>
              <a:t>At the height of the 1MDB scandal, Mahathir even joined forces with the opposition to attend the fourth rally organized by </a:t>
            </a:r>
            <a:r>
              <a:rPr lang="en-US" sz="1400" dirty="0" err="1"/>
              <a:t>Bersih</a:t>
            </a:r>
            <a:endParaRPr lang="en-US" sz="1400" dirty="0"/>
          </a:p>
          <a:p>
            <a:pPr marL="171450" indent="-171450">
              <a:lnSpc>
                <a:spcPct val="90000"/>
              </a:lnSpc>
              <a:buFont typeface="Arial" panose="020B0604020202020204" pitchFamily="34" charset="0"/>
              <a:buChar char="•"/>
            </a:pPr>
            <a:r>
              <a:rPr lang="en-US" sz="1400" dirty="0"/>
              <a:t>After quitting UMNO in February 2016, he signed a so-called Citizens’ Declaration with his former foes such as Lim Kit Siang. </a:t>
            </a:r>
          </a:p>
          <a:p>
            <a:pPr marL="171450" indent="-171450">
              <a:lnSpc>
                <a:spcPct val="90000"/>
              </a:lnSpc>
              <a:buFont typeface="Arial" panose="020B0604020202020204" pitchFamily="34" charset="0"/>
              <a:buChar char="•"/>
            </a:pPr>
            <a:r>
              <a:rPr lang="en-US" sz="1400" dirty="0"/>
              <a:t>While this appears opportunistic, it is argued that Mahathir was using his populist appeal to supposedly represent the masses (hence the name ‘Citizens’ declaration) </a:t>
            </a:r>
          </a:p>
          <a:p>
            <a:pPr marL="171450" indent="-171450">
              <a:lnSpc>
                <a:spcPct val="90000"/>
              </a:lnSpc>
              <a:buFont typeface="Arial" panose="020B0604020202020204" pitchFamily="34" charset="0"/>
              <a:buChar char="•"/>
            </a:pPr>
            <a:r>
              <a:rPr lang="en-GB" sz="1400" dirty="0">
                <a:effectLst/>
                <a:ea typeface="Calibri" panose="020F0502020204030204" pitchFamily="34" charset="0"/>
              </a:rPr>
              <a:t>As part of the Pakatan Harapan coalition, Mahathir stressed that an Islamic state is built upon values of justice, compassion and mercy as opposed to rote application of Islamic law</a:t>
            </a:r>
          </a:p>
          <a:p>
            <a:pPr marL="171450" indent="-171450">
              <a:lnSpc>
                <a:spcPct val="90000"/>
              </a:lnSpc>
              <a:buFont typeface="Arial" panose="020B0604020202020204" pitchFamily="34" charset="0"/>
              <a:buChar char="•"/>
            </a:pPr>
            <a:endParaRPr lang="en-GB" sz="1400" dirty="0">
              <a:effectLst/>
              <a:ea typeface="Calibri" panose="020F0502020204030204" pitchFamily="34" charset="0"/>
            </a:endParaRPr>
          </a:p>
          <a:p>
            <a:pPr marL="171450" indent="-171450">
              <a:lnSpc>
                <a:spcPct val="90000"/>
              </a:lnSpc>
              <a:buFont typeface="Arial" panose="020B0604020202020204" pitchFamily="34" charset="0"/>
              <a:buChar char="•"/>
            </a:pPr>
            <a:r>
              <a:rPr lang="en-US" sz="1400" dirty="0"/>
              <a:t>However, PAS and UMNO claimed that with Pakatan Harapan ruling the country, the special rights for Malays and Muslims are jeopardized</a:t>
            </a:r>
          </a:p>
          <a:p>
            <a:pPr marL="171450" indent="-171450">
              <a:lnSpc>
                <a:spcPct val="90000"/>
              </a:lnSpc>
              <a:buFont typeface="Arial" panose="020B0604020202020204" pitchFamily="34" charset="0"/>
              <a:buChar char="•"/>
            </a:pPr>
            <a:r>
              <a:rPr lang="en-US" sz="1400" dirty="0"/>
              <a:t>In response to this, Mahathir himself reverted from his Muslim democrat approach to his more tried-and-tested strategy of ethno-religious populism</a:t>
            </a:r>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a:xfrm>
            <a:off x="621792" y="447368"/>
            <a:ext cx="3200400" cy="274320"/>
          </a:xfrm>
        </p:spPr>
        <p:txBody>
          <a:bodyPr anchor="ctr">
            <a:normAutofit/>
          </a:bodyPr>
          <a:lstStyle/>
          <a:p>
            <a:pPr>
              <a:spcAft>
                <a:spcPts val="600"/>
              </a:spcAft>
            </a:pPr>
            <a:r>
              <a:rPr lang="en-US" dirty="0"/>
              <a:t>Evolving Paradise</a:t>
            </a:r>
            <a:endParaRPr lang="en-US"/>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13</a:t>
            </a:fld>
            <a:endParaRPr lang="en-US"/>
          </a:p>
        </p:txBody>
      </p:sp>
      <p:pic>
        <p:nvPicPr>
          <p:cNvPr id="2" name="Picture 1">
            <a:extLst>
              <a:ext uri="{FF2B5EF4-FFF2-40B4-BE49-F238E27FC236}">
                <a16:creationId xmlns:a16="http://schemas.microsoft.com/office/drawing/2014/main" id="{AD1DBEFC-19BA-75B2-8234-932438B4166F}"/>
              </a:ext>
            </a:extLst>
          </p:cNvPr>
          <p:cNvPicPr>
            <a:picLocks noChangeAspect="1"/>
          </p:cNvPicPr>
          <p:nvPr/>
        </p:nvPicPr>
        <p:blipFill>
          <a:blip r:embed="rId2"/>
          <a:stretch>
            <a:fillRect/>
          </a:stretch>
        </p:blipFill>
        <p:spPr>
          <a:xfrm>
            <a:off x="6096000" y="987425"/>
            <a:ext cx="5744587" cy="3831761"/>
          </a:xfrm>
          <a:prstGeom prst="rect">
            <a:avLst/>
          </a:prstGeom>
        </p:spPr>
      </p:pic>
    </p:spTree>
    <p:extLst>
      <p:ext uri="{BB962C8B-B14F-4D97-AF65-F5344CB8AC3E}">
        <p14:creationId xmlns:p14="http://schemas.microsoft.com/office/powerpoint/2010/main" val="1686616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14</a:t>
            </a:fld>
            <a:endParaRPr lang="en-US" dirty="0"/>
          </a:p>
        </p:txBody>
      </p:sp>
      <p:graphicFrame>
        <p:nvGraphicFramePr>
          <p:cNvPr id="14" name="Table 13">
            <a:extLst>
              <a:ext uri="{FF2B5EF4-FFF2-40B4-BE49-F238E27FC236}">
                <a16:creationId xmlns:a16="http://schemas.microsoft.com/office/drawing/2014/main" id="{047E41BE-1526-B29B-C4A3-88FAAB9E326F}"/>
              </a:ext>
            </a:extLst>
          </p:cNvPr>
          <p:cNvGraphicFramePr>
            <a:graphicFrameLocks noGrp="1"/>
          </p:cNvGraphicFramePr>
          <p:nvPr>
            <p:extLst>
              <p:ext uri="{D42A27DB-BD31-4B8C-83A1-F6EECF244321}">
                <p14:modId xmlns:p14="http://schemas.microsoft.com/office/powerpoint/2010/main" val="2412485738"/>
              </p:ext>
            </p:extLst>
          </p:nvPr>
        </p:nvGraphicFramePr>
        <p:xfrm>
          <a:off x="642026" y="865239"/>
          <a:ext cx="11156684" cy="5870843"/>
        </p:xfrm>
        <a:graphic>
          <a:graphicData uri="http://schemas.openxmlformats.org/drawingml/2006/table">
            <a:tbl>
              <a:tblPr firstRow="1" firstCol="1" bandRow="1">
                <a:tableStyleId>{3C2FFA5D-87B4-456A-9821-1D502468CF0F}</a:tableStyleId>
              </a:tblPr>
              <a:tblGrid>
                <a:gridCol w="2231089">
                  <a:extLst>
                    <a:ext uri="{9D8B030D-6E8A-4147-A177-3AD203B41FA5}">
                      <a16:colId xmlns:a16="http://schemas.microsoft.com/office/drawing/2014/main" val="52364953"/>
                    </a:ext>
                  </a:extLst>
                </a:gridCol>
                <a:gridCol w="2231089">
                  <a:extLst>
                    <a:ext uri="{9D8B030D-6E8A-4147-A177-3AD203B41FA5}">
                      <a16:colId xmlns:a16="http://schemas.microsoft.com/office/drawing/2014/main" val="2595235613"/>
                    </a:ext>
                  </a:extLst>
                </a:gridCol>
                <a:gridCol w="2231089">
                  <a:extLst>
                    <a:ext uri="{9D8B030D-6E8A-4147-A177-3AD203B41FA5}">
                      <a16:colId xmlns:a16="http://schemas.microsoft.com/office/drawing/2014/main" val="324484405"/>
                    </a:ext>
                  </a:extLst>
                </a:gridCol>
                <a:gridCol w="2231089">
                  <a:extLst>
                    <a:ext uri="{9D8B030D-6E8A-4147-A177-3AD203B41FA5}">
                      <a16:colId xmlns:a16="http://schemas.microsoft.com/office/drawing/2014/main" val="955587203"/>
                    </a:ext>
                  </a:extLst>
                </a:gridCol>
                <a:gridCol w="2232328">
                  <a:extLst>
                    <a:ext uri="{9D8B030D-6E8A-4147-A177-3AD203B41FA5}">
                      <a16:colId xmlns:a16="http://schemas.microsoft.com/office/drawing/2014/main" val="599915684"/>
                    </a:ext>
                  </a:extLst>
                </a:gridCol>
              </a:tblGrid>
              <a:tr h="434700">
                <a:tc>
                  <a:txBody>
                    <a:bodyPr/>
                    <a:lstStyle/>
                    <a:p>
                      <a:pPr>
                        <a:lnSpc>
                          <a:spcPct val="107000"/>
                        </a:lnSpc>
                        <a:spcAft>
                          <a:spcPts val="800"/>
                        </a:spcAft>
                      </a:pPr>
                      <a:r>
                        <a:rPr lang="en-GB" sz="1400" dirty="0">
                          <a:solidFill>
                            <a:schemeClr val="tx1"/>
                          </a:solidFill>
                          <a:effectLst/>
                        </a:rPr>
                        <a:t>1970s Education Policies</a:t>
                      </a:r>
                      <a:endParaRPr lang="en-GB"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1980s-90s Islamization Policies</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1980s-90s Economic Policies</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1990s-2000s Foreign Policies</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2018-2020 Muslim Democrat</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extLst>
                  <a:ext uri="{0D108BD9-81ED-4DB2-BD59-A6C34878D82A}">
                    <a16:rowId xmlns:a16="http://schemas.microsoft.com/office/drawing/2014/main" val="1498210296"/>
                  </a:ext>
                </a:extLst>
              </a:tr>
              <a:tr h="1099134">
                <a:tc>
                  <a:txBody>
                    <a:bodyPr/>
                    <a:lstStyle/>
                    <a:p>
                      <a:pPr>
                        <a:lnSpc>
                          <a:spcPct val="107000"/>
                        </a:lnSpc>
                        <a:spcAft>
                          <a:spcPts val="800"/>
                        </a:spcAft>
                      </a:pPr>
                      <a:r>
                        <a:rPr lang="en-GB" sz="1400" b="0" dirty="0">
                          <a:solidFill>
                            <a:schemeClr val="tx1"/>
                          </a:solidFill>
                          <a:effectLst/>
                        </a:rPr>
                        <a:t>Cabinet Committee Report on Review Implementation of Education Policies (Mahathir Report)</a:t>
                      </a:r>
                      <a:endParaRPr lang="en-GB"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Islamic Banking &amp; Finance (e.g., Bank Islam, Lembaga Urusan dan Tabung Haji, Takaful)</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Privatisation</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Pro-Palestine</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‘New Malaysia’ focuses on justice and rule of law</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extLst>
                  <a:ext uri="{0D108BD9-81ED-4DB2-BD59-A6C34878D82A}">
                    <a16:rowId xmlns:a16="http://schemas.microsoft.com/office/drawing/2014/main" val="2047064818"/>
                  </a:ext>
                </a:extLst>
              </a:tr>
              <a:tr h="1100159">
                <a:tc>
                  <a:txBody>
                    <a:bodyPr/>
                    <a:lstStyle/>
                    <a:p>
                      <a:pPr>
                        <a:lnSpc>
                          <a:spcPct val="107000"/>
                        </a:lnSpc>
                        <a:spcAft>
                          <a:spcPts val="800"/>
                        </a:spcAft>
                      </a:pPr>
                      <a:r>
                        <a:rPr lang="en-GB" sz="1400" b="0" dirty="0">
                          <a:solidFill>
                            <a:schemeClr val="tx1"/>
                          </a:solidFill>
                          <a:effectLst/>
                        </a:rPr>
                        <a:t>Islamic religious knowledge become examination subject</a:t>
                      </a:r>
                      <a:endParaRPr lang="en-GB"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dirty="0">
                          <a:solidFill>
                            <a:schemeClr val="tx1"/>
                          </a:solidFill>
                          <a:effectLst/>
                        </a:rPr>
                        <a:t>Education System (e.g., Islamic Teachers’ College, International Islamic University Malaysia)</a:t>
                      </a:r>
                      <a:endParaRPr lang="en-GB"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dirty="0">
                          <a:solidFill>
                            <a:schemeClr val="tx1"/>
                          </a:solidFill>
                          <a:effectLst/>
                        </a:rPr>
                        <a:t>Malaysia Inc.</a:t>
                      </a:r>
                      <a:endParaRPr lang="en-GB"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Anti-Zionism</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 </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extLst>
                  <a:ext uri="{0D108BD9-81ED-4DB2-BD59-A6C34878D82A}">
                    <a16:rowId xmlns:a16="http://schemas.microsoft.com/office/drawing/2014/main" val="1484061837"/>
                  </a:ext>
                </a:extLst>
              </a:tr>
              <a:tr h="882546">
                <a:tc>
                  <a:txBody>
                    <a:bodyPr/>
                    <a:lstStyle/>
                    <a:p>
                      <a:pPr>
                        <a:lnSpc>
                          <a:spcPct val="107000"/>
                        </a:lnSpc>
                        <a:spcAft>
                          <a:spcPts val="800"/>
                        </a:spcAft>
                      </a:pPr>
                      <a:r>
                        <a:rPr lang="en-GB" sz="1400">
                          <a:solidFill>
                            <a:schemeClr val="tx1"/>
                          </a:solidFill>
                          <a:effectLst/>
                        </a:rPr>
                        <a:t> </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dirty="0">
                          <a:solidFill>
                            <a:schemeClr val="tx1"/>
                          </a:solidFill>
                          <a:effectLst/>
                        </a:rPr>
                        <a:t>Legal System (e.g., elevating status of syariah courts and judges to be on par with civil judiciary)</a:t>
                      </a:r>
                      <a:endParaRPr lang="en-GB"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Buy British Last</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Supporting Afghan Mujahideen</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 </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extLst>
                  <a:ext uri="{0D108BD9-81ED-4DB2-BD59-A6C34878D82A}">
                    <a16:rowId xmlns:a16="http://schemas.microsoft.com/office/drawing/2014/main" val="3257777591"/>
                  </a:ext>
                </a:extLst>
              </a:tr>
              <a:tr h="731731">
                <a:tc>
                  <a:txBody>
                    <a:bodyPr/>
                    <a:lstStyle/>
                    <a:p>
                      <a:pPr>
                        <a:lnSpc>
                          <a:spcPct val="107000"/>
                        </a:lnSpc>
                        <a:spcAft>
                          <a:spcPts val="800"/>
                        </a:spcAft>
                      </a:pPr>
                      <a:r>
                        <a:rPr lang="en-GB" sz="1400">
                          <a:solidFill>
                            <a:schemeClr val="tx1"/>
                          </a:solidFill>
                          <a:effectLst/>
                        </a:rPr>
                        <a:t> </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Behavioural Policies (e.g., Inculcation of Islamic Values in Administration)</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“Look East Policy”</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Sending officers as part of UNPROFOR in Bosnia</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 </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extLst>
                  <a:ext uri="{0D108BD9-81ED-4DB2-BD59-A6C34878D82A}">
                    <a16:rowId xmlns:a16="http://schemas.microsoft.com/office/drawing/2014/main" val="3270292873"/>
                  </a:ext>
                </a:extLst>
              </a:tr>
              <a:tr h="240496">
                <a:tc>
                  <a:txBody>
                    <a:bodyPr/>
                    <a:lstStyle/>
                    <a:p>
                      <a:pPr>
                        <a:lnSpc>
                          <a:spcPct val="107000"/>
                        </a:lnSpc>
                        <a:spcAft>
                          <a:spcPts val="800"/>
                        </a:spcAft>
                      </a:pPr>
                      <a:r>
                        <a:rPr lang="en-GB" sz="1400">
                          <a:solidFill>
                            <a:schemeClr val="tx1"/>
                          </a:solidFill>
                          <a:effectLst/>
                        </a:rPr>
                        <a:t> </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Halal Food Certificate</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Asian Values</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KL Summit 2019</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 </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extLst>
                  <a:ext uri="{0D108BD9-81ED-4DB2-BD59-A6C34878D82A}">
                    <a16:rowId xmlns:a16="http://schemas.microsoft.com/office/drawing/2014/main" val="2272869729"/>
                  </a:ext>
                </a:extLst>
              </a:tr>
              <a:tr h="659585">
                <a:tc>
                  <a:txBody>
                    <a:bodyPr/>
                    <a:lstStyle/>
                    <a:p>
                      <a:pPr>
                        <a:lnSpc>
                          <a:spcPct val="107000"/>
                        </a:lnSpc>
                        <a:spcAft>
                          <a:spcPts val="800"/>
                        </a:spcAft>
                      </a:pPr>
                      <a:r>
                        <a:rPr lang="en-GB" sz="1400">
                          <a:solidFill>
                            <a:schemeClr val="tx1"/>
                          </a:solidFill>
                          <a:effectLst/>
                        </a:rPr>
                        <a:t> </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Department of Islamic Development of Malaysia (JAKIM)</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Vision 2020</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 </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 </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extLst>
                  <a:ext uri="{0D108BD9-81ED-4DB2-BD59-A6C34878D82A}">
                    <a16:rowId xmlns:a16="http://schemas.microsoft.com/office/drawing/2014/main" val="421807697"/>
                  </a:ext>
                </a:extLst>
              </a:tr>
              <a:tr h="659585">
                <a:tc>
                  <a:txBody>
                    <a:bodyPr/>
                    <a:lstStyle/>
                    <a:p>
                      <a:pPr>
                        <a:lnSpc>
                          <a:spcPct val="107000"/>
                        </a:lnSpc>
                        <a:spcAft>
                          <a:spcPts val="800"/>
                        </a:spcAft>
                      </a:pPr>
                      <a:r>
                        <a:rPr lang="en-GB" sz="1400">
                          <a:solidFill>
                            <a:schemeClr val="tx1"/>
                          </a:solidFill>
                          <a:effectLst/>
                        </a:rPr>
                        <a:t> </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Institute of Islamic Understanding Malaysia (IKIM)</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 </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a:solidFill>
                            <a:schemeClr val="tx1"/>
                          </a:solidFill>
                          <a:effectLst/>
                        </a:rPr>
                        <a:t> </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tc>
                  <a:txBody>
                    <a:bodyPr/>
                    <a:lstStyle/>
                    <a:p>
                      <a:pPr>
                        <a:lnSpc>
                          <a:spcPct val="107000"/>
                        </a:lnSpc>
                        <a:spcAft>
                          <a:spcPts val="800"/>
                        </a:spcAft>
                      </a:pPr>
                      <a:r>
                        <a:rPr lang="en-GB" sz="1400" dirty="0">
                          <a:solidFill>
                            <a:schemeClr val="tx1"/>
                          </a:solidFill>
                          <a:effectLst/>
                        </a:rPr>
                        <a:t> </a:t>
                      </a:r>
                      <a:endParaRPr lang="en-GB"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1959" marR="41959" marT="0" marB="0"/>
                </a:tc>
                <a:extLst>
                  <a:ext uri="{0D108BD9-81ED-4DB2-BD59-A6C34878D82A}">
                    <a16:rowId xmlns:a16="http://schemas.microsoft.com/office/drawing/2014/main" val="82686723"/>
                  </a:ext>
                </a:extLst>
              </a:tr>
            </a:tbl>
          </a:graphicData>
        </a:graphic>
      </p:graphicFrame>
    </p:spTree>
    <p:extLst>
      <p:ext uri="{BB962C8B-B14F-4D97-AF65-F5344CB8AC3E}">
        <p14:creationId xmlns:p14="http://schemas.microsoft.com/office/powerpoint/2010/main" val="685681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p:txBody>
          <a:bodyPr/>
          <a:lstStyle/>
          <a:p>
            <a:r>
              <a:rPr lang="en-US" dirty="0"/>
              <a:t>SUMMARY </a:t>
            </a:r>
          </a:p>
        </p:txBody>
      </p:sp>
      <p:sp>
        <p:nvSpPr>
          <p:cNvPr id="4" name="Footer Placeholder 3">
            <a:extLst>
              <a:ext uri="{FF2B5EF4-FFF2-40B4-BE49-F238E27FC236}">
                <a16:creationId xmlns:a16="http://schemas.microsoft.com/office/drawing/2014/main" id="{D5BA2433-990B-A170-369A-3DF4A9B33BFA}"/>
              </a:ext>
            </a:extLst>
          </p:cNvPr>
          <p:cNvSpPr>
            <a:spLocks noGrp="1"/>
          </p:cNvSpPr>
          <p:nvPr>
            <p:ph type="ftr" sz="quarter" idx="1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15</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508760" y="2837688"/>
            <a:ext cx="6766560" cy="2700528"/>
          </a:xfrm>
        </p:spPr>
        <p:txBody>
          <a:bodyPr/>
          <a:lstStyle/>
          <a:p>
            <a:r>
              <a:rPr lang="en-US" dirty="0"/>
              <a:t>As exemplified by the previous table, Islam has always been important in Mahathir’s policy formulation. Islam may not be at the </a:t>
            </a:r>
            <a:r>
              <a:rPr lang="en-US" dirty="0" err="1"/>
              <a:t>centre</a:t>
            </a:r>
            <a:r>
              <a:rPr lang="en-US" dirty="0"/>
              <a:t> of some policies over the decades, but it provided the justification and encouragement for policies such as the “Look East Policy” (the hardworking Muslim). But following the Reformasi movement and democratization in Malaysia in the 2000s, he needed to compete with other Malay leaders who either have stronger Islamic credentials (Abdullah) or closer relations with countries in the Middle East (Najib). While Mahathir tried to situate himself as a Muslim leader within this space, his main priority has always been and always will be to champion the Malays at home for the purpose of staying in power. </a:t>
            </a:r>
          </a:p>
        </p:txBody>
      </p:sp>
    </p:spTree>
    <p:extLst>
      <p:ext uri="{BB962C8B-B14F-4D97-AF65-F5344CB8AC3E}">
        <p14:creationId xmlns:p14="http://schemas.microsoft.com/office/powerpoint/2010/main" val="94818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p:txBody>
          <a:bodyPr/>
          <a:lstStyle/>
          <a:p>
            <a:r>
              <a:rPr lang="en-US" dirty="0"/>
              <a:t>Syaza Shukri</a:t>
            </a:r>
          </a:p>
          <a:p>
            <a:r>
              <a:rPr lang="en-US" dirty="0">
                <a:hlinkClick r:id="rId2"/>
              </a:rPr>
              <a:t>syazashukri@iium.edu.my</a:t>
            </a:r>
            <a:endParaRPr lang="en-US" dirty="0"/>
          </a:p>
          <a:p>
            <a:endParaRPr lang="en-US" dirty="0"/>
          </a:p>
        </p:txBody>
      </p:sp>
    </p:spTree>
    <p:extLst>
      <p:ext uri="{BB962C8B-B14F-4D97-AF65-F5344CB8AC3E}">
        <p14:creationId xmlns:p14="http://schemas.microsoft.com/office/powerpoint/2010/main" val="10039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499616" y="1320061"/>
            <a:ext cx="5693664"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AGENDA</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6" y="2138081"/>
            <a:ext cx="5693664" cy="3122168"/>
          </a:xfrm>
        </p:spPr>
        <p:txBody>
          <a:bodyPr/>
          <a:lstStyle/>
          <a:p>
            <a:r>
              <a:rPr lang="en-US" dirty="0"/>
              <a:t>Introduction​</a:t>
            </a:r>
          </a:p>
          <a:p>
            <a:r>
              <a:rPr lang="en-US" dirty="0"/>
              <a:t>Early Beginnings and Malay Nationalist </a:t>
            </a:r>
          </a:p>
          <a:p>
            <a:r>
              <a:rPr lang="en-US" dirty="0"/>
              <a:t>​Islamizing Bureaucracy</a:t>
            </a:r>
          </a:p>
          <a:p>
            <a:r>
              <a:rPr lang="en-US" dirty="0"/>
              <a:t>Neoliberal Authoritarianism and Muslim Autonomy</a:t>
            </a:r>
          </a:p>
          <a:p>
            <a:r>
              <a:rPr lang="en-US" dirty="0"/>
              <a:t>​Islamizing Foreign Policy</a:t>
            </a:r>
          </a:p>
          <a:p>
            <a:r>
              <a:rPr lang="en-US" dirty="0"/>
              <a:t>​Anti-Elite Populist and Muslim Democrat</a:t>
            </a:r>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a:xfrm>
            <a:off x="621792" y="457200"/>
            <a:ext cx="3200400" cy="274320"/>
          </a:xfrm>
        </p:spPr>
        <p:txBody>
          <a:bodyPr anchor="ctr">
            <a:normAutofit/>
          </a:bodyPr>
          <a:lstStyle/>
          <a:p>
            <a:pPr>
              <a:spcAft>
                <a:spcPts val="600"/>
              </a:spcAft>
            </a:pPr>
            <a:r>
              <a:rPr lang="en-US" dirty="0"/>
              <a:t>Evolving Paradise</a:t>
            </a:r>
            <a:endParaRPr lang="en-US"/>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3</a:t>
            </a:fld>
            <a:endParaRPr lang="en-US"/>
          </a:p>
        </p:txBody>
      </p:sp>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986784" y="1243584"/>
            <a:ext cx="8165592" cy="768096"/>
          </a:xfrm>
        </p:spPr>
        <p:txBody>
          <a:bodyPr anchor="t">
            <a:normAutofit/>
          </a:bodyPr>
          <a:lstStyle/>
          <a:p>
            <a:r>
              <a:rPr lang="en-US" dirty="0"/>
              <a:t>Introduction</a:t>
            </a:r>
          </a:p>
        </p:txBody>
      </p:sp>
      <p:pic>
        <p:nvPicPr>
          <p:cNvPr id="4" name="Picture 3">
            <a:extLst>
              <a:ext uri="{FF2B5EF4-FFF2-40B4-BE49-F238E27FC236}">
                <a16:creationId xmlns:a16="http://schemas.microsoft.com/office/drawing/2014/main" id="{8FA095F1-B8ED-AC8F-EF55-3D8BE05C04DC}"/>
              </a:ext>
            </a:extLst>
          </p:cNvPr>
          <p:cNvPicPr>
            <a:picLocks noChangeAspect="1"/>
          </p:cNvPicPr>
          <p:nvPr/>
        </p:nvPicPr>
        <p:blipFill rotWithShape="1">
          <a:blip r:embed="rId2"/>
          <a:srcRect t="13798" r="-1" b="-2"/>
          <a:stretch/>
        </p:blipFill>
        <p:spPr>
          <a:xfrm>
            <a:off x="3685032" y="2255520"/>
            <a:ext cx="3741928" cy="4306380"/>
          </a:xfrm>
          <a:prstGeom prst="rect">
            <a:avLst/>
          </a:prstGeom>
          <a:noFill/>
        </p:spPr>
      </p:pic>
      <p:sp>
        <p:nvSpPr>
          <p:cNvPr id="3" name="Content Placeholder 2">
            <a:extLst>
              <a:ext uri="{FF2B5EF4-FFF2-40B4-BE49-F238E27FC236}">
                <a16:creationId xmlns:a16="http://schemas.microsoft.com/office/drawing/2014/main" id="{1E0B8C4B-3A3C-9FD1-59FB-1666C1F09376}"/>
              </a:ext>
            </a:extLst>
          </p:cNvPr>
          <p:cNvSpPr>
            <a:spLocks noGrp="1"/>
          </p:cNvSpPr>
          <p:nvPr>
            <p:ph sz="quarter" idx="4"/>
          </p:nvPr>
        </p:nvSpPr>
        <p:spPr>
          <a:xfrm>
            <a:off x="7754112" y="2255520"/>
            <a:ext cx="3741928" cy="4306380"/>
          </a:xfrm>
        </p:spPr>
        <p:txBody>
          <a:bodyPr>
            <a:normAutofit lnSpcReduction="10000"/>
          </a:bodyPr>
          <a:lstStyle/>
          <a:p>
            <a:pPr>
              <a:lnSpc>
                <a:spcPct val="90000"/>
              </a:lnSpc>
            </a:pPr>
            <a:r>
              <a:rPr lang="en-US" sz="1400" dirty="0"/>
              <a:t>Mahathir created a political discourse of a hegemonic “people” that fits into </a:t>
            </a:r>
            <a:r>
              <a:rPr lang="en-US" sz="1400" dirty="0" err="1"/>
              <a:t>Laclau’s</a:t>
            </a:r>
            <a:r>
              <a:rPr lang="en-US" sz="1400" dirty="0"/>
              <a:t> (2005) definition of populism. </a:t>
            </a:r>
          </a:p>
          <a:p>
            <a:pPr>
              <a:lnSpc>
                <a:spcPct val="90000"/>
              </a:lnSpc>
            </a:pPr>
            <a:r>
              <a:rPr lang="en-US" sz="1400" dirty="0"/>
              <a:t>From his time as a backbencher in Parliament, Mahathir has </a:t>
            </a:r>
            <a:r>
              <a:rPr lang="en-US" sz="1400" dirty="0" err="1"/>
              <a:t>emphasised</a:t>
            </a:r>
            <a:r>
              <a:rPr lang="en-US" sz="1400" dirty="0"/>
              <a:t> ethnic Malays to be “the people” in Malaysia that needs government protection and support. </a:t>
            </a:r>
          </a:p>
          <a:p>
            <a:pPr>
              <a:lnSpc>
                <a:spcPct val="90000"/>
              </a:lnSpc>
            </a:pPr>
            <a:r>
              <a:rPr lang="en-US" sz="1400" dirty="0"/>
              <a:t>Since Malays are legally Muslims, there is a conflation in defining “the people” in Malaysia. </a:t>
            </a:r>
          </a:p>
          <a:p>
            <a:pPr>
              <a:lnSpc>
                <a:spcPct val="90000"/>
              </a:lnSpc>
            </a:pPr>
            <a:r>
              <a:rPr lang="en-US" sz="1400" dirty="0"/>
              <a:t>Throughout his political career extending over five decades, Mahathir appeared to have shifted his priority and rhetoric from defending Malay rights to Muslim rights, and finally to universal values of justice and democracy. </a:t>
            </a:r>
          </a:p>
          <a:p>
            <a:pPr>
              <a:lnSpc>
                <a:spcPct val="90000"/>
              </a:lnSpc>
            </a:pPr>
            <a:r>
              <a:rPr lang="en-US" sz="1400" dirty="0"/>
              <a:t>However, some has argued that beneath the change in rhetoric is the same man that is ultimately an able orator that has a populist appeal through his sheer charisma and political </a:t>
            </a:r>
            <a:r>
              <a:rPr lang="en-US" sz="1400" dirty="0" err="1"/>
              <a:t>manoeuvrings</a:t>
            </a:r>
            <a:r>
              <a:rPr lang="en-US" sz="1400" dirty="0"/>
              <a:t>. </a:t>
            </a:r>
          </a:p>
          <a:p>
            <a:pPr>
              <a:lnSpc>
                <a:spcPct val="90000"/>
              </a:lnSpc>
            </a:pPr>
            <a:endParaRPr lang="en-US" sz="1400" dirty="0"/>
          </a:p>
        </p:txBody>
      </p:sp>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2229774"/>
            <a:ext cx="6400800"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Early Beginnings and Malay Nationalist </a:t>
            </a:r>
          </a:p>
        </p:txBody>
      </p:sp>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600855-6ED9-1A13-57C7-AECA55E7A56A}"/>
              </a:ext>
            </a:extLst>
          </p:cNvPr>
          <p:cNvPicPr>
            <a:picLocks noChangeAspect="1"/>
          </p:cNvPicPr>
          <p:nvPr/>
        </p:nvPicPr>
        <p:blipFill rotWithShape="1">
          <a:blip r:embed="rId2"/>
          <a:srcRect r="18949" b="2"/>
          <a:stretch/>
        </p:blipFill>
        <p:spPr>
          <a:xfrm>
            <a:off x="5183188" y="987425"/>
            <a:ext cx="6172200" cy="4873625"/>
          </a:xfrm>
          <a:prstGeom prst="rect">
            <a:avLst/>
          </a:prstGeom>
          <a:noFill/>
        </p:spPr>
      </p:pic>
      <p:sp>
        <p:nvSpPr>
          <p:cNvPr id="3" name="Content Placeholder 2">
            <a:extLst>
              <a:ext uri="{FF2B5EF4-FFF2-40B4-BE49-F238E27FC236}">
                <a16:creationId xmlns:a16="http://schemas.microsoft.com/office/drawing/2014/main" id="{1E0B8C4B-3A3C-9FD1-59FB-1666C1F09376}"/>
              </a:ext>
            </a:extLst>
          </p:cNvPr>
          <p:cNvSpPr>
            <a:spLocks noGrp="1"/>
          </p:cNvSpPr>
          <p:nvPr>
            <p:ph type="body" sz="half" idx="2"/>
          </p:nvPr>
        </p:nvSpPr>
        <p:spPr>
          <a:xfrm>
            <a:off x="839788" y="987425"/>
            <a:ext cx="3932237" cy="4881563"/>
          </a:xfrm>
        </p:spPr>
        <p:txBody>
          <a:bodyPr>
            <a:normAutofit/>
          </a:bodyPr>
          <a:lstStyle/>
          <a:p>
            <a:pPr marL="171450" indent="-171450">
              <a:lnSpc>
                <a:spcPct val="90000"/>
              </a:lnSpc>
              <a:buFont typeface="Arial" panose="020B0604020202020204" pitchFamily="34" charset="0"/>
              <a:buChar char="•"/>
            </a:pPr>
            <a:r>
              <a:rPr lang="en-US" sz="1400" dirty="0"/>
              <a:t>“…long ago, when I was a child, I saw a lot of Chinese and Indians coming to Malaya, and I </a:t>
            </a:r>
            <a:r>
              <a:rPr lang="en-US" sz="1400" dirty="0" err="1"/>
              <a:t>realise</a:t>
            </a:r>
            <a:r>
              <a:rPr lang="en-US" sz="1400" dirty="0"/>
              <a:t> that they came here because we Malays did not want to do certain work. So, they came here to do the work” (personal communication, 18 May 2021)</a:t>
            </a:r>
          </a:p>
          <a:p>
            <a:pPr marL="171450" indent="-171450">
              <a:lnSpc>
                <a:spcPct val="90000"/>
              </a:lnSpc>
              <a:buFont typeface="Arial" panose="020B0604020202020204" pitchFamily="34" charset="0"/>
              <a:buChar char="•"/>
            </a:pPr>
            <a:r>
              <a:rPr lang="en-US" sz="1400" dirty="0"/>
              <a:t>Mahathir maintained his position as a staunch supporter of Malay rights and disagreed with </a:t>
            </a:r>
            <a:r>
              <a:rPr lang="en-US" sz="1400" dirty="0" err="1"/>
              <a:t>Tunku</a:t>
            </a:r>
            <a:r>
              <a:rPr lang="en-US" sz="1400" dirty="0"/>
              <a:t> Abdul Rahman’s convivial attitude towards Chinese tycoons from whom UMNO depended for political funds in the early years. </a:t>
            </a:r>
          </a:p>
          <a:p>
            <a:pPr marL="171450" indent="-171450">
              <a:lnSpc>
                <a:spcPct val="90000"/>
              </a:lnSpc>
              <a:buFont typeface="Arial" panose="020B0604020202020204" pitchFamily="34" charset="0"/>
              <a:buChar char="•"/>
            </a:pPr>
            <a:r>
              <a:rPr lang="en-US" sz="1400" dirty="0"/>
              <a:t>Upon his return to parliament in 1974 following 1969, Mahathir was appointed Education Minister</a:t>
            </a:r>
          </a:p>
          <a:p>
            <a:pPr marL="628650" lvl="1" indent="-171450">
              <a:lnSpc>
                <a:spcPct val="90000"/>
              </a:lnSpc>
              <a:buFont typeface="Arial" panose="020B0604020202020204" pitchFamily="34" charset="0"/>
              <a:buChar char="•"/>
            </a:pPr>
            <a:r>
              <a:rPr lang="en-US" dirty="0"/>
              <a:t>English-medium schools in Malaysia were transitioned into Malay-medium schools, but Chinese and Tamil vernacular schools were kept open</a:t>
            </a:r>
          </a:p>
          <a:p>
            <a:pPr marL="628650" lvl="1" indent="-171450">
              <a:lnSpc>
                <a:spcPct val="90000"/>
              </a:lnSpc>
              <a:buFont typeface="Arial" panose="020B0604020202020204" pitchFamily="34" charset="0"/>
              <a:buChar char="•"/>
            </a:pPr>
            <a:r>
              <a:rPr lang="en-US" dirty="0"/>
              <a:t>Islamic Education, Moral, and Civic, were added to the school curriculum</a:t>
            </a:r>
          </a:p>
          <a:p>
            <a:pPr marL="628650" lvl="1" indent="-171450">
              <a:lnSpc>
                <a:spcPct val="90000"/>
              </a:lnSpc>
              <a:buFont typeface="Arial" panose="020B0604020202020204" pitchFamily="34" charset="0"/>
              <a:buChar char="•"/>
            </a:pPr>
            <a:r>
              <a:rPr lang="en-US" dirty="0"/>
              <a:t>Islamic Education a required subject in public examinations</a:t>
            </a:r>
          </a:p>
          <a:p>
            <a:pPr marL="628650" lvl="1" indent="-171450">
              <a:lnSpc>
                <a:spcPct val="90000"/>
              </a:lnSpc>
              <a:buFont typeface="Arial" panose="020B0604020202020204" pitchFamily="34" charset="0"/>
              <a:buChar char="•"/>
            </a:pPr>
            <a:r>
              <a:rPr lang="en-US" dirty="0"/>
              <a:t>AUKU</a:t>
            </a:r>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a:xfrm>
            <a:off x="621792" y="447368"/>
            <a:ext cx="3200400" cy="274320"/>
          </a:xfrm>
        </p:spPr>
        <p:txBody>
          <a:bodyPr anchor="ctr">
            <a:normAutofit/>
          </a:bodyPr>
          <a:lstStyle/>
          <a:p>
            <a:pPr>
              <a:spcAft>
                <a:spcPts val="600"/>
              </a:spcAft>
            </a:pPr>
            <a:r>
              <a:rPr lang="en-US" dirty="0"/>
              <a:t>Evolving Paradise</a:t>
            </a:r>
            <a:endParaRPr lang="en-US"/>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5</a:t>
            </a:fld>
            <a:endParaRPr lang="en-US"/>
          </a:p>
        </p:txBody>
      </p:sp>
    </p:spTree>
    <p:extLst>
      <p:ext uri="{BB962C8B-B14F-4D97-AF65-F5344CB8AC3E}">
        <p14:creationId xmlns:p14="http://schemas.microsoft.com/office/powerpoint/2010/main" val="279307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2980555"/>
            <a:ext cx="6400800"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ISLAMIZING BUREAUCRACY</a:t>
            </a:r>
          </a:p>
        </p:txBody>
      </p:sp>
    </p:spTree>
    <p:extLst>
      <p:ext uri="{BB962C8B-B14F-4D97-AF65-F5344CB8AC3E}">
        <p14:creationId xmlns:p14="http://schemas.microsoft.com/office/powerpoint/2010/main" val="2847436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B8C4B-3A3C-9FD1-59FB-1666C1F09376}"/>
              </a:ext>
            </a:extLst>
          </p:cNvPr>
          <p:cNvSpPr>
            <a:spLocks noGrp="1"/>
          </p:cNvSpPr>
          <p:nvPr>
            <p:ph type="body" sz="half" idx="2"/>
          </p:nvPr>
        </p:nvSpPr>
        <p:spPr>
          <a:xfrm>
            <a:off x="839788" y="987425"/>
            <a:ext cx="5833386" cy="5520379"/>
          </a:xfrm>
        </p:spPr>
        <p:txBody>
          <a:bodyPr>
            <a:normAutofit lnSpcReduction="10000"/>
          </a:bodyPr>
          <a:lstStyle/>
          <a:p>
            <a:pPr marL="171450" indent="-171450">
              <a:lnSpc>
                <a:spcPct val="90000"/>
              </a:lnSpc>
              <a:buFont typeface="Arial" panose="020B0604020202020204" pitchFamily="34" charset="0"/>
              <a:buChar char="•"/>
            </a:pPr>
            <a:r>
              <a:rPr lang="en-US" sz="1800" dirty="0"/>
              <a:t>As an ethno-religious leader who understands the people, Mahathir used fearmongering as a tactic to drive votes away from PAS by labelling PAS’ supporters as ‘fundamentalists’ and even ‘deviationists’ </a:t>
            </a:r>
          </a:p>
          <a:p>
            <a:pPr marL="171450" indent="-171450">
              <a:lnSpc>
                <a:spcPct val="90000"/>
              </a:lnSpc>
              <a:buFont typeface="Arial" panose="020B0604020202020204" pitchFamily="34" charset="0"/>
              <a:buChar char="•"/>
            </a:pPr>
            <a:r>
              <a:rPr lang="en-US" sz="1800" dirty="0"/>
              <a:t>UMNO’s version of Islam is promoted as the only correct version of Islam to be practiced in Malaysia, which is Sunni Islam based on the </a:t>
            </a:r>
            <a:r>
              <a:rPr lang="en-US" sz="1800" dirty="0" err="1"/>
              <a:t>Shafiee</a:t>
            </a:r>
            <a:r>
              <a:rPr lang="en-US" sz="1800" dirty="0"/>
              <a:t> madhab </a:t>
            </a:r>
          </a:p>
          <a:p>
            <a:pPr marL="171450" indent="-171450">
              <a:lnSpc>
                <a:spcPct val="90000"/>
              </a:lnSpc>
              <a:buFont typeface="Arial" panose="020B0604020202020204" pitchFamily="34" charset="0"/>
              <a:buChar char="•"/>
            </a:pPr>
            <a:r>
              <a:rPr lang="en-US" sz="1800" dirty="0"/>
              <a:t>One of the steps taken by Mahathir was to co-opt Anwar Ibrahim</a:t>
            </a:r>
          </a:p>
          <a:p>
            <a:pPr marL="628650" lvl="1" indent="-171450">
              <a:lnSpc>
                <a:spcPct val="90000"/>
              </a:lnSpc>
              <a:buFont typeface="Arial" panose="020B0604020202020204" pitchFamily="34" charset="0"/>
              <a:buChar char="•"/>
            </a:pPr>
            <a:r>
              <a:rPr lang="en-US" sz="1600" dirty="0"/>
              <a:t>"The Concept of Development in Islam" was later adopted by the government, including the creation of Bank Islam in 1983</a:t>
            </a:r>
          </a:p>
          <a:p>
            <a:pPr marL="628650" lvl="1" indent="-171450">
              <a:lnSpc>
                <a:spcPct val="90000"/>
              </a:lnSpc>
              <a:buFont typeface="Arial" panose="020B0604020202020204" pitchFamily="34" charset="0"/>
              <a:buChar char="•"/>
            </a:pPr>
            <a:r>
              <a:rPr lang="en-US" sz="1600" dirty="0"/>
              <a:t>Establishment of the Islamic Teachers’ College in 1980 and the International Islamic University in 1983</a:t>
            </a:r>
          </a:p>
          <a:p>
            <a:pPr marL="628650" lvl="1" indent="-171450">
              <a:lnSpc>
                <a:spcPct val="90000"/>
              </a:lnSpc>
              <a:buFont typeface="Arial" panose="020B0604020202020204" pitchFamily="34" charset="0"/>
              <a:buChar char="•"/>
            </a:pPr>
            <a:r>
              <a:rPr lang="en-US" sz="1600" dirty="0"/>
              <a:t>The ‘Inculcation of Islamic Values in Administration’ </a:t>
            </a:r>
          </a:p>
          <a:p>
            <a:pPr marL="628650" lvl="1" indent="-171450">
              <a:lnSpc>
                <a:spcPct val="90000"/>
              </a:lnSpc>
              <a:buFont typeface="Arial" panose="020B0604020202020204" pitchFamily="34" charset="0"/>
              <a:buChar char="•"/>
            </a:pPr>
            <a:r>
              <a:rPr lang="en-US" sz="1600" dirty="0"/>
              <a:t>The official establishment of JAKIM in 1997</a:t>
            </a:r>
          </a:p>
          <a:p>
            <a:pPr marL="628650" lvl="1" indent="-171450">
              <a:lnSpc>
                <a:spcPct val="90000"/>
              </a:lnSpc>
              <a:buFont typeface="Arial" panose="020B0604020202020204" pitchFamily="34" charset="0"/>
              <a:buChar char="•"/>
            </a:pPr>
            <a:r>
              <a:rPr lang="en-US" sz="1600" dirty="0"/>
              <a:t>On February 18, 1992, the Institute of Islamic Understanding Malaysia (IKIM) was founded with the purpose of revealing a government-approved understanding of Islam </a:t>
            </a:r>
          </a:p>
          <a:p>
            <a:pPr marL="628650" lvl="1" indent="-171450">
              <a:lnSpc>
                <a:spcPct val="90000"/>
              </a:lnSpc>
              <a:buFont typeface="Arial" panose="020B0604020202020204" pitchFamily="34" charset="0"/>
              <a:buChar char="•"/>
            </a:pPr>
            <a:r>
              <a:rPr lang="en-US" sz="1600" dirty="0"/>
              <a:t>In 1988, the Malaysian parliament passed constitutional amendments that resulted in the elevated status of sharia courts on par with civil courts </a:t>
            </a:r>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a:xfrm>
            <a:off x="621792" y="447368"/>
            <a:ext cx="3200400" cy="274320"/>
          </a:xfrm>
        </p:spPr>
        <p:txBody>
          <a:bodyPr anchor="ctr">
            <a:normAutofit/>
          </a:bodyPr>
          <a:lstStyle/>
          <a:p>
            <a:pPr>
              <a:spcAft>
                <a:spcPts val="600"/>
              </a:spcAft>
            </a:pPr>
            <a:r>
              <a:rPr lang="en-US" dirty="0"/>
              <a:t>Evolving Paradise</a:t>
            </a:r>
            <a:endParaRPr lang="en-US"/>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7</a:t>
            </a:fld>
            <a:endParaRPr lang="en-US"/>
          </a:p>
        </p:txBody>
      </p:sp>
      <p:pic>
        <p:nvPicPr>
          <p:cNvPr id="2" name="Picture 1">
            <a:extLst>
              <a:ext uri="{FF2B5EF4-FFF2-40B4-BE49-F238E27FC236}">
                <a16:creationId xmlns:a16="http://schemas.microsoft.com/office/drawing/2014/main" id="{2DAB4192-0502-7EC6-7468-CA5444708E7E}"/>
              </a:ext>
            </a:extLst>
          </p:cNvPr>
          <p:cNvPicPr>
            <a:picLocks noChangeAspect="1"/>
          </p:cNvPicPr>
          <p:nvPr/>
        </p:nvPicPr>
        <p:blipFill>
          <a:blip r:embed="rId2"/>
          <a:stretch>
            <a:fillRect/>
          </a:stretch>
        </p:blipFill>
        <p:spPr>
          <a:xfrm>
            <a:off x="6889380" y="987425"/>
            <a:ext cx="4680827" cy="5491196"/>
          </a:xfrm>
          <a:prstGeom prst="rect">
            <a:avLst/>
          </a:prstGeom>
        </p:spPr>
      </p:pic>
    </p:spTree>
    <p:extLst>
      <p:ext uri="{BB962C8B-B14F-4D97-AF65-F5344CB8AC3E}">
        <p14:creationId xmlns:p14="http://schemas.microsoft.com/office/powerpoint/2010/main" val="230973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2980555"/>
            <a:ext cx="6400800" cy="768096"/>
          </a:xfrm>
        </p:spPr>
        <p:txBody>
          <a:bodyPr/>
          <a:lstStyle/>
          <a:p>
            <a:r>
              <a:rPr lang="en-US" sz="4000" b="1" dirty="0">
                <a:solidFill>
                  <a:schemeClr val="accent6"/>
                </a:solidFill>
                <a:latin typeface="Arial Black" panose="020B0604020202020204" pitchFamily="34" charset="0"/>
                <a:cs typeface="Arial Black" panose="020B0604020202020204" pitchFamily="34" charset="0"/>
              </a:rPr>
              <a:t>Neoliberal Authoritarianism and Muslim Autonomy</a:t>
            </a:r>
          </a:p>
        </p:txBody>
      </p:sp>
    </p:spTree>
    <p:extLst>
      <p:ext uri="{BB962C8B-B14F-4D97-AF65-F5344CB8AC3E}">
        <p14:creationId xmlns:p14="http://schemas.microsoft.com/office/powerpoint/2010/main" val="97229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B8C4B-3A3C-9FD1-59FB-1666C1F09376}"/>
              </a:ext>
            </a:extLst>
          </p:cNvPr>
          <p:cNvSpPr>
            <a:spLocks noGrp="1"/>
          </p:cNvSpPr>
          <p:nvPr>
            <p:ph type="body" sz="half" idx="2"/>
          </p:nvPr>
        </p:nvSpPr>
        <p:spPr>
          <a:xfrm>
            <a:off x="839788" y="987425"/>
            <a:ext cx="6524050" cy="5520379"/>
          </a:xfrm>
        </p:spPr>
        <p:txBody>
          <a:bodyPr>
            <a:normAutofit fontScale="92500" lnSpcReduction="10000"/>
          </a:bodyPr>
          <a:lstStyle/>
          <a:p>
            <a:pPr marL="171450" indent="-171450">
              <a:lnSpc>
                <a:spcPct val="90000"/>
              </a:lnSpc>
              <a:buFont typeface="Arial" panose="020B0604020202020204" pitchFamily="34" charset="0"/>
              <a:buChar char="•"/>
            </a:pPr>
            <a:r>
              <a:rPr lang="en-US" dirty="0"/>
              <a:t>The 1980s and 1990s saw a new dimension in Malaysia’s political and socio-economic developments through privatization and the “Look East Policy”. </a:t>
            </a:r>
          </a:p>
          <a:p>
            <a:pPr marL="171450" indent="-171450">
              <a:lnSpc>
                <a:spcPct val="90000"/>
              </a:lnSpc>
              <a:buFont typeface="Arial" panose="020B0604020202020204" pitchFamily="34" charset="0"/>
              <a:buChar char="•"/>
            </a:pPr>
            <a:r>
              <a:rPr lang="en-US" dirty="0"/>
              <a:t>At the tail end of the 1980s, Mahathir promulgated the Malaysia Incorporated Policy</a:t>
            </a:r>
          </a:p>
          <a:p>
            <a:pPr marL="171450" indent="-171450">
              <a:lnSpc>
                <a:spcPct val="90000"/>
              </a:lnSpc>
              <a:buFont typeface="Arial" panose="020B0604020202020204" pitchFamily="34" charset="0"/>
              <a:buChar char="•"/>
            </a:pPr>
            <a:r>
              <a:rPr lang="en-US" dirty="0"/>
              <a:t>They are </a:t>
            </a:r>
            <a:r>
              <a:rPr lang="en-US" dirty="0" err="1"/>
              <a:t>continuationa</a:t>
            </a:r>
            <a:r>
              <a:rPr lang="en-US" dirty="0"/>
              <a:t> of Mahathir’s crusade for the improvement of the Malay’s economic position vis-à-vis other ethnic groups</a:t>
            </a:r>
          </a:p>
          <a:p>
            <a:pPr marL="171450" indent="-171450">
              <a:lnSpc>
                <a:spcPct val="90000"/>
              </a:lnSpc>
              <a:buFont typeface="Arial" panose="020B0604020202020204" pitchFamily="34" charset="0"/>
              <a:buChar char="•"/>
            </a:pPr>
            <a:r>
              <a:rPr lang="en-US" dirty="0"/>
              <a:t>Mahathir’s economic policies mostly benefit the upper-echelon Malays as opposed to the general Malay population</a:t>
            </a:r>
          </a:p>
          <a:p>
            <a:pPr marL="171450" indent="-171450">
              <a:lnSpc>
                <a:spcPct val="90000"/>
              </a:lnSpc>
              <a:buFont typeface="Arial" panose="020B0604020202020204" pitchFamily="34" charset="0"/>
              <a:buChar char="•"/>
            </a:pPr>
            <a:endParaRPr lang="en-US" dirty="0"/>
          </a:p>
          <a:p>
            <a:pPr marL="171450" indent="-171450">
              <a:lnSpc>
                <a:spcPct val="90000"/>
              </a:lnSpc>
              <a:buFont typeface="Arial" panose="020B0604020202020204" pitchFamily="34" charset="0"/>
              <a:buChar char="•"/>
            </a:pPr>
            <a:r>
              <a:rPr lang="en-US" dirty="0"/>
              <a:t>In addition to his populist approach, Mahathir was unafraid to use authoritarianism as a means of keeping his hold on power. </a:t>
            </a:r>
          </a:p>
          <a:p>
            <a:pPr marL="171450" indent="-171450">
              <a:lnSpc>
                <a:spcPct val="90000"/>
              </a:lnSpc>
              <a:buFont typeface="Arial" panose="020B0604020202020204" pitchFamily="34" charset="0"/>
              <a:buChar char="•"/>
            </a:pPr>
            <a:r>
              <a:rPr lang="en-US" dirty="0"/>
              <a:t>For instance, he was the one responsible for using the repressive Internal Security Act (ISA) to suppress critics and evade judicial review of his government's actions</a:t>
            </a:r>
          </a:p>
          <a:p>
            <a:pPr marL="171450" indent="-171450">
              <a:lnSpc>
                <a:spcPct val="90000"/>
              </a:lnSpc>
              <a:buFont typeface="Arial" panose="020B0604020202020204" pitchFamily="34" charset="0"/>
              <a:buChar char="•"/>
            </a:pPr>
            <a:r>
              <a:rPr lang="en-US" dirty="0"/>
              <a:t>The most notorious crackdown carried out by the Mahathir administration was called "Ops Lalang" </a:t>
            </a:r>
          </a:p>
          <a:p>
            <a:pPr marL="171450" indent="-171450">
              <a:lnSpc>
                <a:spcPct val="90000"/>
              </a:lnSpc>
              <a:buFont typeface="Arial" panose="020B0604020202020204" pitchFamily="34" charset="0"/>
              <a:buChar char="•"/>
            </a:pPr>
            <a:endParaRPr lang="en-US" dirty="0"/>
          </a:p>
          <a:p>
            <a:pPr marL="171450" indent="-171450">
              <a:lnSpc>
                <a:spcPct val="90000"/>
              </a:lnSpc>
              <a:buFont typeface="Arial" panose="020B0604020202020204" pitchFamily="34" charset="0"/>
              <a:buChar char="•"/>
            </a:pPr>
            <a:r>
              <a:rPr lang="en-US" dirty="0"/>
              <a:t>Mahathir launched Vision 2020 as part of the National Development Plan (NDP), which was his plan to make Malaysia a developed country by 2020 - the rise of right-wing supremacist ideas has led to a more intolerant and fractured society in 2020 </a:t>
            </a:r>
          </a:p>
          <a:p>
            <a:pPr marL="171450" indent="-171450">
              <a:lnSpc>
                <a:spcPct val="90000"/>
              </a:lnSpc>
              <a:buFont typeface="Arial" panose="020B0604020202020204" pitchFamily="34" charset="0"/>
              <a:buChar char="•"/>
            </a:pPr>
            <a:r>
              <a:rPr lang="en-US" dirty="0"/>
              <a:t>Mahathir successfully utilized Islam: one could continue to cling tenaciously to one's moral and religious ideals without having to forfeit one's prospects in the economic sphere (Jeshurun, 1993, p. 206).</a:t>
            </a:r>
          </a:p>
          <a:p>
            <a:pPr marL="171450" indent="-171450">
              <a:lnSpc>
                <a:spcPct val="90000"/>
              </a:lnSpc>
              <a:buFont typeface="Arial" panose="020B0604020202020204" pitchFamily="34" charset="0"/>
              <a:buChar char="•"/>
            </a:pPr>
            <a:endParaRPr lang="en-US" dirty="0"/>
          </a:p>
          <a:p>
            <a:pPr marL="171450" indent="-171450">
              <a:lnSpc>
                <a:spcPct val="90000"/>
              </a:lnSpc>
              <a:buFont typeface="Arial" panose="020B0604020202020204" pitchFamily="34" charset="0"/>
              <a:buChar char="•"/>
            </a:pPr>
            <a:endParaRPr lang="en-US" dirty="0"/>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a:xfrm>
            <a:off x="621792" y="447368"/>
            <a:ext cx="3200400" cy="274320"/>
          </a:xfrm>
        </p:spPr>
        <p:txBody>
          <a:bodyPr anchor="ctr">
            <a:normAutofit/>
          </a:bodyPr>
          <a:lstStyle/>
          <a:p>
            <a:pPr>
              <a:spcAft>
                <a:spcPts val="600"/>
              </a:spcAft>
            </a:pPr>
            <a:r>
              <a:rPr lang="en-US" dirty="0"/>
              <a:t>Evolving Paradise</a:t>
            </a:r>
            <a:endParaRPr lang="en-US"/>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9</a:t>
            </a:fld>
            <a:endParaRPr lang="en-US"/>
          </a:p>
        </p:txBody>
      </p:sp>
      <p:pic>
        <p:nvPicPr>
          <p:cNvPr id="4" name="Picture 3">
            <a:extLst>
              <a:ext uri="{FF2B5EF4-FFF2-40B4-BE49-F238E27FC236}">
                <a16:creationId xmlns:a16="http://schemas.microsoft.com/office/drawing/2014/main" id="{32C71BE2-0625-AB7D-5B82-8B89CE662DB4}"/>
              </a:ext>
            </a:extLst>
          </p:cNvPr>
          <p:cNvPicPr>
            <a:picLocks noChangeAspect="1"/>
          </p:cNvPicPr>
          <p:nvPr/>
        </p:nvPicPr>
        <p:blipFill>
          <a:blip r:embed="rId2"/>
          <a:stretch>
            <a:fillRect/>
          </a:stretch>
        </p:blipFill>
        <p:spPr>
          <a:xfrm>
            <a:off x="7597302" y="949831"/>
            <a:ext cx="3993754" cy="5557974"/>
          </a:xfrm>
          <a:prstGeom prst="rect">
            <a:avLst/>
          </a:prstGeom>
        </p:spPr>
      </p:pic>
    </p:spTree>
    <p:extLst>
      <p:ext uri="{BB962C8B-B14F-4D97-AF65-F5344CB8AC3E}">
        <p14:creationId xmlns:p14="http://schemas.microsoft.com/office/powerpoint/2010/main" val="2554093848"/>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{B75B7CC7-2D47-429A-B1F7-A27B3117F3AA}tf78438558_win32</Template>
  <TotalTime>77</TotalTime>
  <Words>1476</Words>
  <Application>Microsoft Office PowerPoint</Application>
  <PresentationFormat>Widescreen</PresentationFormat>
  <Paragraphs>128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Black</vt:lpstr>
      <vt:lpstr>Calibri</vt:lpstr>
      <vt:lpstr>Sabon Next LT</vt:lpstr>
      <vt:lpstr>Office Theme</vt:lpstr>
      <vt:lpstr>Evolving Visions of Paradise: How Mahathir Mohamad used Islam </vt:lpstr>
      <vt:lpstr>AGENDA</vt:lpstr>
      <vt:lpstr>Introduction</vt:lpstr>
      <vt:lpstr>Early Beginnings and Malay Nationalist </vt:lpstr>
      <vt:lpstr>PowerPoint Presentation</vt:lpstr>
      <vt:lpstr>ISLAMIZING BUREAUCRACY</vt:lpstr>
      <vt:lpstr>PowerPoint Presentation</vt:lpstr>
      <vt:lpstr>Neoliberal Authoritarianism and Muslim Autonomy</vt:lpstr>
      <vt:lpstr>PowerPoint Presentation</vt:lpstr>
      <vt:lpstr>ISLAMIZING FOREIGN POLICY</vt:lpstr>
      <vt:lpstr>PowerPoint Presentation</vt:lpstr>
      <vt:lpstr>Anti-Elite Populist and Muslim Democrat</vt:lpstr>
      <vt:lpstr>PowerPoint Presentation</vt:lpstr>
      <vt:lpstr>PowerPoint Presentation</vt:lpstr>
      <vt:lpstr>SUMMARY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Evolving Visions of Paradise: How Mahathir Mohamad used Islam </dc:title>
  <dc:subject/>
  <dc:creator>SYAZA FARHANA BINTI MOHAMAD SHUKRI</dc:creator>
  <cp:lastModifiedBy>SYAZA FARHANA BINTI MOHAMAD SHUKRI</cp:lastModifiedBy>
  <cp:revision>1</cp:revision>
  <dcterms:created xsi:type="dcterms:W3CDTF">2022-09-12T01:04:27Z</dcterms:created>
  <dcterms:modified xsi:type="dcterms:W3CDTF">2022-09-12T02:21:59Z</dcterms:modified>
</cp:coreProperties>
</file>